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3.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9.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10.xml" ContentType="application/vnd.openxmlformats-officedocument.presentationml.notesSl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11.xml" ContentType="application/vnd.openxmlformats-officedocument.presentationml.notesSlid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notesSlides/notesSlide12.xml" ContentType="application/vnd.openxmlformats-officedocument.presentationml.notesSlid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notesSlides/notesSlide13.xml" ContentType="application/vnd.openxmlformats-officedocument.presentationml.notesSlid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notesSlides/notesSlide14.xml" ContentType="application/vnd.openxmlformats-officedocument.presentationml.notesSlid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notesSlides/notesSlide15.xml" ContentType="application/vnd.openxmlformats-officedocument.presentationml.notesSlid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notesSlides/notesSlide16.xml" ContentType="application/vnd.openxmlformats-officedocument.presentationml.notesSlid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notesSlides/notesSlide17.xml" ContentType="application/vnd.openxmlformats-officedocument.presentationml.notesSlid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notesSlides/notesSlide18.xml" ContentType="application/vnd.openxmlformats-officedocument.presentationml.notesSlid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notesSlides/notesSlide19.xml" ContentType="application/vnd.openxmlformats-officedocument.presentationml.notesSlide+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ppt/notesSlides/notesSlide20.xml" ContentType="application/vnd.openxmlformats-officedocument.presentationml.notesSlide+xml"/>
  <Override PartName="/ppt/charts/chart18.xml" ContentType="application/vnd.openxmlformats-officedocument.drawingml.chart+xml"/>
  <Override PartName="/ppt/charts/style18.xml" ContentType="application/vnd.ms-office.chartstyle+xml"/>
  <Override PartName="/ppt/charts/colors18.xml" ContentType="application/vnd.ms-office.chartcolorstyle+xml"/>
  <Override PartName="/ppt/charts/chart19.xml" ContentType="application/vnd.openxmlformats-officedocument.drawingml.chart+xml"/>
  <Override PartName="/ppt/charts/style19.xml" ContentType="application/vnd.ms-office.chartstyle+xml"/>
  <Override PartName="/ppt/charts/colors19.xml" ContentType="application/vnd.ms-office.chartcolorstyle+xml"/>
  <Override PartName="/ppt/charts/chart20.xml" ContentType="application/vnd.openxmlformats-officedocument.drawingml.chart+xml"/>
  <Override PartName="/ppt/charts/style20.xml" ContentType="application/vnd.ms-office.chartstyle+xml"/>
  <Override PartName="/ppt/charts/colors20.xml" ContentType="application/vnd.ms-office.chartcolorstyle+xml"/>
  <Override PartName="/ppt/charts/chart21.xml" ContentType="application/vnd.openxmlformats-officedocument.drawingml.chart+xml"/>
  <Override PartName="/ppt/charts/style21.xml" ContentType="application/vnd.ms-office.chartstyle+xml"/>
  <Override PartName="/ppt/charts/colors21.xml" ContentType="application/vnd.ms-office.chartcolorstyle+xml"/>
  <Override PartName="/ppt/charts/chart22.xml" ContentType="application/vnd.openxmlformats-officedocument.drawingml.chart+xml"/>
  <Override PartName="/ppt/charts/style22.xml" ContentType="application/vnd.ms-office.chartstyle+xml"/>
  <Override PartName="/ppt/charts/colors22.xml" ContentType="application/vnd.ms-office.chartcolorstyle+xml"/>
  <Override PartName="/ppt/charts/chart23.xml" ContentType="application/vnd.openxmlformats-officedocument.drawingml.chart+xml"/>
  <Override PartName="/ppt/charts/style23.xml" ContentType="application/vnd.ms-office.chartstyle+xml"/>
  <Override PartName="/ppt/charts/colors23.xml" ContentType="application/vnd.ms-office.chartcolorstyle+xml"/>
  <Override PartName="/ppt/charts/chart24.xml" ContentType="application/vnd.openxmlformats-officedocument.drawingml.chart+xml"/>
  <Override PartName="/ppt/charts/style24.xml" ContentType="application/vnd.ms-office.chartstyle+xml"/>
  <Override PartName="/ppt/charts/colors24.xml" ContentType="application/vnd.ms-office.chartcolorstyle+xml"/>
  <Override PartName="/ppt/charts/chart25.xml" ContentType="application/vnd.openxmlformats-officedocument.drawingml.chart+xml"/>
  <Override PartName="/ppt/charts/style25.xml" ContentType="application/vnd.ms-office.chartstyle+xml"/>
  <Override PartName="/ppt/charts/colors25.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4" r:id="rId6"/>
    <p:sldMasterId id="2147483705" r:id="rId7"/>
    <p:sldMasterId id="2147483741" r:id="rId8"/>
    <p:sldMasterId id="2147483723" r:id="rId9"/>
  </p:sldMasterIdLst>
  <p:notesMasterIdLst>
    <p:notesMasterId r:id="rId64"/>
  </p:notesMasterIdLst>
  <p:handoutMasterIdLst>
    <p:handoutMasterId r:id="rId65"/>
  </p:handoutMasterIdLst>
  <p:sldIdLst>
    <p:sldId id="256" r:id="rId10"/>
    <p:sldId id="261" r:id="rId11"/>
    <p:sldId id="265" r:id="rId12"/>
    <p:sldId id="264" r:id="rId13"/>
    <p:sldId id="269" r:id="rId14"/>
    <p:sldId id="339" r:id="rId15"/>
    <p:sldId id="336" r:id="rId16"/>
    <p:sldId id="342" r:id="rId17"/>
    <p:sldId id="340" r:id="rId18"/>
    <p:sldId id="343" r:id="rId19"/>
    <p:sldId id="337" r:id="rId20"/>
    <p:sldId id="344" r:id="rId21"/>
    <p:sldId id="347" r:id="rId22"/>
    <p:sldId id="350" r:id="rId23"/>
    <p:sldId id="346" r:id="rId24"/>
    <p:sldId id="348" r:id="rId25"/>
    <p:sldId id="345" r:id="rId26"/>
    <p:sldId id="349" r:id="rId27"/>
    <p:sldId id="351" r:id="rId28"/>
    <p:sldId id="385" r:id="rId29"/>
    <p:sldId id="352" r:id="rId30"/>
    <p:sldId id="377" r:id="rId31"/>
    <p:sldId id="378" r:id="rId32"/>
    <p:sldId id="379" r:id="rId33"/>
    <p:sldId id="380" r:id="rId34"/>
    <p:sldId id="381" r:id="rId35"/>
    <p:sldId id="382" r:id="rId36"/>
    <p:sldId id="383" r:id="rId37"/>
    <p:sldId id="384" r:id="rId38"/>
    <p:sldId id="386" r:id="rId39"/>
    <p:sldId id="354" r:id="rId40"/>
    <p:sldId id="355" r:id="rId41"/>
    <p:sldId id="358" r:id="rId42"/>
    <p:sldId id="356" r:id="rId43"/>
    <p:sldId id="359" r:id="rId44"/>
    <p:sldId id="357" r:id="rId45"/>
    <p:sldId id="360" r:id="rId46"/>
    <p:sldId id="361" r:id="rId47"/>
    <p:sldId id="362" r:id="rId48"/>
    <p:sldId id="363" r:id="rId49"/>
    <p:sldId id="364" r:id="rId50"/>
    <p:sldId id="366" r:id="rId51"/>
    <p:sldId id="365" r:id="rId52"/>
    <p:sldId id="367" r:id="rId53"/>
    <p:sldId id="368" r:id="rId54"/>
    <p:sldId id="369" r:id="rId55"/>
    <p:sldId id="370" r:id="rId56"/>
    <p:sldId id="371" r:id="rId57"/>
    <p:sldId id="372" r:id="rId58"/>
    <p:sldId id="373" r:id="rId59"/>
    <p:sldId id="374" r:id="rId60"/>
    <p:sldId id="375" r:id="rId61"/>
    <p:sldId id="376" r:id="rId62"/>
    <p:sldId id="273" r:id="rId63"/>
  </p:sldIdLst>
  <p:sldSz cx="18062575" cy="10160000"/>
  <p:notesSz cx="16256000" cy="10160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40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accaro Luciana" initials="VL" lastIdx="3" clrIdx="0">
    <p:extLst>
      <p:ext uri="{19B8F6BF-5375-455C-9EA6-DF929625EA0E}">
        <p15:presenceInfo xmlns:p15="http://schemas.microsoft.com/office/powerpoint/2012/main" userId="S-1-5-21-1957994488-562591055-725345543-11144" providerId="AD"/>
      </p:ext>
    </p:extLst>
  </p:cmAuthor>
  <p:cmAuthor id="2" name="Sarah KS" initials="SK" lastIdx="2" clrIdx="1">
    <p:extLst>
      <p:ext uri="{19B8F6BF-5375-455C-9EA6-DF929625EA0E}">
        <p15:presenceInfo xmlns:p15="http://schemas.microsoft.com/office/powerpoint/2012/main" userId="20d9219bfa0899dd" providerId="Windows Live"/>
      </p:ext>
    </p:extLst>
  </p:cmAuthor>
  <p:cmAuthor id="3" name="Le Fort Geneviève" initials="LFG" lastIdx="6" clrIdx="2">
    <p:extLst>
      <p:ext uri="{19B8F6BF-5375-455C-9EA6-DF929625EA0E}">
        <p15:presenceInfo xmlns:p15="http://schemas.microsoft.com/office/powerpoint/2012/main" userId="S-1-5-21-1957994488-562591055-725345543-14499" providerId="AD"/>
      </p:ext>
    </p:extLst>
  </p:cmAuthor>
  <p:cmAuthor id="4" name="Ruchat Sophie" initials="RS" lastIdx="10" clrIdx="3">
    <p:extLst>
      <p:ext uri="{19B8F6BF-5375-455C-9EA6-DF929625EA0E}">
        <p15:presenceInfo xmlns:p15="http://schemas.microsoft.com/office/powerpoint/2012/main" userId="S-1-5-21-1957994488-562591055-725345543-1169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BA00"/>
    <a:srgbClr val="8EC81E"/>
    <a:srgbClr val="FF2A66"/>
    <a:srgbClr val="FC9A66"/>
    <a:srgbClr val="FFFFEC"/>
    <a:srgbClr val="F9F9F9"/>
    <a:srgbClr val="FFFF66"/>
    <a:srgbClr val="D1D166"/>
    <a:srgbClr val="B4EC66"/>
    <a:srgbClr val="E4E5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Style léger 1 - Accentuation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A111915-BE36-4E01-A7E5-04B1672EAD32}" styleName="Style léger 2 - Accentuation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BC89EF96-8CEA-46FF-86C4-4CE0E7609802}" styleName="Style léger 3 - Accentuation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0E3FDE45-AF77-4B5C-9715-49D594BDF05E}" styleName="Style léger 1 - Accentuation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Style moyen 4 - Accentuation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C4B1156A-380E-4F78-BDF5-A606A8083BF9}" styleName="Style moyen 4 - Accentuation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5DA37D80-6434-44D0-A028-1B22A696006F}" styleName="Style léger 3 - Accentuation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A107856-5554-42FB-B03E-39F5DBC370BA}" styleName="Style moyen 4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0660B408-B3CF-4A94-85FC-2B1E0A45F4A2}" styleName="Style foncé 2 - Accentuation 1/Accentuation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E8034E78-7F5D-4C2E-B375-FC64B27BC917}" styleName="Style foncé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7CE84F3-28C3-443E-9E96-99CF82512B78}" styleName="Style foncé 1 - Accentuation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E9639D4-E3E2-4D34-9284-5A2195B3D0D7}" styleName="Style clair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7292A2E-F333-43FB-9621-5CBBE7FDCDCB}" styleName="Style léger 2 - Accentuation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1E171933-4619-4E11-9A3F-F7608DF75F80}" styleName="Style moyen 1 - Accentuation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D7AC3CCA-C797-4891-BE02-D94E43425B78}" styleName="Style moyen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BDBED569-4797-4DF1-A0F4-6AAB3CD982D8}" styleName="Style léger 3 - Accentuation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E8B1032C-EA38-4F05-BA0D-38AFFFC7BED3}" styleName="Style léger 3 - Accentuation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Style moyen 1 - Accentuation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638B1855-1B75-4FBE-930C-398BA8C253C6}" styleName="Style à thème 2 - Accentuation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AF606853-7671-496A-8E4F-DF71F8EC918B}" styleName="Style foncé 1 - Accentuation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FD0F851-EC5A-4D38-B0AD-8093EC10F338}" styleName="Style léger 1 - Accentuation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793D81CF-94F2-401A-BA57-92F5A7B2D0C5}" styleName="Style moyen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79157" autoAdjust="0"/>
  </p:normalViewPr>
  <p:slideViewPr>
    <p:cSldViewPr>
      <p:cViewPr varScale="1">
        <p:scale>
          <a:sx n="36" d="100"/>
          <a:sy n="36" d="100"/>
        </p:scale>
        <p:origin x="1278" y="66"/>
      </p:cViewPr>
      <p:guideLst>
        <p:guide orient="horz" pos="2880"/>
        <p:guide pos="2400"/>
      </p:guideLst>
    </p:cSldViewPr>
  </p:slideViewPr>
  <p:outlineViewPr>
    <p:cViewPr>
      <p:scale>
        <a:sx n="33" d="100"/>
        <a:sy n="33" d="100"/>
      </p:scale>
      <p:origin x="0" y="0"/>
    </p:cViewPr>
  </p:outlineViewPr>
  <p:notesTextViewPr>
    <p:cViewPr>
      <p:scale>
        <a:sx n="3" d="2"/>
        <a:sy n="3" d="2"/>
      </p:scale>
      <p:origin x="0" y="0"/>
    </p:cViewPr>
  </p:notesTextViewPr>
  <p:notesViewPr>
    <p:cSldViewPr>
      <p:cViewPr>
        <p:scale>
          <a:sx n="60" d="100"/>
          <a:sy n="60" d="100"/>
        </p:scale>
        <p:origin x="924" y="39"/>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7.xml"/><Relationship Id="rId21" Type="http://schemas.openxmlformats.org/officeDocument/2006/relationships/slide" Target="slides/slide12.xml"/><Relationship Id="rId42" Type="http://schemas.openxmlformats.org/officeDocument/2006/relationships/slide" Target="slides/slide33.xml"/><Relationship Id="rId47" Type="http://schemas.openxmlformats.org/officeDocument/2006/relationships/slide" Target="slides/slide38.xml"/><Relationship Id="rId63" Type="http://schemas.openxmlformats.org/officeDocument/2006/relationships/slide" Target="slides/slide54.xml"/><Relationship Id="rId68" Type="http://schemas.openxmlformats.org/officeDocument/2006/relationships/viewProps" Target="viewProps.xml"/><Relationship Id="rId7" Type="http://schemas.openxmlformats.org/officeDocument/2006/relationships/slideMaster" Target="slideMasters/slideMaster2.xml"/><Relationship Id="rId2" Type="http://schemas.openxmlformats.org/officeDocument/2006/relationships/customXml" Target="../customXml/item2.xml"/><Relationship Id="rId16" Type="http://schemas.openxmlformats.org/officeDocument/2006/relationships/slide" Target="slides/slide7.xml"/><Relationship Id="rId29" Type="http://schemas.openxmlformats.org/officeDocument/2006/relationships/slide" Target="slides/slide20.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slide" Target="slides/slide36.xml"/><Relationship Id="rId53" Type="http://schemas.openxmlformats.org/officeDocument/2006/relationships/slide" Target="slides/slide44.xml"/><Relationship Id="rId58" Type="http://schemas.openxmlformats.org/officeDocument/2006/relationships/slide" Target="slides/slide49.xml"/><Relationship Id="rId66" Type="http://schemas.openxmlformats.org/officeDocument/2006/relationships/commentAuthors" Target="commentAuthors.xml"/><Relationship Id="rId5" Type="http://schemas.openxmlformats.org/officeDocument/2006/relationships/customXml" Target="../customXml/item5.xml"/><Relationship Id="rId61" Type="http://schemas.openxmlformats.org/officeDocument/2006/relationships/slide" Target="slides/slide52.xml"/><Relationship Id="rId19" Type="http://schemas.openxmlformats.org/officeDocument/2006/relationships/slide" Target="slides/slide10.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slide" Target="slides/slide34.xml"/><Relationship Id="rId48" Type="http://schemas.openxmlformats.org/officeDocument/2006/relationships/slide" Target="slides/slide39.xml"/><Relationship Id="rId56" Type="http://schemas.openxmlformats.org/officeDocument/2006/relationships/slide" Target="slides/slide47.xml"/><Relationship Id="rId64" Type="http://schemas.openxmlformats.org/officeDocument/2006/relationships/notesMaster" Target="notesMasters/notesMaster1.xml"/><Relationship Id="rId69" Type="http://schemas.openxmlformats.org/officeDocument/2006/relationships/theme" Target="theme/theme1.xml"/><Relationship Id="rId8" Type="http://schemas.openxmlformats.org/officeDocument/2006/relationships/slideMaster" Target="slideMasters/slideMaster3.xml"/><Relationship Id="rId51" Type="http://schemas.openxmlformats.org/officeDocument/2006/relationships/slide" Target="slides/slide42.xml"/><Relationship Id="rId3" Type="http://schemas.openxmlformats.org/officeDocument/2006/relationships/customXml" Target="../customXml/item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slide" Target="slides/slide37.xml"/><Relationship Id="rId59" Type="http://schemas.openxmlformats.org/officeDocument/2006/relationships/slide" Target="slides/slide50.xml"/><Relationship Id="rId67" Type="http://schemas.openxmlformats.org/officeDocument/2006/relationships/presProps" Target="presProps.xml"/><Relationship Id="rId20" Type="http://schemas.openxmlformats.org/officeDocument/2006/relationships/slide" Target="slides/slide11.xml"/><Relationship Id="rId41" Type="http://schemas.openxmlformats.org/officeDocument/2006/relationships/slide" Target="slides/slide32.xml"/><Relationship Id="rId54" Type="http://schemas.openxmlformats.org/officeDocument/2006/relationships/slide" Target="slides/slide45.xml"/><Relationship Id="rId62" Type="http://schemas.openxmlformats.org/officeDocument/2006/relationships/slide" Target="slides/slide53.xml"/><Relationship Id="rId7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1.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openxmlformats.org/officeDocument/2006/relationships/slide" Target="slides/slide40.xml"/><Relationship Id="rId57" Type="http://schemas.openxmlformats.org/officeDocument/2006/relationships/slide" Target="slides/slide48.xml"/><Relationship Id="rId10" Type="http://schemas.openxmlformats.org/officeDocument/2006/relationships/slide" Target="slides/slide1.xml"/><Relationship Id="rId31" Type="http://schemas.openxmlformats.org/officeDocument/2006/relationships/slide" Target="slides/slide22.xml"/><Relationship Id="rId44" Type="http://schemas.openxmlformats.org/officeDocument/2006/relationships/slide" Target="slides/slide35.xml"/><Relationship Id="rId52" Type="http://schemas.openxmlformats.org/officeDocument/2006/relationships/slide" Target="slides/slide43.xml"/><Relationship Id="rId60" Type="http://schemas.openxmlformats.org/officeDocument/2006/relationships/slide" Target="slides/slide51.xml"/><Relationship Id="rId65" Type="http://schemas.openxmlformats.org/officeDocument/2006/relationships/handoutMaster" Target="handoutMasters/handoutMaster1.xml"/><Relationship Id="rId9" Type="http://schemas.openxmlformats.org/officeDocument/2006/relationships/slideMaster" Target="slideMasters/slideMaster4.xml"/><Relationship Id="rId13" Type="http://schemas.openxmlformats.org/officeDocument/2006/relationships/slide" Target="slides/slide4.xml"/><Relationship Id="rId18" Type="http://schemas.openxmlformats.org/officeDocument/2006/relationships/slide" Target="slides/slide9.xml"/><Relationship Id="rId39" Type="http://schemas.openxmlformats.org/officeDocument/2006/relationships/slide" Target="slides/slide30.xml"/><Relationship Id="rId34" Type="http://schemas.openxmlformats.org/officeDocument/2006/relationships/slide" Target="slides/slide25.xml"/><Relationship Id="rId50" Type="http://schemas.openxmlformats.org/officeDocument/2006/relationships/slide" Target="slides/slide41.xml"/><Relationship Id="rId55" Type="http://schemas.openxmlformats.org/officeDocument/2006/relationships/slide" Target="slides/slide46.xml"/></Relationships>
</file>

<file path=ppt/charts/_rels/chart1.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Etudiants_sondage\R&#233;sultats\20181218%20results-survey178998_nets.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Etudiants_sondage\R&#233;sultats\20181218%20results-survey178998_nets.xlsx" TargetMode="External"/><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Etudiants_sondage\R&#233;sultats\20181218%20results-survey178998_nets.xlsx" TargetMode="External"/><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Etudiants_sondage\R&#233;sultats\20181218%20results-survey178998_nets.xlsx" TargetMode="External"/><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Etudiants_sondage\R&#233;sultats\20181218%20results-survey178998_nets.xlsx" TargetMode="External"/><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Etudiants_sondage\R&#233;sultats\20181218%20results-survey178998_nets.xlsx" TargetMode="External"/><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Etudiants_sondage\R&#233;sultats\20181218%20results-survey178998_nets.xlsx" TargetMode="External"/><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Etudiants_sondage\R&#233;sultats\20181218%20results-survey178998_nets.xlsx" TargetMode="External"/><Relationship Id="rId2" Type="http://schemas.microsoft.com/office/2011/relationships/chartColorStyle" Target="colors16.xml"/><Relationship Id="rId1" Type="http://schemas.microsoft.com/office/2011/relationships/chartStyle" Target="style16.xml"/></Relationships>
</file>

<file path=ppt/charts/_rels/chart17.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Etudiants_sondage\R&#233;sultats\20181218%20results-survey178998_nets.xlsx" TargetMode="External"/><Relationship Id="rId2" Type="http://schemas.microsoft.com/office/2011/relationships/chartColorStyle" Target="colors17.xml"/><Relationship Id="rId1" Type="http://schemas.microsoft.com/office/2011/relationships/chartStyle" Target="style17.xml"/></Relationships>
</file>

<file path=ppt/charts/_rels/chart18.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Etudiants_sondage\R&#233;sultats\20181218%20results-survey178998_nets.xlsx" TargetMode="External"/><Relationship Id="rId2" Type="http://schemas.microsoft.com/office/2011/relationships/chartColorStyle" Target="colors18.xml"/><Relationship Id="rId1" Type="http://schemas.microsoft.com/office/2011/relationships/chartStyle" Target="style18.xml"/></Relationships>
</file>

<file path=ppt/charts/_rels/chart19.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Etudiants_sondage\R&#233;sultats\20181218%20results-survey178998_nets.xlsx" TargetMode="External"/><Relationship Id="rId2" Type="http://schemas.microsoft.com/office/2011/relationships/chartColorStyle" Target="colors19.xml"/><Relationship Id="rId1" Type="http://schemas.microsoft.com/office/2011/relationships/chartStyle" Target="style19.xml"/></Relationships>
</file>

<file path=ppt/charts/_rels/chart2.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Etudiants_sondage\R&#233;sultats\20181218%20results-survey178998_nets.xlsx" TargetMode="External"/><Relationship Id="rId2" Type="http://schemas.microsoft.com/office/2011/relationships/chartColorStyle" Target="colors2.xml"/><Relationship Id="rId1" Type="http://schemas.microsoft.com/office/2011/relationships/chartStyle" Target="style2.xml"/></Relationships>
</file>

<file path=ppt/charts/_rels/chart20.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Etudiants_sondage\R&#233;sultats\20181218%20results-survey178998_nets.xlsx" TargetMode="External"/><Relationship Id="rId2" Type="http://schemas.microsoft.com/office/2011/relationships/chartColorStyle" Target="colors20.xml"/><Relationship Id="rId1" Type="http://schemas.microsoft.com/office/2011/relationships/chartStyle" Target="style20.xml"/></Relationships>
</file>

<file path=ppt/charts/_rels/chart21.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Etudiants_sondage\R&#233;sultats\20181218%20results-survey178998_nets.xlsx" TargetMode="External"/><Relationship Id="rId2" Type="http://schemas.microsoft.com/office/2011/relationships/chartColorStyle" Target="colors21.xml"/><Relationship Id="rId1" Type="http://schemas.microsoft.com/office/2011/relationships/chartStyle" Target="style21.xml"/></Relationships>
</file>

<file path=ppt/charts/_rels/chart22.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Etudiants_sondage\R&#233;sultats\20181218%20results-survey178998_nets.xlsx" TargetMode="External"/><Relationship Id="rId2" Type="http://schemas.microsoft.com/office/2011/relationships/chartColorStyle" Target="colors22.xml"/><Relationship Id="rId1" Type="http://schemas.microsoft.com/office/2011/relationships/chartStyle" Target="style22.xml"/></Relationships>
</file>

<file path=ppt/charts/_rels/chart23.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Etudiants_sondage\R&#233;sultats\20181218%20results-survey178998_nets.xlsx" TargetMode="External"/><Relationship Id="rId2" Type="http://schemas.microsoft.com/office/2011/relationships/chartColorStyle" Target="colors23.xml"/><Relationship Id="rId1" Type="http://schemas.microsoft.com/office/2011/relationships/chartStyle" Target="style23.xml"/></Relationships>
</file>

<file path=ppt/charts/_rels/chart24.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Etudiants_sondage\R&#233;sultats\20181218%20results-survey178998_nets.xlsx" TargetMode="External"/><Relationship Id="rId2" Type="http://schemas.microsoft.com/office/2011/relationships/chartColorStyle" Target="colors24.xml"/><Relationship Id="rId1" Type="http://schemas.microsoft.com/office/2011/relationships/chartStyle" Target="style24.xml"/></Relationships>
</file>

<file path=ppt/charts/_rels/chart25.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Etudiants_sondage\R&#233;sultats\20181218%20results-survey178998_nets.xlsx" TargetMode="External"/><Relationship Id="rId2" Type="http://schemas.microsoft.com/office/2011/relationships/chartColorStyle" Target="colors25.xml"/><Relationship Id="rId1" Type="http://schemas.microsoft.com/office/2011/relationships/chartStyle" Target="style25.xml"/></Relationships>
</file>

<file path=ppt/charts/_rels/chart3.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Etudiants_sondage\R&#233;sultats\20181218%20results-survey178998_nets.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Etudiants_sondage\R&#233;sultats\20181218%20results-survey178998_nets.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Etudiants_sondage\R&#233;sultats\20181218%20results-survey178998_nets.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Etudiants_sondage\R&#233;sultats\20181218%20results-survey178998_nets.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Etudiants_sondage\R&#233;sultats\20181218%20results-survey178998_nets.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Etudiants_sondage\R&#233;sultats\20181218%20results-survey178998_nets.xlsx"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Etudiants_sondage\R&#233;sultats\20181218%20results-survey178998_nets.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fr-CH" sz="2400" b="1" i="0" u="none" strike="noStrike" kern="1200" spc="0" normalizeH="0" baseline="0" dirty="0" smtClean="0">
                <a:solidFill>
                  <a:prstClr val="black">
                    <a:lumMod val="50000"/>
                    <a:lumOff val="50000"/>
                  </a:prstClr>
                </a:solidFill>
                <a:latin typeface="+mj-lt"/>
                <a:ea typeface="+mj-ea"/>
                <a:cs typeface="+mj-cs"/>
              </a:defRPr>
            </a:pPr>
            <a:r>
              <a:rPr lang="fr-CH" sz="2400" b="1" i="0" u="none" strike="noStrike" kern="1200" spc="0" normalizeH="0" baseline="0" dirty="0" smtClean="0">
                <a:solidFill>
                  <a:prstClr val="black">
                    <a:lumMod val="50000"/>
                    <a:lumOff val="50000"/>
                  </a:prstClr>
                </a:solidFill>
                <a:latin typeface="+mj-lt"/>
                <a:ea typeface="+mj-ea"/>
                <a:cs typeface="+mj-cs"/>
              </a:rPr>
              <a:t>Répartition femme/homme par option en n et %</a:t>
            </a:r>
          </a:p>
        </c:rich>
      </c:tx>
      <c:overlay val="0"/>
      <c:spPr>
        <a:noFill/>
        <a:ln>
          <a:noFill/>
        </a:ln>
        <a:effectLst/>
      </c:spPr>
      <c:txPr>
        <a:bodyPr rot="0" spcFirstLastPara="1" vertOverflow="ellipsis" vert="horz" wrap="square" anchor="ctr" anchorCtr="1"/>
        <a:lstStyle/>
        <a:p>
          <a:pPr>
            <a:defRPr lang="fr-CH" sz="2400" b="1" i="0" u="none" strike="noStrike" kern="1200" spc="0" normalizeH="0" baseline="0" dirty="0" smtClean="0">
              <a:solidFill>
                <a:prstClr val="black">
                  <a:lumMod val="50000"/>
                  <a:lumOff val="50000"/>
                </a:prstClr>
              </a:solidFill>
              <a:latin typeface="+mj-lt"/>
              <a:ea typeface="+mj-ea"/>
              <a:cs typeface="+mj-cs"/>
            </a:defRPr>
          </a:pPr>
          <a:endParaRPr lang="fr-FR"/>
        </a:p>
      </c:txPr>
    </c:title>
    <c:autoTitleDeleted val="0"/>
    <c:plotArea>
      <c:layout/>
      <c:barChart>
        <c:barDir val="bar"/>
        <c:grouping val="stacked"/>
        <c:varyColors val="0"/>
        <c:ser>
          <c:idx val="0"/>
          <c:order val="0"/>
          <c:tx>
            <c:strRef>
              <c:f>'Q.1 Sexe_options'!$B$1</c:f>
              <c:strCache>
                <c:ptCount val="1"/>
                <c:pt idx="0">
                  <c:v>Femme</c:v>
                </c:pt>
              </c:strCache>
            </c:strRef>
          </c:tx>
          <c:spPr>
            <a:solidFill>
              <a:srgbClr val="FFFF6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'Q.1 Sexe_options'!$A$2:$A$14</c:f>
              <c:strCache>
                <c:ptCount val="13"/>
                <c:pt idx="0">
                  <c:v>Production et manufacturing </c:v>
                </c:pt>
                <c:pt idx="1">
                  <c:v>Mécatronique</c:v>
                </c:pt>
                <c:pt idx="2">
                  <c:v>Systèmes embarqués </c:v>
                </c:pt>
                <c:pt idx="3">
                  <c:v>Biomédical</c:v>
                </c:pt>
                <c:pt idx="4">
                  <c:v>Micro- et nanotechnologies et Matériaux innovants </c:v>
                </c:pt>
                <c:pt idx="6">
                  <c:v>Systèmes embarqués et mobiles</c:v>
                </c:pt>
                <c:pt idx="7">
                  <c:v>Ingénierie logicielle </c:v>
                </c:pt>
                <c:pt idx="8">
                  <c:v>Systèmes d’informations complexes </c:v>
                </c:pt>
                <c:pt idx="9">
                  <c:v>Réseaux de télécommunications et sécurité de l’information </c:v>
                </c:pt>
                <c:pt idx="11">
                  <c:v>Energie thermique </c:v>
                </c:pt>
                <c:pt idx="12">
                  <c:v>Energie électrique </c:v>
                </c:pt>
              </c:strCache>
            </c:strRef>
          </c:cat>
          <c:val>
            <c:numRef>
              <c:f>'Q.1 Sexe_options'!$B$2:$B$14</c:f>
              <c:numCache>
                <c:formatCode>General</c:formatCode>
                <c:ptCount val="13"/>
                <c:pt idx="0">
                  <c:v>2</c:v>
                </c:pt>
                <c:pt idx="3">
                  <c:v>4</c:v>
                </c:pt>
                <c:pt idx="4">
                  <c:v>1</c:v>
                </c:pt>
                <c:pt idx="6">
                  <c:v>1</c:v>
                </c:pt>
                <c:pt idx="7">
                  <c:v>2</c:v>
                </c:pt>
                <c:pt idx="9">
                  <c:v>2</c:v>
                </c:pt>
              </c:numCache>
            </c:numRef>
          </c:val>
        </c:ser>
        <c:ser>
          <c:idx val="1"/>
          <c:order val="1"/>
          <c:tx>
            <c:strRef>
              <c:f>'Q.1 Sexe_options'!$C$1</c:f>
              <c:strCache>
                <c:ptCount val="1"/>
                <c:pt idx="0">
                  <c:v>Homme</c:v>
                </c:pt>
              </c:strCache>
            </c:strRef>
          </c:tx>
          <c:spPr>
            <a:solidFill>
              <a:srgbClr val="D1D16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'Q.1 Sexe_options'!$A$2:$A$14</c:f>
              <c:strCache>
                <c:ptCount val="13"/>
                <c:pt idx="0">
                  <c:v>Production et manufacturing </c:v>
                </c:pt>
                <c:pt idx="1">
                  <c:v>Mécatronique</c:v>
                </c:pt>
                <c:pt idx="2">
                  <c:v>Systèmes embarqués </c:v>
                </c:pt>
                <c:pt idx="3">
                  <c:v>Biomédical</c:v>
                </c:pt>
                <c:pt idx="4">
                  <c:v>Micro- et nanotechnologies et Matériaux innovants </c:v>
                </c:pt>
                <c:pt idx="6">
                  <c:v>Systèmes embarqués et mobiles</c:v>
                </c:pt>
                <c:pt idx="7">
                  <c:v>Ingénierie logicielle </c:v>
                </c:pt>
                <c:pt idx="8">
                  <c:v>Systèmes d’informations complexes </c:v>
                </c:pt>
                <c:pt idx="9">
                  <c:v>Réseaux de télécommunications et sécurité de l’information </c:v>
                </c:pt>
                <c:pt idx="11">
                  <c:v>Energie thermique </c:v>
                </c:pt>
                <c:pt idx="12">
                  <c:v>Energie électrique </c:v>
                </c:pt>
              </c:strCache>
            </c:strRef>
          </c:cat>
          <c:val>
            <c:numRef>
              <c:f>'Q.1 Sexe_options'!$C$2:$C$14</c:f>
              <c:numCache>
                <c:formatCode>General</c:formatCode>
                <c:ptCount val="13"/>
                <c:pt idx="0">
                  <c:v>20</c:v>
                </c:pt>
                <c:pt idx="1">
                  <c:v>17</c:v>
                </c:pt>
                <c:pt idx="2">
                  <c:v>15</c:v>
                </c:pt>
                <c:pt idx="3">
                  <c:v>9</c:v>
                </c:pt>
                <c:pt idx="4">
                  <c:v>5</c:v>
                </c:pt>
                <c:pt idx="6">
                  <c:v>16</c:v>
                </c:pt>
                <c:pt idx="7">
                  <c:v>13</c:v>
                </c:pt>
                <c:pt idx="8">
                  <c:v>15</c:v>
                </c:pt>
                <c:pt idx="9">
                  <c:v>9</c:v>
                </c:pt>
                <c:pt idx="11">
                  <c:v>15</c:v>
                </c:pt>
                <c:pt idx="12">
                  <c:v>13</c:v>
                </c:pt>
              </c:numCache>
            </c:numRef>
          </c:val>
        </c:ser>
        <c:ser>
          <c:idx val="2"/>
          <c:order val="2"/>
          <c:tx>
            <c:strRef>
              <c:f>'Q.1 Sexe_options'!$D$1</c:f>
              <c:strCache>
                <c:ptCount val="1"/>
                <c:pt idx="0">
                  <c:v>Hors catégorie</c:v>
                </c:pt>
              </c:strCache>
            </c:strRef>
          </c:tx>
          <c:spPr>
            <a:solidFill>
              <a:srgbClr val="FFFFEC"/>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'Q.1 Sexe_options'!$A$2:$A$14</c:f>
              <c:strCache>
                <c:ptCount val="13"/>
                <c:pt idx="0">
                  <c:v>Production et manufacturing </c:v>
                </c:pt>
                <c:pt idx="1">
                  <c:v>Mécatronique</c:v>
                </c:pt>
                <c:pt idx="2">
                  <c:v>Systèmes embarqués </c:v>
                </c:pt>
                <c:pt idx="3">
                  <c:v>Biomédical</c:v>
                </c:pt>
                <c:pt idx="4">
                  <c:v>Micro- et nanotechnologies et Matériaux innovants </c:v>
                </c:pt>
                <c:pt idx="6">
                  <c:v>Systèmes embarqués et mobiles</c:v>
                </c:pt>
                <c:pt idx="7">
                  <c:v>Ingénierie logicielle </c:v>
                </c:pt>
                <c:pt idx="8">
                  <c:v>Systèmes d’informations complexes </c:v>
                </c:pt>
                <c:pt idx="9">
                  <c:v>Réseaux de télécommunications et sécurité de l’information </c:v>
                </c:pt>
                <c:pt idx="11">
                  <c:v>Energie thermique </c:v>
                </c:pt>
                <c:pt idx="12">
                  <c:v>Energie électrique </c:v>
                </c:pt>
              </c:strCache>
            </c:strRef>
          </c:cat>
          <c:val>
            <c:numRef>
              <c:f>'Q.1 Sexe_options'!$D$2:$D$14</c:f>
              <c:numCache>
                <c:formatCode>General</c:formatCode>
                <c:ptCount val="13"/>
                <c:pt idx="7">
                  <c:v>1</c:v>
                </c:pt>
                <c:pt idx="8">
                  <c:v>1</c:v>
                </c:pt>
              </c:numCache>
            </c:numRef>
          </c:val>
        </c:ser>
        <c:dLbls>
          <c:dLblPos val="ctr"/>
          <c:showLegendKey val="0"/>
          <c:showVal val="1"/>
          <c:showCatName val="0"/>
          <c:showSerName val="0"/>
          <c:showPercent val="0"/>
          <c:showBubbleSize val="0"/>
        </c:dLbls>
        <c:gapWidth val="150"/>
        <c:overlap val="100"/>
        <c:axId val="305706384"/>
        <c:axId val="305706776"/>
      </c:barChart>
      <c:catAx>
        <c:axId val="305706384"/>
        <c:scaling>
          <c:orientation val="maxMin"/>
        </c:scaling>
        <c:delete val="0"/>
        <c:axPos val="l"/>
        <c:numFmt formatCode="General" sourceLinked="1"/>
        <c:majorTickMark val="none"/>
        <c:minorTickMark val="none"/>
        <c:tickLblPos val="nextTo"/>
        <c:spPr>
          <a:solidFill>
            <a:schemeClr val="bg1"/>
          </a:solid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fr-FR"/>
          </a:p>
        </c:txPr>
        <c:crossAx val="305706776"/>
        <c:crosses val="autoZero"/>
        <c:auto val="1"/>
        <c:lblAlgn val="ctr"/>
        <c:lblOffset val="100"/>
        <c:noMultiLvlLbl val="0"/>
      </c:catAx>
      <c:valAx>
        <c:axId val="305706776"/>
        <c:scaling>
          <c:orientation val="minMax"/>
        </c:scaling>
        <c:delete val="1"/>
        <c:axPos val="t"/>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30570638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solidFill>
      <a:schemeClr val="bg1"/>
    </a:solidFill>
    <a:ln>
      <a:noFill/>
    </a:ln>
    <a:effectLst/>
  </c:spPr>
  <c:txPr>
    <a:bodyPr/>
    <a:lstStyle/>
    <a:p>
      <a:pPr>
        <a:defRPr sz="2000"/>
      </a:pPr>
      <a:endParaRPr lang="fr-FR"/>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rtl="0">
              <a:defRPr lang="fr-CH" sz="2400" b="1" i="0" u="none" strike="noStrike" kern="1200" spc="0" normalizeH="0" baseline="0" dirty="0" smtClean="0">
                <a:solidFill>
                  <a:prstClr val="black">
                    <a:lumMod val="50000"/>
                    <a:lumOff val="50000"/>
                  </a:prstClr>
                </a:solidFill>
                <a:latin typeface="+mj-lt"/>
                <a:ea typeface="+mj-ea"/>
                <a:cs typeface="+mj-cs"/>
              </a:defRPr>
            </a:pPr>
            <a:r>
              <a:rPr lang="fr-CH" sz="2400" b="1" i="0" u="none" strike="noStrike" kern="1200" spc="0" normalizeH="0" baseline="0" dirty="0" smtClean="0">
                <a:solidFill>
                  <a:prstClr val="black">
                    <a:lumMod val="50000"/>
                    <a:lumOff val="50000"/>
                  </a:prstClr>
                </a:solidFill>
                <a:latin typeface="+mj-lt"/>
                <a:ea typeface="+mj-ea"/>
                <a:cs typeface="+mj-cs"/>
              </a:rPr>
              <a:t>Biomédical en n</a:t>
            </a:r>
          </a:p>
        </c:rich>
      </c:tx>
      <c:overlay val="0"/>
      <c:spPr>
        <a:noFill/>
        <a:ln>
          <a:noFill/>
        </a:ln>
        <a:effectLst/>
      </c:spPr>
      <c:txPr>
        <a:bodyPr rot="0" spcFirstLastPara="1" vertOverflow="ellipsis" vert="horz" wrap="square" anchor="ctr" anchorCtr="1"/>
        <a:lstStyle/>
        <a:p>
          <a:pPr algn="ctr" rtl="0">
            <a:defRPr lang="fr-CH" sz="2400" b="1" i="0" u="none" strike="noStrike" kern="1200" spc="0" normalizeH="0" baseline="0" dirty="0" smtClean="0">
              <a:solidFill>
                <a:prstClr val="black">
                  <a:lumMod val="50000"/>
                  <a:lumOff val="50000"/>
                </a:prstClr>
              </a:solidFill>
              <a:latin typeface="+mj-lt"/>
              <a:ea typeface="+mj-ea"/>
              <a:cs typeface="+mj-cs"/>
            </a:defRPr>
          </a:pPr>
          <a:endParaRPr lang="fr-FR"/>
        </a:p>
      </c:txPr>
    </c:title>
    <c:autoTitleDeleted val="0"/>
    <c:plotArea>
      <c:layout/>
      <c:barChart>
        <c:barDir val="bar"/>
        <c:grouping val="stacked"/>
        <c:varyColors val="0"/>
        <c:ser>
          <c:idx val="0"/>
          <c:order val="0"/>
          <c:tx>
            <c:strRef>
              <c:f>'Q.9 Raisons_accord'!$B$85</c:f>
              <c:strCache>
                <c:ptCount val="1"/>
                <c:pt idx="0">
                  <c:v>D’accord</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bg1"/>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'Q.9 Raisons_accord'!$A$86:$A$96</c:f>
              <c:strCache>
                <c:ptCount val="11"/>
                <c:pt idx="0">
                  <c:v>Mon employeur m’a demandé de choisir cette option </c:v>
                </c:pt>
                <c:pt idx="1">
                  <c:v>J’ai choisi cette option car elle me parait la plus facile pour obtenir le MSE</c:v>
                </c:pt>
                <c:pt idx="2">
                  <c:v>J’ai choisi cette option car elle me permet d’accéder à d’autres cours donnés en commun avec une autre HES suisse allemande</c:v>
                </c:pt>
                <c:pt idx="3">
                  <c:v>J’ai choisi cette option pour l’horaire</c:v>
                </c:pt>
                <c:pt idx="4">
                  <c:v>J’ai choisi cette option car les enseignant-e-s ont une excellente réputation  </c:v>
                </c:pt>
                <c:pt idx="5">
                  <c:v>J’ai choisi cette option pour le lieu où sont donnés les cours</c:v>
                </c:pt>
                <c:pt idx="6">
                  <c:v>J’ai choisi cette option car elle est très tendance aujourd’hui </c:v>
                </c:pt>
                <c:pt idx="7">
                  <c:v>J’ai choisi cette option car elle a un très bon taux d’employabilité</c:v>
                </c:pt>
                <c:pt idx="8">
                  <c:v>J’ai choisi cette option car elle est la suite logique de ma formation précédente</c:v>
                </c:pt>
                <c:pt idx="9">
                  <c:v>J’ai choisi cette option car elle me permet de me spécialiser après une première formation généraliste </c:v>
                </c:pt>
                <c:pt idx="10">
                  <c:v>J’ai choisi cette option car je porte un vrai intérêt pour cette spécialisation</c:v>
                </c:pt>
              </c:strCache>
            </c:strRef>
          </c:cat>
          <c:val>
            <c:numRef>
              <c:f>'Q.9 Raisons_accord'!$B$86:$B$96</c:f>
              <c:numCache>
                <c:formatCode>General</c:formatCode>
                <c:ptCount val="11"/>
                <c:pt idx="4">
                  <c:v>1</c:v>
                </c:pt>
                <c:pt idx="5">
                  <c:v>1</c:v>
                </c:pt>
                <c:pt idx="6">
                  <c:v>3</c:v>
                </c:pt>
                <c:pt idx="7">
                  <c:v>3</c:v>
                </c:pt>
                <c:pt idx="8">
                  <c:v>8</c:v>
                </c:pt>
                <c:pt idx="9">
                  <c:v>10</c:v>
                </c:pt>
                <c:pt idx="10">
                  <c:v>13</c:v>
                </c:pt>
              </c:numCache>
            </c:numRef>
          </c:val>
        </c:ser>
        <c:ser>
          <c:idx val="1"/>
          <c:order val="1"/>
          <c:tx>
            <c:strRef>
              <c:f>'Q.9 Raisons_accord'!$C$85</c:f>
              <c:strCache>
                <c:ptCount val="1"/>
                <c:pt idx="0">
                  <c:v>Pas d’accord</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'Q.9 Raisons_accord'!$A$86:$A$96</c:f>
              <c:strCache>
                <c:ptCount val="11"/>
                <c:pt idx="0">
                  <c:v>Mon employeur m’a demandé de choisir cette option </c:v>
                </c:pt>
                <c:pt idx="1">
                  <c:v>J’ai choisi cette option car elle me parait la plus facile pour obtenir le MSE</c:v>
                </c:pt>
                <c:pt idx="2">
                  <c:v>J’ai choisi cette option car elle me permet d’accéder à d’autres cours donnés en commun avec une autre HES suisse allemande</c:v>
                </c:pt>
                <c:pt idx="3">
                  <c:v>J’ai choisi cette option pour l’horaire</c:v>
                </c:pt>
                <c:pt idx="4">
                  <c:v>J’ai choisi cette option car les enseignant-e-s ont une excellente réputation  </c:v>
                </c:pt>
                <c:pt idx="5">
                  <c:v>J’ai choisi cette option pour le lieu où sont donnés les cours</c:v>
                </c:pt>
                <c:pt idx="6">
                  <c:v>J’ai choisi cette option car elle est très tendance aujourd’hui </c:v>
                </c:pt>
                <c:pt idx="7">
                  <c:v>J’ai choisi cette option car elle a un très bon taux d’employabilité</c:v>
                </c:pt>
                <c:pt idx="8">
                  <c:v>J’ai choisi cette option car elle est la suite logique de ma formation précédente</c:v>
                </c:pt>
                <c:pt idx="9">
                  <c:v>J’ai choisi cette option car elle me permet de me spécialiser après une première formation généraliste </c:v>
                </c:pt>
                <c:pt idx="10">
                  <c:v>J’ai choisi cette option car je porte un vrai intérêt pour cette spécialisation</c:v>
                </c:pt>
              </c:strCache>
            </c:strRef>
          </c:cat>
          <c:val>
            <c:numRef>
              <c:f>'Q.9 Raisons_accord'!$C$86:$C$96</c:f>
              <c:numCache>
                <c:formatCode>General</c:formatCode>
                <c:ptCount val="11"/>
                <c:pt idx="0">
                  <c:v>9</c:v>
                </c:pt>
                <c:pt idx="1">
                  <c:v>13</c:v>
                </c:pt>
                <c:pt idx="2">
                  <c:v>8</c:v>
                </c:pt>
                <c:pt idx="3">
                  <c:v>9</c:v>
                </c:pt>
                <c:pt idx="4">
                  <c:v>2</c:v>
                </c:pt>
                <c:pt idx="5">
                  <c:v>9</c:v>
                </c:pt>
                <c:pt idx="6">
                  <c:v>3</c:v>
                </c:pt>
                <c:pt idx="7">
                  <c:v>3</c:v>
                </c:pt>
                <c:pt idx="8">
                  <c:v>3</c:v>
                </c:pt>
                <c:pt idx="9">
                  <c:v>2</c:v>
                </c:pt>
              </c:numCache>
            </c:numRef>
          </c:val>
        </c:ser>
        <c:ser>
          <c:idx val="2"/>
          <c:order val="2"/>
          <c:tx>
            <c:strRef>
              <c:f>'Q.9 Raisons_accord'!$D$85</c:f>
              <c:strCache>
                <c:ptCount val="1"/>
                <c:pt idx="0">
                  <c:v>Pas d’avis</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'Q.9 Raisons_accord'!$A$86:$A$96</c:f>
              <c:strCache>
                <c:ptCount val="11"/>
                <c:pt idx="0">
                  <c:v>Mon employeur m’a demandé de choisir cette option </c:v>
                </c:pt>
                <c:pt idx="1">
                  <c:v>J’ai choisi cette option car elle me parait la plus facile pour obtenir le MSE</c:v>
                </c:pt>
                <c:pt idx="2">
                  <c:v>J’ai choisi cette option car elle me permet d’accéder à d’autres cours donnés en commun avec une autre HES suisse allemande</c:v>
                </c:pt>
                <c:pt idx="3">
                  <c:v>J’ai choisi cette option pour l’horaire</c:v>
                </c:pt>
                <c:pt idx="4">
                  <c:v>J’ai choisi cette option car les enseignant-e-s ont une excellente réputation  </c:v>
                </c:pt>
                <c:pt idx="5">
                  <c:v>J’ai choisi cette option pour le lieu où sont donnés les cours</c:v>
                </c:pt>
                <c:pt idx="6">
                  <c:v>J’ai choisi cette option car elle est très tendance aujourd’hui </c:v>
                </c:pt>
                <c:pt idx="7">
                  <c:v>J’ai choisi cette option car elle a un très bon taux d’employabilité</c:v>
                </c:pt>
                <c:pt idx="8">
                  <c:v>J’ai choisi cette option car elle est la suite logique de ma formation précédente</c:v>
                </c:pt>
                <c:pt idx="9">
                  <c:v>J’ai choisi cette option car elle me permet de me spécialiser après une première formation généraliste </c:v>
                </c:pt>
                <c:pt idx="10">
                  <c:v>J’ai choisi cette option car je porte un vrai intérêt pour cette spécialisation</c:v>
                </c:pt>
              </c:strCache>
            </c:strRef>
          </c:cat>
          <c:val>
            <c:numRef>
              <c:f>'Q.9 Raisons_accord'!$D$86:$D$96</c:f>
              <c:numCache>
                <c:formatCode>General</c:formatCode>
                <c:ptCount val="11"/>
                <c:pt idx="0">
                  <c:v>4</c:v>
                </c:pt>
                <c:pt idx="2">
                  <c:v>5</c:v>
                </c:pt>
                <c:pt idx="3">
                  <c:v>4</c:v>
                </c:pt>
                <c:pt idx="4">
                  <c:v>10</c:v>
                </c:pt>
                <c:pt idx="5">
                  <c:v>3</c:v>
                </c:pt>
                <c:pt idx="6">
                  <c:v>7</c:v>
                </c:pt>
                <c:pt idx="7">
                  <c:v>7</c:v>
                </c:pt>
                <c:pt idx="8">
                  <c:v>2</c:v>
                </c:pt>
                <c:pt idx="9">
                  <c:v>1</c:v>
                </c:pt>
              </c:numCache>
            </c:numRef>
          </c:val>
        </c:ser>
        <c:dLbls>
          <c:dLblPos val="ctr"/>
          <c:showLegendKey val="0"/>
          <c:showVal val="1"/>
          <c:showCatName val="0"/>
          <c:showSerName val="0"/>
          <c:showPercent val="0"/>
          <c:showBubbleSize val="0"/>
        </c:dLbls>
        <c:gapWidth val="150"/>
        <c:overlap val="100"/>
        <c:axId val="306975160"/>
        <c:axId val="306975552"/>
      </c:barChart>
      <c:catAx>
        <c:axId val="30697516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fr-FR"/>
          </a:p>
        </c:txPr>
        <c:crossAx val="306975552"/>
        <c:crosses val="autoZero"/>
        <c:auto val="1"/>
        <c:lblAlgn val="ctr"/>
        <c:lblOffset val="100"/>
        <c:noMultiLvlLbl val="0"/>
      </c:catAx>
      <c:valAx>
        <c:axId val="306975552"/>
        <c:scaling>
          <c:orientation val="minMax"/>
        </c:scaling>
        <c:delete val="1"/>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30697516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sz="2000"/>
      </a:pPr>
      <a:endParaRPr lang="fr-FR"/>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rtl="0">
              <a:defRPr lang="fr-CH" sz="2400" b="1" i="0" u="none" strike="noStrike" kern="1200" spc="0" normalizeH="0" baseline="0">
                <a:solidFill>
                  <a:prstClr val="black">
                    <a:lumMod val="50000"/>
                    <a:lumOff val="50000"/>
                  </a:prstClr>
                </a:solidFill>
                <a:latin typeface="+mj-lt"/>
                <a:ea typeface="+mj-ea"/>
                <a:cs typeface="+mj-cs"/>
              </a:defRPr>
            </a:pPr>
            <a:r>
              <a:rPr lang="fr-CH" sz="2400" b="1" i="0" u="none" strike="noStrike" kern="1200" spc="0" normalizeH="0" baseline="0" dirty="0">
                <a:solidFill>
                  <a:prstClr val="black">
                    <a:lumMod val="50000"/>
                    <a:lumOff val="50000"/>
                  </a:prstClr>
                </a:solidFill>
                <a:latin typeface="+mj-lt"/>
                <a:ea typeface="+mj-ea"/>
                <a:cs typeface="+mj-cs"/>
              </a:rPr>
              <a:t>Micro- et nanotechnologies et Matériaux </a:t>
            </a:r>
            <a:r>
              <a:rPr lang="fr-CH" sz="2400" b="1" i="0" u="none" strike="noStrike" kern="1200" spc="0" normalizeH="0" baseline="0" dirty="0" smtClean="0">
                <a:solidFill>
                  <a:prstClr val="black">
                    <a:lumMod val="50000"/>
                    <a:lumOff val="50000"/>
                  </a:prstClr>
                </a:solidFill>
                <a:latin typeface="+mj-lt"/>
                <a:ea typeface="+mj-ea"/>
                <a:cs typeface="+mj-cs"/>
              </a:rPr>
              <a:t>innovants en n</a:t>
            </a:r>
            <a:endParaRPr lang="fr-CH" sz="2400" b="1" i="0" u="none" strike="noStrike" kern="1200" spc="0" normalizeH="0" baseline="0" dirty="0">
              <a:solidFill>
                <a:prstClr val="black">
                  <a:lumMod val="50000"/>
                  <a:lumOff val="50000"/>
                </a:prstClr>
              </a:solidFill>
              <a:latin typeface="+mj-lt"/>
              <a:ea typeface="+mj-ea"/>
              <a:cs typeface="+mj-cs"/>
            </a:endParaRPr>
          </a:p>
        </c:rich>
      </c:tx>
      <c:overlay val="0"/>
      <c:spPr>
        <a:noFill/>
        <a:ln>
          <a:noFill/>
        </a:ln>
        <a:effectLst/>
      </c:spPr>
      <c:txPr>
        <a:bodyPr rot="0" spcFirstLastPara="1" vertOverflow="ellipsis" vert="horz" wrap="square" anchor="ctr" anchorCtr="1"/>
        <a:lstStyle/>
        <a:p>
          <a:pPr algn="ctr" rtl="0">
            <a:defRPr lang="fr-CH" sz="2400" b="1" i="0" u="none" strike="noStrike" kern="1200" spc="0" normalizeH="0" baseline="0">
              <a:solidFill>
                <a:prstClr val="black">
                  <a:lumMod val="50000"/>
                  <a:lumOff val="50000"/>
                </a:prstClr>
              </a:solidFill>
              <a:latin typeface="+mj-lt"/>
              <a:ea typeface="+mj-ea"/>
              <a:cs typeface="+mj-cs"/>
            </a:defRPr>
          </a:pPr>
          <a:endParaRPr lang="fr-FR"/>
        </a:p>
      </c:txPr>
    </c:title>
    <c:autoTitleDeleted val="0"/>
    <c:plotArea>
      <c:layout/>
      <c:barChart>
        <c:barDir val="bar"/>
        <c:grouping val="stacked"/>
        <c:varyColors val="0"/>
        <c:ser>
          <c:idx val="0"/>
          <c:order val="0"/>
          <c:tx>
            <c:strRef>
              <c:f>'Q.9 Raisons_accord'!$B$100</c:f>
              <c:strCache>
                <c:ptCount val="1"/>
                <c:pt idx="0">
                  <c:v>D’accord</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bg1"/>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'Q.9 Raisons_accord'!$A$101:$A$111</c:f>
              <c:strCache>
                <c:ptCount val="11"/>
                <c:pt idx="0">
                  <c:v>Mon employeur m’a demandé de choisir cette option </c:v>
                </c:pt>
                <c:pt idx="1">
                  <c:v>J’ai choisi cette option car elle me parait la plus facile pour obtenir le MSE</c:v>
                </c:pt>
                <c:pt idx="2">
                  <c:v>J’ai choisi cette option car elle me permet d’accéder à d’autres cours donnés en commun avec une autre HES suisse allemande</c:v>
                </c:pt>
                <c:pt idx="3">
                  <c:v>J’ai choisi cette option pour l’horaire</c:v>
                </c:pt>
                <c:pt idx="4">
                  <c:v>J’ai choisi cette option pour le lieu où sont donnés les cours</c:v>
                </c:pt>
                <c:pt idx="5">
                  <c:v>J’ai choisi cette option car elle me permet de me spécialiser après une première formation généraliste </c:v>
                </c:pt>
                <c:pt idx="6">
                  <c:v>J’ai choisi cette option car les enseignant-e-s ont une excellente réputation  </c:v>
                </c:pt>
                <c:pt idx="7">
                  <c:v>J’ai choisi cette option car elle est très tendance aujourd’hui </c:v>
                </c:pt>
                <c:pt idx="8">
                  <c:v>J’ai choisi cette option car elle a un très bon taux d’employabilité</c:v>
                </c:pt>
                <c:pt idx="9">
                  <c:v>J’ai choisi cette option car elle est la suite logique de ma formation précédente</c:v>
                </c:pt>
                <c:pt idx="10">
                  <c:v>J’ai choisi cette option car je porte un vrai intérêt pour cette spécialisation</c:v>
                </c:pt>
              </c:strCache>
            </c:strRef>
          </c:cat>
          <c:val>
            <c:numRef>
              <c:f>'Q.9 Raisons_accord'!$B$101:$B$111</c:f>
              <c:numCache>
                <c:formatCode>General</c:formatCode>
                <c:ptCount val="11"/>
                <c:pt idx="5">
                  <c:v>1</c:v>
                </c:pt>
                <c:pt idx="6">
                  <c:v>2</c:v>
                </c:pt>
                <c:pt idx="7">
                  <c:v>2</c:v>
                </c:pt>
                <c:pt idx="8">
                  <c:v>2</c:v>
                </c:pt>
                <c:pt idx="9">
                  <c:v>5</c:v>
                </c:pt>
                <c:pt idx="10">
                  <c:v>6</c:v>
                </c:pt>
              </c:numCache>
            </c:numRef>
          </c:val>
        </c:ser>
        <c:ser>
          <c:idx val="1"/>
          <c:order val="1"/>
          <c:tx>
            <c:strRef>
              <c:f>'Q.9 Raisons_accord'!$C$100</c:f>
              <c:strCache>
                <c:ptCount val="1"/>
                <c:pt idx="0">
                  <c:v>Pas d’accord</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'Q.9 Raisons_accord'!$A$101:$A$111</c:f>
              <c:strCache>
                <c:ptCount val="11"/>
                <c:pt idx="0">
                  <c:v>Mon employeur m’a demandé de choisir cette option </c:v>
                </c:pt>
                <c:pt idx="1">
                  <c:v>J’ai choisi cette option car elle me parait la plus facile pour obtenir le MSE</c:v>
                </c:pt>
                <c:pt idx="2">
                  <c:v>J’ai choisi cette option car elle me permet d’accéder à d’autres cours donnés en commun avec une autre HES suisse allemande</c:v>
                </c:pt>
                <c:pt idx="3">
                  <c:v>J’ai choisi cette option pour l’horaire</c:v>
                </c:pt>
                <c:pt idx="4">
                  <c:v>J’ai choisi cette option pour le lieu où sont donnés les cours</c:v>
                </c:pt>
                <c:pt idx="5">
                  <c:v>J’ai choisi cette option car elle me permet de me spécialiser après une première formation généraliste </c:v>
                </c:pt>
                <c:pt idx="6">
                  <c:v>J’ai choisi cette option car les enseignant-e-s ont une excellente réputation  </c:v>
                </c:pt>
                <c:pt idx="7">
                  <c:v>J’ai choisi cette option car elle est très tendance aujourd’hui </c:v>
                </c:pt>
                <c:pt idx="8">
                  <c:v>J’ai choisi cette option car elle a un très bon taux d’employabilité</c:v>
                </c:pt>
                <c:pt idx="9">
                  <c:v>J’ai choisi cette option car elle est la suite logique de ma formation précédente</c:v>
                </c:pt>
                <c:pt idx="10">
                  <c:v>J’ai choisi cette option car je porte un vrai intérêt pour cette spécialisation</c:v>
                </c:pt>
              </c:strCache>
            </c:strRef>
          </c:cat>
          <c:val>
            <c:numRef>
              <c:f>'Q.9 Raisons_accord'!$C$101:$C$111</c:f>
              <c:numCache>
                <c:formatCode>General</c:formatCode>
                <c:ptCount val="11"/>
                <c:pt idx="0">
                  <c:v>5</c:v>
                </c:pt>
                <c:pt idx="1">
                  <c:v>5</c:v>
                </c:pt>
                <c:pt idx="2">
                  <c:v>3</c:v>
                </c:pt>
                <c:pt idx="3">
                  <c:v>4</c:v>
                </c:pt>
                <c:pt idx="4">
                  <c:v>4</c:v>
                </c:pt>
                <c:pt idx="5">
                  <c:v>4</c:v>
                </c:pt>
                <c:pt idx="6">
                  <c:v>1</c:v>
                </c:pt>
                <c:pt idx="7">
                  <c:v>1</c:v>
                </c:pt>
                <c:pt idx="8">
                  <c:v>1</c:v>
                </c:pt>
                <c:pt idx="9">
                  <c:v>1</c:v>
                </c:pt>
              </c:numCache>
            </c:numRef>
          </c:val>
        </c:ser>
        <c:ser>
          <c:idx val="2"/>
          <c:order val="2"/>
          <c:tx>
            <c:strRef>
              <c:f>'Q.9 Raisons_accord'!$D$100</c:f>
              <c:strCache>
                <c:ptCount val="1"/>
                <c:pt idx="0">
                  <c:v>Pas d’avis</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'Q.9 Raisons_accord'!$A$101:$A$111</c:f>
              <c:strCache>
                <c:ptCount val="11"/>
                <c:pt idx="0">
                  <c:v>Mon employeur m’a demandé de choisir cette option </c:v>
                </c:pt>
                <c:pt idx="1">
                  <c:v>J’ai choisi cette option car elle me parait la plus facile pour obtenir le MSE</c:v>
                </c:pt>
                <c:pt idx="2">
                  <c:v>J’ai choisi cette option car elle me permet d’accéder à d’autres cours donnés en commun avec une autre HES suisse allemande</c:v>
                </c:pt>
                <c:pt idx="3">
                  <c:v>J’ai choisi cette option pour l’horaire</c:v>
                </c:pt>
                <c:pt idx="4">
                  <c:v>J’ai choisi cette option pour le lieu où sont donnés les cours</c:v>
                </c:pt>
                <c:pt idx="5">
                  <c:v>J’ai choisi cette option car elle me permet de me spécialiser après une première formation généraliste </c:v>
                </c:pt>
                <c:pt idx="6">
                  <c:v>J’ai choisi cette option car les enseignant-e-s ont une excellente réputation  </c:v>
                </c:pt>
                <c:pt idx="7">
                  <c:v>J’ai choisi cette option car elle est très tendance aujourd’hui </c:v>
                </c:pt>
                <c:pt idx="8">
                  <c:v>J’ai choisi cette option car elle a un très bon taux d’employabilité</c:v>
                </c:pt>
                <c:pt idx="9">
                  <c:v>J’ai choisi cette option car elle est la suite logique de ma formation précédente</c:v>
                </c:pt>
                <c:pt idx="10">
                  <c:v>J’ai choisi cette option car je porte un vrai intérêt pour cette spécialisation</c:v>
                </c:pt>
              </c:strCache>
            </c:strRef>
          </c:cat>
          <c:val>
            <c:numRef>
              <c:f>'Q.9 Raisons_accord'!$D$101:$D$111</c:f>
              <c:numCache>
                <c:formatCode>General</c:formatCode>
                <c:ptCount val="11"/>
                <c:pt idx="0">
                  <c:v>1</c:v>
                </c:pt>
                <c:pt idx="1">
                  <c:v>1</c:v>
                </c:pt>
                <c:pt idx="2">
                  <c:v>3</c:v>
                </c:pt>
                <c:pt idx="3">
                  <c:v>2</c:v>
                </c:pt>
                <c:pt idx="4">
                  <c:v>2</c:v>
                </c:pt>
                <c:pt idx="5">
                  <c:v>1</c:v>
                </c:pt>
                <c:pt idx="6">
                  <c:v>3</c:v>
                </c:pt>
                <c:pt idx="7">
                  <c:v>3</c:v>
                </c:pt>
                <c:pt idx="8">
                  <c:v>3</c:v>
                </c:pt>
              </c:numCache>
            </c:numRef>
          </c:val>
        </c:ser>
        <c:dLbls>
          <c:dLblPos val="ctr"/>
          <c:showLegendKey val="0"/>
          <c:showVal val="1"/>
          <c:showCatName val="0"/>
          <c:showSerName val="0"/>
          <c:showPercent val="0"/>
          <c:showBubbleSize val="0"/>
        </c:dLbls>
        <c:gapWidth val="150"/>
        <c:overlap val="100"/>
        <c:axId val="305399264"/>
        <c:axId val="305399656"/>
      </c:barChart>
      <c:catAx>
        <c:axId val="30539926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fr-FR"/>
          </a:p>
        </c:txPr>
        <c:crossAx val="305399656"/>
        <c:crosses val="autoZero"/>
        <c:auto val="1"/>
        <c:lblAlgn val="ctr"/>
        <c:lblOffset val="100"/>
        <c:noMultiLvlLbl val="0"/>
      </c:catAx>
      <c:valAx>
        <c:axId val="305399656"/>
        <c:scaling>
          <c:orientation val="minMax"/>
        </c:scaling>
        <c:delete val="1"/>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30539926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sz="2000"/>
      </a:pPr>
      <a:endParaRPr lang="fr-FR"/>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rtl="0">
              <a:defRPr sz="2160" b="0" i="0" u="none" strike="noStrike" kern="1200" spc="0" baseline="0">
                <a:solidFill>
                  <a:schemeClr val="tx1">
                    <a:lumMod val="65000"/>
                    <a:lumOff val="35000"/>
                  </a:schemeClr>
                </a:solidFill>
                <a:latin typeface="+mn-lt"/>
                <a:ea typeface="+mn-ea"/>
                <a:cs typeface="+mn-cs"/>
              </a:defRPr>
            </a:pPr>
            <a:r>
              <a:rPr lang="fr-CH"/>
              <a:t>Systèmes embarqués et mobiles en n</a:t>
            </a:r>
          </a:p>
        </c:rich>
      </c:tx>
      <c:overlay val="0"/>
      <c:spPr>
        <a:noFill/>
        <a:ln>
          <a:noFill/>
        </a:ln>
        <a:effectLst/>
      </c:spPr>
      <c:txPr>
        <a:bodyPr rot="0" spcFirstLastPara="1" vertOverflow="ellipsis" vert="horz" wrap="square" anchor="ctr" anchorCtr="1"/>
        <a:lstStyle/>
        <a:p>
          <a:pPr algn="ctr" rtl="0">
            <a:defRPr sz="2160"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barChart>
        <c:barDir val="bar"/>
        <c:grouping val="stacked"/>
        <c:varyColors val="0"/>
        <c:ser>
          <c:idx val="0"/>
          <c:order val="0"/>
          <c:tx>
            <c:strRef>
              <c:f>'Q.9 Raisons_accord'!$B$114</c:f>
              <c:strCache>
                <c:ptCount val="1"/>
                <c:pt idx="0">
                  <c:v>D’accord</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800" b="0" i="0" u="none" strike="noStrike" kern="1200" baseline="0">
                    <a:solidFill>
                      <a:schemeClr val="tx1">
                        <a:lumMod val="75000"/>
                        <a:lumOff val="25000"/>
                      </a:schemeClr>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'Q.9 Raisons_accord'!$A$115:$A$125</c:f>
              <c:strCache>
                <c:ptCount val="11"/>
                <c:pt idx="0">
                  <c:v>J’ai choisi cette option car elle me permet d’accéder à d’autres cours donnés en commun avec une autre HES suisse allemande</c:v>
                </c:pt>
                <c:pt idx="1">
                  <c:v>Mon employeur m’a demandé de choisir cette option </c:v>
                </c:pt>
                <c:pt idx="2">
                  <c:v>J’ai choisi cette option car les enseignant-e-s ont une excellente réputation  </c:v>
                </c:pt>
                <c:pt idx="3">
                  <c:v>J’ai choisi cette option car elle me parait la plus facile pour obtenir le MSE</c:v>
                </c:pt>
                <c:pt idx="4">
                  <c:v>J’ai choisi cette option car elle est très tendance aujourd’hui </c:v>
                </c:pt>
                <c:pt idx="5">
                  <c:v>J’ai choisi cette option pour l’horaire</c:v>
                </c:pt>
                <c:pt idx="6">
                  <c:v>J’ai choisi cette option pour le lieu où sont donnés les cours</c:v>
                </c:pt>
                <c:pt idx="7">
                  <c:v>J’ai choisi cette option car elle a un très bon taux d’employabilité</c:v>
                </c:pt>
                <c:pt idx="8">
                  <c:v>J’ai choisi cette option car elle me permet de me spécialiser après une première formation généraliste </c:v>
                </c:pt>
                <c:pt idx="9">
                  <c:v>J’ai choisi cette option car elle est la suite logique de ma formation précédente</c:v>
                </c:pt>
                <c:pt idx="10">
                  <c:v>J’ai choisi cette option car je porte un vrai intérêt pour cette spécialisation</c:v>
                </c:pt>
              </c:strCache>
            </c:strRef>
          </c:cat>
          <c:val>
            <c:numRef>
              <c:f>'Q.9 Raisons_accord'!$B$115:$B$125</c:f>
              <c:numCache>
                <c:formatCode>General</c:formatCode>
                <c:ptCount val="11"/>
                <c:pt idx="1">
                  <c:v>1</c:v>
                </c:pt>
                <c:pt idx="2">
                  <c:v>1</c:v>
                </c:pt>
                <c:pt idx="3">
                  <c:v>2</c:v>
                </c:pt>
                <c:pt idx="4">
                  <c:v>2</c:v>
                </c:pt>
                <c:pt idx="5">
                  <c:v>3</c:v>
                </c:pt>
                <c:pt idx="6">
                  <c:v>3</c:v>
                </c:pt>
                <c:pt idx="7">
                  <c:v>6</c:v>
                </c:pt>
                <c:pt idx="8">
                  <c:v>8</c:v>
                </c:pt>
                <c:pt idx="9">
                  <c:v>13</c:v>
                </c:pt>
                <c:pt idx="10">
                  <c:v>15</c:v>
                </c:pt>
              </c:numCache>
            </c:numRef>
          </c:val>
        </c:ser>
        <c:ser>
          <c:idx val="1"/>
          <c:order val="1"/>
          <c:tx>
            <c:strRef>
              <c:f>'Q.9 Raisons_accord'!$C$114</c:f>
              <c:strCache>
                <c:ptCount val="1"/>
                <c:pt idx="0">
                  <c:v>Pas d’accord</c:v>
                </c:pt>
              </c:strCache>
            </c:strRef>
          </c:tx>
          <c:spPr>
            <a:solidFill>
              <a:schemeClr val="accent4"/>
            </a:solidFill>
            <a:ln>
              <a:noFill/>
            </a:ln>
            <a:effectLst/>
          </c:spPr>
          <c:invertIfNegative val="0"/>
          <c:dLbls>
            <c:spPr>
              <a:noFill/>
              <a:ln>
                <a:noFill/>
              </a:ln>
              <a:effectLst/>
            </c:spPr>
            <c:txPr>
              <a:bodyPr rot="0" spcFirstLastPara="1" vertOverflow="ellipsis" vert="horz" wrap="square" anchor="ctr" anchorCtr="1"/>
              <a:lstStyle/>
              <a:p>
                <a:pPr>
                  <a:defRPr sz="1800" b="0" i="0" u="none" strike="noStrike" kern="1200" baseline="0">
                    <a:solidFill>
                      <a:schemeClr val="tx1">
                        <a:lumMod val="75000"/>
                        <a:lumOff val="25000"/>
                      </a:schemeClr>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'Q.9 Raisons_accord'!$A$115:$A$125</c:f>
              <c:strCache>
                <c:ptCount val="11"/>
                <c:pt idx="0">
                  <c:v>J’ai choisi cette option car elle me permet d’accéder à d’autres cours donnés en commun avec une autre HES suisse allemande</c:v>
                </c:pt>
                <c:pt idx="1">
                  <c:v>Mon employeur m’a demandé de choisir cette option </c:v>
                </c:pt>
                <c:pt idx="2">
                  <c:v>J’ai choisi cette option car les enseignant-e-s ont une excellente réputation  </c:v>
                </c:pt>
                <c:pt idx="3">
                  <c:v>J’ai choisi cette option car elle me parait la plus facile pour obtenir le MSE</c:v>
                </c:pt>
                <c:pt idx="4">
                  <c:v>J’ai choisi cette option car elle est très tendance aujourd’hui </c:v>
                </c:pt>
                <c:pt idx="5">
                  <c:v>J’ai choisi cette option pour l’horaire</c:v>
                </c:pt>
                <c:pt idx="6">
                  <c:v>J’ai choisi cette option pour le lieu où sont donnés les cours</c:v>
                </c:pt>
                <c:pt idx="7">
                  <c:v>J’ai choisi cette option car elle a un très bon taux d’employabilité</c:v>
                </c:pt>
                <c:pt idx="8">
                  <c:v>J’ai choisi cette option car elle me permet de me spécialiser après une première formation généraliste </c:v>
                </c:pt>
                <c:pt idx="9">
                  <c:v>J’ai choisi cette option car elle est la suite logique de ma formation précédente</c:v>
                </c:pt>
                <c:pt idx="10">
                  <c:v>J’ai choisi cette option car je porte un vrai intérêt pour cette spécialisation</c:v>
                </c:pt>
              </c:strCache>
            </c:strRef>
          </c:cat>
          <c:val>
            <c:numRef>
              <c:f>'Q.9 Raisons_accord'!$C$115:$C$125</c:f>
              <c:numCache>
                <c:formatCode>General</c:formatCode>
                <c:ptCount val="11"/>
                <c:pt idx="0">
                  <c:v>16</c:v>
                </c:pt>
                <c:pt idx="1">
                  <c:v>13</c:v>
                </c:pt>
                <c:pt idx="2">
                  <c:v>10</c:v>
                </c:pt>
                <c:pt idx="3">
                  <c:v>10</c:v>
                </c:pt>
                <c:pt idx="4">
                  <c:v>12</c:v>
                </c:pt>
                <c:pt idx="5">
                  <c:v>14</c:v>
                </c:pt>
                <c:pt idx="6">
                  <c:v>14</c:v>
                </c:pt>
                <c:pt idx="7">
                  <c:v>9</c:v>
                </c:pt>
                <c:pt idx="8">
                  <c:v>8</c:v>
                </c:pt>
                <c:pt idx="9">
                  <c:v>3</c:v>
                </c:pt>
                <c:pt idx="10">
                  <c:v>1</c:v>
                </c:pt>
              </c:numCache>
            </c:numRef>
          </c:val>
        </c:ser>
        <c:ser>
          <c:idx val="2"/>
          <c:order val="2"/>
          <c:tx>
            <c:strRef>
              <c:f>'Q.9 Raisons_accord'!$D$114</c:f>
              <c:strCache>
                <c:ptCount val="1"/>
                <c:pt idx="0">
                  <c:v>Pas d’avis</c:v>
                </c:pt>
              </c:strCache>
            </c:strRef>
          </c:tx>
          <c:spPr>
            <a:solidFill>
              <a:schemeClr val="accent6"/>
            </a:solidFill>
            <a:ln>
              <a:noFill/>
            </a:ln>
            <a:effectLst/>
          </c:spPr>
          <c:invertIfNegative val="0"/>
          <c:dLbls>
            <c:spPr>
              <a:noFill/>
              <a:ln>
                <a:noFill/>
              </a:ln>
              <a:effectLst/>
            </c:spPr>
            <c:txPr>
              <a:bodyPr rot="0" spcFirstLastPara="1" vertOverflow="ellipsis" vert="horz" wrap="square" anchor="ctr" anchorCtr="1"/>
              <a:lstStyle/>
              <a:p>
                <a:pPr>
                  <a:defRPr sz="1800" b="0" i="0" u="none" strike="noStrike" kern="1200" baseline="0">
                    <a:solidFill>
                      <a:schemeClr val="tx1">
                        <a:lumMod val="75000"/>
                        <a:lumOff val="25000"/>
                      </a:schemeClr>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'Q.9 Raisons_accord'!$A$115:$A$125</c:f>
              <c:strCache>
                <c:ptCount val="11"/>
                <c:pt idx="0">
                  <c:v>J’ai choisi cette option car elle me permet d’accéder à d’autres cours donnés en commun avec une autre HES suisse allemande</c:v>
                </c:pt>
                <c:pt idx="1">
                  <c:v>Mon employeur m’a demandé de choisir cette option </c:v>
                </c:pt>
                <c:pt idx="2">
                  <c:v>J’ai choisi cette option car les enseignant-e-s ont une excellente réputation  </c:v>
                </c:pt>
                <c:pt idx="3">
                  <c:v>J’ai choisi cette option car elle me parait la plus facile pour obtenir le MSE</c:v>
                </c:pt>
                <c:pt idx="4">
                  <c:v>J’ai choisi cette option car elle est très tendance aujourd’hui </c:v>
                </c:pt>
                <c:pt idx="5">
                  <c:v>J’ai choisi cette option pour l’horaire</c:v>
                </c:pt>
                <c:pt idx="6">
                  <c:v>J’ai choisi cette option pour le lieu où sont donnés les cours</c:v>
                </c:pt>
                <c:pt idx="7">
                  <c:v>J’ai choisi cette option car elle a un très bon taux d’employabilité</c:v>
                </c:pt>
                <c:pt idx="8">
                  <c:v>J’ai choisi cette option car elle me permet de me spécialiser après une première formation généraliste </c:v>
                </c:pt>
                <c:pt idx="9">
                  <c:v>J’ai choisi cette option car elle est la suite logique de ma formation précédente</c:v>
                </c:pt>
                <c:pt idx="10">
                  <c:v>J’ai choisi cette option car je porte un vrai intérêt pour cette spécialisation</c:v>
                </c:pt>
              </c:strCache>
            </c:strRef>
          </c:cat>
          <c:val>
            <c:numRef>
              <c:f>'Q.9 Raisons_accord'!$D$115:$D$125</c:f>
              <c:numCache>
                <c:formatCode>General</c:formatCode>
                <c:ptCount val="11"/>
                <c:pt idx="0">
                  <c:v>1</c:v>
                </c:pt>
                <c:pt idx="1">
                  <c:v>3</c:v>
                </c:pt>
                <c:pt idx="2">
                  <c:v>6</c:v>
                </c:pt>
                <c:pt idx="3">
                  <c:v>5</c:v>
                </c:pt>
                <c:pt idx="4">
                  <c:v>3</c:v>
                </c:pt>
                <c:pt idx="7">
                  <c:v>2</c:v>
                </c:pt>
                <c:pt idx="8">
                  <c:v>1</c:v>
                </c:pt>
                <c:pt idx="9">
                  <c:v>1</c:v>
                </c:pt>
                <c:pt idx="10">
                  <c:v>1</c:v>
                </c:pt>
              </c:numCache>
            </c:numRef>
          </c:val>
        </c:ser>
        <c:dLbls>
          <c:dLblPos val="ctr"/>
          <c:showLegendKey val="0"/>
          <c:showVal val="1"/>
          <c:showCatName val="0"/>
          <c:showSerName val="0"/>
          <c:showPercent val="0"/>
          <c:showBubbleSize val="0"/>
        </c:dLbls>
        <c:gapWidth val="150"/>
        <c:overlap val="100"/>
        <c:axId val="306035520"/>
        <c:axId val="306035912"/>
      </c:barChart>
      <c:catAx>
        <c:axId val="30603552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fr-FR"/>
          </a:p>
        </c:txPr>
        <c:crossAx val="306035912"/>
        <c:crosses val="autoZero"/>
        <c:auto val="1"/>
        <c:lblAlgn val="ctr"/>
        <c:lblOffset val="100"/>
        <c:noMultiLvlLbl val="0"/>
      </c:catAx>
      <c:valAx>
        <c:axId val="306035912"/>
        <c:scaling>
          <c:orientation val="minMax"/>
        </c:scaling>
        <c:delete val="1"/>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3060355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sz="1800"/>
      </a:pPr>
      <a:endParaRPr lang="fr-FR"/>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rtl="0">
              <a:defRPr lang="fr-CH" sz="2400" b="1" i="0" u="none" strike="noStrike" kern="1200" spc="0" normalizeH="0" baseline="0" dirty="0">
                <a:solidFill>
                  <a:prstClr val="black">
                    <a:lumMod val="50000"/>
                    <a:lumOff val="50000"/>
                  </a:prstClr>
                </a:solidFill>
                <a:latin typeface="+mj-lt"/>
                <a:ea typeface="+mj-ea"/>
                <a:cs typeface="+mj-cs"/>
              </a:defRPr>
            </a:pPr>
            <a:r>
              <a:rPr lang="fr-CH" sz="2400" b="1" i="0" u="none" strike="noStrike" kern="1200" spc="0" normalizeH="0" baseline="0" dirty="0">
                <a:solidFill>
                  <a:prstClr val="black">
                    <a:lumMod val="50000"/>
                    <a:lumOff val="50000"/>
                  </a:prstClr>
                </a:solidFill>
                <a:latin typeface="+mj-lt"/>
                <a:ea typeface="+mj-ea"/>
                <a:cs typeface="+mj-cs"/>
              </a:rPr>
              <a:t>Ingénierie </a:t>
            </a:r>
            <a:r>
              <a:rPr lang="fr-CH" sz="2400" b="1" i="0" u="none" strike="noStrike" kern="1200" spc="0" normalizeH="0" baseline="0" dirty="0" smtClean="0">
                <a:solidFill>
                  <a:prstClr val="black">
                    <a:lumMod val="50000"/>
                    <a:lumOff val="50000"/>
                  </a:prstClr>
                </a:solidFill>
                <a:latin typeface="+mj-lt"/>
                <a:ea typeface="+mj-ea"/>
                <a:cs typeface="+mj-cs"/>
              </a:rPr>
              <a:t>logicielle en n</a:t>
            </a:r>
            <a:endParaRPr lang="fr-CH" sz="2400" b="1" i="0" u="none" strike="noStrike" kern="1200" spc="0" normalizeH="0" baseline="0" dirty="0">
              <a:solidFill>
                <a:prstClr val="black">
                  <a:lumMod val="50000"/>
                  <a:lumOff val="50000"/>
                </a:prstClr>
              </a:solidFill>
              <a:latin typeface="+mj-lt"/>
              <a:ea typeface="+mj-ea"/>
              <a:cs typeface="+mj-cs"/>
            </a:endParaRPr>
          </a:p>
        </c:rich>
      </c:tx>
      <c:overlay val="0"/>
      <c:spPr>
        <a:noFill/>
        <a:ln>
          <a:noFill/>
        </a:ln>
        <a:effectLst/>
      </c:spPr>
      <c:txPr>
        <a:bodyPr rot="0" spcFirstLastPara="1" vertOverflow="ellipsis" vert="horz" wrap="square" anchor="ctr" anchorCtr="1"/>
        <a:lstStyle/>
        <a:p>
          <a:pPr algn="ctr" rtl="0">
            <a:defRPr lang="fr-CH" sz="2400" b="1" i="0" u="none" strike="noStrike" kern="1200" spc="0" normalizeH="0" baseline="0" dirty="0">
              <a:solidFill>
                <a:prstClr val="black">
                  <a:lumMod val="50000"/>
                  <a:lumOff val="50000"/>
                </a:prstClr>
              </a:solidFill>
              <a:latin typeface="+mj-lt"/>
              <a:ea typeface="+mj-ea"/>
              <a:cs typeface="+mj-cs"/>
            </a:defRPr>
          </a:pPr>
          <a:endParaRPr lang="fr-FR"/>
        </a:p>
      </c:txPr>
    </c:title>
    <c:autoTitleDeleted val="0"/>
    <c:plotArea>
      <c:layout/>
      <c:barChart>
        <c:barDir val="bar"/>
        <c:grouping val="stacked"/>
        <c:varyColors val="0"/>
        <c:ser>
          <c:idx val="0"/>
          <c:order val="0"/>
          <c:tx>
            <c:strRef>
              <c:f>'Q.9 Raisons_accord'!$B$130</c:f>
              <c:strCache>
                <c:ptCount val="1"/>
                <c:pt idx="0">
                  <c:v>D’accord</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bg1"/>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'Q.9 Raisons_accord'!$A$131:$A$141</c:f>
              <c:strCache>
                <c:ptCount val="11"/>
                <c:pt idx="0">
                  <c:v>Mon employeur m’a demandé de choisir cette option </c:v>
                </c:pt>
                <c:pt idx="1">
                  <c:v>J’ai choisi cette option car les enseignant-e-s ont une excellente réputation  </c:v>
                </c:pt>
                <c:pt idx="2">
                  <c:v>J’ai choisi cette option car elle me permet d’accéder à d’autres cours donnés en commun avec une autre HES suisse allemande</c:v>
                </c:pt>
                <c:pt idx="3">
                  <c:v>J’ai choisi cette option car elle me parait la plus facile pour obtenir le MSE</c:v>
                </c:pt>
                <c:pt idx="4">
                  <c:v>J’ai choisi cette option car elle est très tendance aujourd’hui </c:v>
                </c:pt>
                <c:pt idx="5">
                  <c:v>J’ai choisi cette option pour l’horaire</c:v>
                </c:pt>
                <c:pt idx="6">
                  <c:v>J’ai choisi cette option pour le lieu où sont donnés les cours</c:v>
                </c:pt>
                <c:pt idx="7">
                  <c:v>J’ai choisi cette option car elle a un très bon taux d’employabilité</c:v>
                </c:pt>
                <c:pt idx="8">
                  <c:v>J’ai choisi cette option car elle me permet de me spécialiser après une première formation généraliste </c:v>
                </c:pt>
                <c:pt idx="9">
                  <c:v>J’ai choisi cette option car elle est la suite logique de ma formation précédente</c:v>
                </c:pt>
                <c:pt idx="10">
                  <c:v>J’ai choisi cette option car je porte un vrai intérêt pour cette spécialisation</c:v>
                </c:pt>
              </c:strCache>
            </c:strRef>
          </c:cat>
          <c:val>
            <c:numRef>
              <c:f>'Q.9 Raisons_accord'!$B$131:$B$141</c:f>
              <c:numCache>
                <c:formatCode>General</c:formatCode>
                <c:ptCount val="11"/>
                <c:pt idx="3">
                  <c:v>1</c:v>
                </c:pt>
                <c:pt idx="4">
                  <c:v>2</c:v>
                </c:pt>
                <c:pt idx="5">
                  <c:v>3</c:v>
                </c:pt>
                <c:pt idx="6">
                  <c:v>5</c:v>
                </c:pt>
                <c:pt idx="7">
                  <c:v>6</c:v>
                </c:pt>
                <c:pt idx="8">
                  <c:v>9</c:v>
                </c:pt>
                <c:pt idx="9">
                  <c:v>14</c:v>
                </c:pt>
                <c:pt idx="10">
                  <c:v>14</c:v>
                </c:pt>
              </c:numCache>
            </c:numRef>
          </c:val>
        </c:ser>
        <c:ser>
          <c:idx val="1"/>
          <c:order val="1"/>
          <c:tx>
            <c:strRef>
              <c:f>'Q.9 Raisons_accord'!$C$130</c:f>
              <c:strCache>
                <c:ptCount val="1"/>
                <c:pt idx="0">
                  <c:v>Pas d’accord</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'Q.9 Raisons_accord'!$A$131:$A$141</c:f>
              <c:strCache>
                <c:ptCount val="11"/>
                <c:pt idx="0">
                  <c:v>Mon employeur m’a demandé de choisir cette option </c:v>
                </c:pt>
                <c:pt idx="1">
                  <c:v>J’ai choisi cette option car les enseignant-e-s ont une excellente réputation  </c:v>
                </c:pt>
                <c:pt idx="2">
                  <c:v>J’ai choisi cette option car elle me permet d’accéder à d’autres cours donnés en commun avec une autre HES suisse allemande</c:v>
                </c:pt>
                <c:pt idx="3">
                  <c:v>J’ai choisi cette option car elle me parait la plus facile pour obtenir le MSE</c:v>
                </c:pt>
                <c:pt idx="4">
                  <c:v>J’ai choisi cette option car elle est très tendance aujourd’hui </c:v>
                </c:pt>
                <c:pt idx="5">
                  <c:v>J’ai choisi cette option pour l’horaire</c:v>
                </c:pt>
                <c:pt idx="6">
                  <c:v>J’ai choisi cette option pour le lieu où sont donnés les cours</c:v>
                </c:pt>
                <c:pt idx="7">
                  <c:v>J’ai choisi cette option car elle a un très bon taux d’employabilité</c:v>
                </c:pt>
                <c:pt idx="8">
                  <c:v>J’ai choisi cette option car elle me permet de me spécialiser après une première formation généraliste </c:v>
                </c:pt>
                <c:pt idx="9">
                  <c:v>J’ai choisi cette option car elle est la suite logique de ma formation précédente</c:v>
                </c:pt>
                <c:pt idx="10">
                  <c:v>J’ai choisi cette option car je porte un vrai intérêt pour cette spécialisation</c:v>
                </c:pt>
              </c:strCache>
            </c:strRef>
          </c:cat>
          <c:val>
            <c:numRef>
              <c:f>'Q.9 Raisons_accord'!$C$131:$C$141</c:f>
              <c:numCache>
                <c:formatCode>General</c:formatCode>
                <c:ptCount val="11"/>
                <c:pt idx="0">
                  <c:v>11</c:v>
                </c:pt>
                <c:pt idx="1">
                  <c:v>8</c:v>
                </c:pt>
                <c:pt idx="2">
                  <c:v>13</c:v>
                </c:pt>
                <c:pt idx="3">
                  <c:v>11</c:v>
                </c:pt>
                <c:pt idx="4">
                  <c:v>7</c:v>
                </c:pt>
                <c:pt idx="5">
                  <c:v>9</c:v>
                </c:pt>
                <c:pt idx="6">
                  <c:v>8</c:v>
                </c:pt>
                <c:pt idx="7">
                  <c:v>5</c:v>
                </c:pt>
                <c:pt idx="8">
                  <c:v>6</c:v>
                </c:pt>
                <c:pt idx="9">
                  <c:v>1</c:v>
                </c:pt>
                <c:pt idx="10">
                  <c:v>1</c:v>
                </c:pt>
              </c:numCache>
            </c:numRef>
          </c:val>
        </c:ser>
        <c:ser>
          <c:idx val="2"/>
          <c:order val="2"/>
          <c:tx>
            <c:strRef>
              <c:f>'Q.9 Raisons_accord'!$D$130</c:f>
              <c:strCache>
                <c:ptCount val="1"/>
                <c:pt idx="0">
                  <c:v>Pas d’avis</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'Q.9 Raisons_accord'!$A$131:$A$141</c:f>
              <c:strCache>
                <c:ptCount val="11"/>
                <c:pt idx="0">
                  <c:v>Mon employeur m’a demandé de choisir cette option </c:v>
                </c:pt>
                <c:pt idx="1">
                  <c:v>J’ai choisi cette option car les enseignant-e-s ont une excellente réputation  </c:v>
                </c:pt>
                <c:pt idx="2">
                  <c:v>J’ai choisi cette option car elle me permet d’accéder à d’autres cours donnés en commun avec une autre HES suisse allemande</c:v>
                </c:pt>
                <c:pt idx="3">
                  <c:v>J’ai choisi cette option car elle me parait la plus facile pour obtenir le MSE</c:v>
                </c:pt>
                <c:pt idx="4">
                  <c:v>J’ai choisi cette option car elle est très tendance aujourd’hui </c:v>
                </c:pt>
                <c:pt idx="5">
                  <c:v>J’ai choisi cette option pour l’horaire</c:v>
                </c:pt>
                <c:pt idx="6">
                  <c:v>J’ai choisi cette option pour le lieu où sont donnés les cours</c:v>
                </c:pt>
                <c:pt idx="7">
                  <c:v>J’ai choisi cette option car elle a un très bon taux d’employabilité</c:v>
                </c:pt>
                <c:pt idx="8">
                  <c:v>J’ai choisi cette option car elle me permet de me spécialiser après une première formation généraliste </c:v>
                </c:pt>
                <c:pt idx="9">
                  <c:v>J’ai choisi cette option car elle est la suite logique de ma formation précédente</c:v>
                </c:pt>
                <c:pt idx="10">
                  <c:v>J’ai choisi cette option car je porte un vrai intérêt pour cette spécialisation</c:v>
                </c:pt>
              </c:strCache>
            </c:strRef>
          </c:cat>
          <c:val>
            <c:numRef>
              <c:f>'Q.9 Raisons_accord'!$D$131:$D$141</c:f>
              <c:numCache>
                <c:formatCode>General</c:formatCode>
                <c:ptCount val="11"/>
                <c:pt idx="0">
                  <c:v>5</c:v>
                </c:pt>
                <c:pt idx="1">
                  <c:v>8</c:v>
                </c:pt>
                <c:pt idx="2">
                  <c:v>3</c:v>
                </c:pt>
                <c:pt idx="3">
                  <c:v>4</c:v>
                </c:pt>
                <c:pt idx="4">
                  <c:v>7</c:v>
                </c:pt>
                <c:pt idx="5">
                  <c:v>4</c:v>
                </c:pt>
                <c:pt idx="6">
                  <c:v>3</c:v>
                </c:pt>
                <c:pt idx="7">
                  <c:v>5</c:v>
                </c:pt>
                <c:pt idx="8">
                  <c:v>1</c:v>
                </c:pt>
                <c:pt idx="9">
                  <c:v>1</c:v>
                </c:pt>
                <c:pt idx="10">
                  <c:v>1</c:v>
                </c:pt>
              </c:numCache>
            </c:numRef>
          </c:val>
        </c:ser>
        <c:dLbls>
          <c:dLblPos val="ctr"/>
          <c:showLegendKey val="0"/>
          <c:showVal val="1"/>
          <c:showCatName val="0"/>
          <c:showSerName val="0"/>
          <c:showPercent val="0"/>
          <c:showBubbleSize val="0"/>
        </c:dLbls>
        <c:gapWidth val="150"/>
        <c:overlap val="100"/>
        <c:axId val="306036696"/>
        <c:axId val="306037088"/>
      </c:barChart>
      <c:catAx>
        <c:axId val="30603669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fr-FR"/>
          </a:p>
        </c:txPr>
        <c:crossAx val="306037088"/>
        <c:crosses val="autoZero"/>
        <c:auto val="1"/>
        <c:lblAlgn val="ctr"/>
        <c:lblOffset val="100"/>
        <c:noMultiLvlLbl val="0"/>
      </c:catAx>
      <c:valAx>
        <c:axId val="306037088"/>
        <c:scaling>
          <c:orientation val="minMax"/>
        </c:scaling>
        <c:delete val="1"/>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30603669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sz="2000"/>
      </a:pPr>
      <a:endParaRPr lang="fr-FR"/>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rtl="0">
              <a:defRPr lang="fr-CH" sz="2400" b="1" i="0" u="none" strike="noStrike" kern="1200" spc="0" normalizeH="0" baseline="0">
                <a:solidFill>
                  <a:prstClr val="black">
                    <a:lumMod val="50000"/>
                    <a:lumOff val="50000"/>
                  </a:prstClr>
                </a:solidFill>
                <a:latin typeface="+mj-lt"/>
                <a:ea typeface="+mj-ea"/>
                <a:cs typeface="+mj-cs"/>
              </a:defRPr>
            </a:pPr>
            <a:r>
              <a:rPr lang="fr-CH" sz="2400" b="1" i="0" u="none" strike="noStrike" kern="1200" spc="0" normalizeH="0" baseline="0" dirty="0">
                <a:solidFill>
                  <a:prstClr val="black">
                    <a:lumMod val="50000"/>
                    <a:lumOff val="50000"/>
                  </a:prstClr>
                </a:solidFill>
                <a:latin typeface="+mj-lt"/>
                <a:ea typeface="+mj-ea"/>
                <a:cs typeface="+mj-cs"/>
              </a:rPr>
              <a:t>Systèmes d’informations </a:t>
            </a:r>
            <a:r>
              <a:rPr lang="fr-CH" sz="2400" b="1" i="0" u="none" strike="noStrike" kern="1200" spc="0" normalizeH="0" baseline="0" dirty="0" smtClean="0">
                <a:solidFill>
                  <a:prstClr val="black">
                    <a:lumMod val="50000"/>
                    <a:lumOff val="50000"/>
                  </a:prstClr>
                </a:solidFill>
                <a:latin typeface="+mj-lt"/>
                <a:ea typeface="+mj-ea"/>
                <a:cs typeface="+mj-cs"/>
              </a:rPr>
              <a:t>complexes en n </a:t>
            </a:r>
            <a:endParaRPr lang="fr-CH" sz="2400" b="1" i="0" u="none" strike="noStrike" kern="1200" spc="0" normalizeH="0" baseline="0" dirty="0">
              <a:solidFill>
                <a:prstClr val="black">
                  <a:lumMod val="50000"/>
                  <a:lumOff val="50000"/>
                </a:prstClr>
              </a:solidFill>
              <a:latin typeface="+mj-lt"/>
              <a:ea typeface="+mj-ea"/>
              <a:cs typeface="+mj-cs"/>
            </a:endParaRPr>
          </a:p>
        </c:rich>
      </c:tx>
      <c:overlay val="0"/>
      <c:spPr>
        <a:noFill/>
        <a:ln>
          <a:noFill/>
        </a:ln>
        <a:effectLst/>
      </c:spPr>
      <c:txPr>
        <a:bodyPr rot="0" spcFirstLastPara="1" vertOverflow="ellipsis" vert="horz" wrap="square" anchor="ctr" anchorCtr="1"/>
        <a:lstStyle/>
        <a:p>
          <a:pPr algn="ctr" rtl="0">
            <a:defRPr lang="fr-CH" sz="2400" b="1" i="0" u="none" strike="noStrike" kern="1200" spc="0" normalizeH="0" baseline="0">
              <a:solidFill>
                <a:prstClr val="black">
                  <a:lumMod val="50000"/>
                  <a:lumOff val="50000"/>
                </a:prstClr>
              </a:solidFill>
              <a:latin typeface="+mj-lt"/>
              <a:ea typeface="+mj-ea"/>
              <a:cs typeface="+mj-cs"/>
            </a:defRPr>
          </a:pPr>
          <a:endParaRPr lang="fr-FR"/>
        </a:p>
      </c:txPr>
    </c:title>
    <c:autoTitleDeleted val="0"/>
    <c:plotArea>
      <c:layout/>
      <c:barChart>
        <c:barDir val="bar"/>
        <c:grouping val="stacked"/>
        <c:varyColors val="0"/>
        <c:ser>
          <c:idx val="0"/>
          <c:order val="0"/>
          <c:tx>
            <c:strRef>
              <c:f>'Q.9 Raisons_accord'!$B$147</c:f>
              <c:strCache>
                <c:ptCount val="1"/>
                <c:pt idx="0">
                  <c:v>D’accord</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bg1"/>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'Q.9 Raisons_accord'!$A$148:$A$158</c:f>
              <c:strCache>
                <c:ptCount val="11"/>
                <c:pt idx="0">
                  <c:v>Mon employeur m’a demandé de choisir cette option </c:v>
                </c:pt>
                <c:pt idx="1">
                  <c:v>J’ai choisi cette option car les enseignant-e-s ont une excellente réputation  </c:v>
                </c:pt>
                <c:pt idx="2">
                  <c:v>J’ai choisi cette option car elle me permet d’accéder à d’autres cours donnés en commun avec une autre HES suisse allemande</c:v>
                </c:pt>
                <c:pt idx="3">
                  <c:v>J’ai choisi cette option car elle est très tendance aujourd’hui </c:v>
                </c:pt>
                <c:pt idx="4">
                  <c:v>J’ai choisi cette option pour l’horaire</c:v>
                </c:pt>
                <c:pt idx="5">
                  <c:v>J’ai choisi cette option pour le lieu où sont donnés les cours</c:v>
                </c:pt>
                <c:pt idx="6">
                  <c:v>J’ai choisi cette option car elle me parait la plus facile pour obtenir le MSE</c:v>
                </c:pt>
                <c:pt idx="7">
                  <c:v>J’ai choisi cette option car elle a un très bon taux d’employabilité</c:v>
                </c:pt>
                <c:pt idx="8">
                  <c:v>J’ai choisi cette option car elle me permet de me spécialiser après une première formation généraliste </c:v>
                </c:pt>
                <c:pt idx="9">
                  <c:v>J’ai choisi cette option car elle est la suite logique de ma formation précédente</c:v>
                </c:pt>
                <c:pt idx="10">
                  <c:v>J’ai choisi cette option car je porte un vrai intérêt pour cette spécialisation</c:v>
                </c:pt>
              </c:strCache>
            </c:strRef>
          </c:cat>
          <c:val>
            <c:numRef>
              <c:f>'Q.9 Raisons_accord'!$B$148:$B$158</c:f>
              <c:numCache>
                <c:formatCode>General</c:formatCode>
                <c:ptCount val="11"/>
                <c:pt idx="3">
                  <c:v>2</c:v>
                </c:pt>
                <c:pt idx="4">
                  <c:v>2</c:v>
                </c:pt>
                <c:pt idx="5">
                  <c:v>2</c:v>
                </c:pt>
                <c:pt idx="6">
                  <c:v>4</c:v>
                </c:pt>
                <c:pt idx="7">
                  <c:v>6</c:v>
                </c:pt>
                <c:pt idx="8">
                  <c:v>10</c:v>
                </c:pt>
                <c:pt idx="9">
                  <c:v>13</c:v>
                </c:pt>
                <c:pt idx="10">
                  <c:v>14</c:v>
                </c:pt>
              </c:numCache>
            </c:numRef>
          </c:val>
        </c:ser>
        <c:ser>
          <c:idx val="1"/>
          <c:order val="1"/>
          <c:tx>
            <c:strRef>
              <c:f>'Q.9 Raisons_accord'!$C$147</c:f>
              <c:strCache>
                <c:ptCount val="1"/>
                <c:pt idx="0">
                  <c:v>Pas d’accord</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'Q.9 Raisons_accord'!$A$148:$A$158</c:f>
              <c:strCache>
                <c:ptCount val="11"/>
                <c:pt idx="0">
                  <c:v>Mon employeur m’a demandé de choisir cette option </c:v>
                </c:pt>
                <c:pt idx="1">
                  <c:v>J’ai choisi cette option car les enseignant-e-s ont une excellente réputation  </c:v>
                </c:pt>
                <c:pt idx="2">
                  <c:v>J’ai choisi cette option car elle me permet d’accéder à d’autres cours donnés en commun avec une autre HES suisse allemande</c:v>
                </c:pt>
                <c:pt idx="3">
                  <c:v>J’ai choisi cette option car elle est très tendance aujourd’hui </c:v>
                </c:pt>
                <c:pt idx="4">
                  <c:v>J’ai choisi cette option pour l’horaire</c:v>
                </c:pt>
                <c:pt idx="5">
                  <c:v>J’ai choisi cette option pour le lieu où sont donnés les cours</c:v>
                </c:pt>
                <c:pt idx="6">
                  <c:v>J’ai choisi cette option car elle me parait la plus facile pour obtenir le MSE</c:v>
                </c:pt>
                <c:pt idx="7">
                  <c:v>J’ai choisi cette option car elle a un très bon taux d’employabilité</c:v>
                </c:pt>
                <c:pt idx="8">
                  <c:v>J’ai choisi cette option car elle me permet de me spécialiser après une première formation généraliste </c:v>
                </c:pt>
                <c:pt idx="9">
                  <c:v>J’ai choisi cette option car elle est la suite logique de ma formation précédente</c:v>
                </c:pt>
                <c:pt idx="10">
                  <c:v>J’ai choisi cette option car je porte un vrai intérêt pour cette spécialisation</c:v>
                </c:pt>
              </c:strCache>
            </c:strRef>
          </c:cat>
          <c:val>
            <c:numRef>
              <c:f>'Q.9 Raisons_accord'!$C$148:$C$158</c:f>
              <c:numCache>
                <c:formatCode>General</c:formatCode>
                <c:ptCount val="11"/>
                <c:pt idx="0">
                  <c:v>14</c:v>
                </c:pt>
                <c:pt idx="1">
                  <c:v>5</c:v>
                </c:pt>
                <c:pt idx="2">
                  <c:v>15</c:v>
                </c:pt>
                <c:pt idx="3">
                  <c:v>9</c:v>
                </c:pt>
                <c:pt idx="4">
                  <c:v>14</c:v>
                </c:pt>
                <c:pt idx="5">
                  <c:v>14</c:v>
                </c:pt>
                <c:pt idx="6">
                  <c:v>10</c:v>
                </c:pt>
                <c:pt idx="7">
                  <c:v>4</c:v>
                </c:pt>
                <c:pt idx="8">
                  <c:v>5</c:v>
                </c:pt>
                <c:pt idx="9">
                  <c:v>1</c:v>
                </c:pt>
                <c:pt idx="10">
                  <c:v>1</c:v>
                </c:pt>
              </c:numCache>
            </c:numRef>
          </c:val>
        </c:ser>
        <c:ser>
          <c:idx val="2"/>
          <c:order val="2"/>
          <c:tx>
            <c:strRef>
              <c:f>'Q.9 Raisons_accord'!$D$147</c:f>
              <c:strCache>
                <c:ptCount val="1"/>
                <c:pt idx="0">
                  <c:v>Pas d’avis</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'Q.9 Raisons_accord'!$A$148:$A$158</c:f>
              <c:strCache>
                <c:ptCount val="11"/>
                <c:pt idx="0">
                  <c:v>Mon employeur m’a demandé de choisir cette option </c:v>
                </c:pt>
                <c:pt idx="1">
                  <c:v>J’ai choisi cette option car les enseignant-e-s ont une excellente réputation  </c:v>
                </c:pt>
                <c:pt idx="2">
                  <c:v>J’ai choisi cette option car elle me permet d’accéder à d’autres cours donnés en commun avec une autre HES suisse allemande</c:v>
                </c:pt>
                <c:pt idx="3">
                  <c:v>J’ai choisi cette option car elle est très tendance aujourd’hui </c:v>
                </c:pt>
                <c:pt idx="4">
                  <c:v>J’ai choisi cette option pour l’horaire</c:v>
                </c:pt>
                <c:pt idx="5">
                  <c:v>J’ai choisi cette option pour le lieu où sont donnés les cours</c:v>
                </c:pt>
                <c:pt idx="6">
                  <c:v>J’ai choisi cette option car elle me parait la plus facile pour obtenir le MSE</c:v>
                </c:pt>
                <c:pt idx="7">
                  <c:v>J’ai choisi cette option car elle a un très bon taux d’employabilité</c:v>
                </c:pt>
                <c:pt idx="8">
                  <c:v>J’ai choisi cette option car elle me permet de me spécialiser après une première formation généraliste </c:v>
                </c:pt>
                <c:pt idx="9">
                  <c:v>J’ai choisi cette option car elle est la suite logique de ma formation précédente</c:v>
                </c:pt>
                <c:pt idx="10">
                  <c:v>J’ai choisi cette option car je porte un vrai intérêt pour cette spécialisation</c:v>
                </c:pt>
              </c:strCache>
            </c:strRef>
          </c:cat>
          <c:val>
            <c:numRef>
              <c:f>'Q.9 Raisons_accord'!$D$148:$D$158</c:f>
              <c:numCache>
                <c:formatCode>General</c:formatCode>
                <c:ptCount val="11"/>
                <c:pt idx="0">
                  <c:v>2</c:v>
                </c:pt>
                <c:pt idx="1">
                  <c:v>11</c:v>
                </c:pt>
                <c:pt idx="2">
                  <c:v>1</c:v>
                </c:pt>
                <c:pt idx="3">
                  <c:v>5</c:v>
                </c:pt>
                <c:pt idx="6">
                  <c:v>2</c:v>
                </c:pt>
                <c:pt idx="7">
                  <c:v>6</c:v>
                </c:pt>
                <c:pt idx="8">
                  <c:v>1</c:v>
                </c:pt>
                <c:pt idx="9">
                  <c:v>2</c:v>
                </c:pt>
                <c:pt idx="10">
                  <c:v>1</c:v>
                </c:pt>
              </c:numCache>
            </c:numRef>
          </c:val>
        </c:ser>
        <c:dLbls>
          <c:dLblPos val="ctr"/>
          <c:showLegendKey val="0"/>
          <c:showVal val="1"/>
          <c:showCatName val="0"/>
          <c:showSerName val="0"/>
          <c:showPercent val="0"/>
          <c:showBubbleSize val="0"/>
        </c:dLbls>
        <c:gapWidth val="150"/>
        <c:overlap val="100"/>
        <c:axId val="304895128"/>
        <c:axId val="304895520"/>
      </c:barChart>
      <c:catAx>
        <c:axId val="30489512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fr-FR"/>
          </a:p>
        </c:txPr>
        <c:crossAx val="304895520"/>
        <c:crosses val="autoZero"/>
        <c:auto val="1"/>
        <c:lblAlgn val="ctr"/>
        <c:lblOffset val="100"/>
        <c:noMultiLvlLbl val="0"/>
      </c:catAx>
      <c:valAx>
        <c:axId val="304895520"/>
        <c:scaling>
          <c:orientation val="minMax"/>
        </c:scaling>
        <c:delete val="1"/>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30489512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sz="2000"/>
      </a:pPr>
      <a:endParaRPr lang="fr-FR"/>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rtl="0">
              <a:defRPr lang="fr-CH" sz="2400" b="1" i="0" u="none" strike="noStrike" kern="1200" spc="0" normalizeH="0" baseline="0">
                <a:solidFill>
                  <a:prstClr val="black">
                    <a:lumMod val="50000"/>
                    <a:lumOff val="50000"/>
                  </a:prstClr>
                </a:solidFill>
                <a:latin typeface="+mj-lt"/>
                <a:ea typeface="+mj-ea"/>
                <a:cs typeface="+mj-cs"/>
              </a:defRPr>
            </a:pPr>
            <a:r>
              <a:rPr lang="fr-CH" sz="2400" b="1" i="0" u="none" strike="noStrike" kern="1200" spc="0" normalizeH="0" baseline="0" dirty="0">
                <a:solidFill>
                  <a:prstClr val="black">
                    <a:lumMod val="50000"/>
                    <a:lumOff val="50000"/>
                  </a:prstClr>
                </a:solidFill>
                <a:latin typeface="+mj-lt"/>
                <a:ea typeface="+mj-ea"/>
                <a:cs typeface="+mj-cs"/>
              </a:rPr>
              <a:t>Réseaux de télécommunications et sécurité de </a:t>
            </a:r>
            <a:r>
              <a:rPr lang="fr-CH" sz="2400" b="1" i="0" u="none" strike="noStrike" kern="1200" spc="0" normalizeH="0" baseline="0" dirty="0" smtClean="0">
                <a:solidFill>
                  <a:prstClr val="black">
                    <a:lumMod val="50000"/>
                    <a:lumOff val="50000"/>
                  </a:prstClr>
                </a:solidFill>
                <a:latin typeface="+mj-lt"/>
                <a:ea typeface="+mj-ea"/>
                <a:cs typeface="+mj-cs"/>
              </a:rPr>
              <a:t>l’information en n</a:t>
            </a:r>
            <a:endParaRPr lang="fr-CH" sz="2400" b="1" i="0" u="none" strike="noStrike" kern="1200" spc="0" normalizeH="0" baseline="0" dirty="0">
              <a:solidFill>
                <a:prstClr val="black">
                  <a:lumMod val="50000"/>
                  <a:lumOff val="50000"/>
                </a:prstClr>
              </a:solidFill>
              <a:latin typeface="+mj-lt"/>
              <a:ea typeface="+mj-ea"/>
              <a:cs typeface="+mj-cs"/>
            </a:endParaRPr>
          </a:p>
        </c:rich>
      </c:tx>
      <c:overlay val="0"/>
      <c:spPr>
        <a:noFill/>
        <a:ln>
          <a:noFill/>
        </a:ln>
        <a:effectLst/>
      </c:spPr>
      <c:txPr>
        <a:bodyPr rot="0" spcFirstLastPara="1" vertOverflow="ellipsis" vert="horz" wrap="square" anchor="ctr" anchorCtr="1"/>
        <a:lstStyle/>
        <a:p>
          <a:pPr algn="ctr" rtl="0">
            <a:defRPr lang="fr-CH" sz="2400" b="1" i="0" u="none" strike="noStrike" kern="1200" spc="0" normalizeH="0" baseline="0">
              <a:solidFill>
                <a:prstClr val="black">
                  <a:lumMod val="50000"/>
                  <a:lumOff val="50000"/>
                </a:prstClr>
              </a:solidFill>
              <a:latin typeface="+mj-lt"/>
              <a:ea typeface="+mj-ea"/>
              <a:cs typeface="+mj-cs"/>
            </a:defRPr>
          </a:pPr>
          <a:endParaRPr lang="fr-FR"/>
        </a:p>
      </c:txPr>
    </c:title>
    <c:autoTitleDeleted val="0"/>
    <c:plotArea>
      <c:layout/>
      <c:barChart>
        <c:barDir val="bar"/>
        <c:grouping val="stacked"/>
        <c:varyColors val="0"/>
        <c:ser>
          <c:idx val="0"/>
          <c:order val="0"/>
          <c:tx>
            <c:strRef>
              <c:f>'Q.9 Raisons_accord'!$B$162</c:f>
              <c:strCache>
                <c:ptCount val="1"/>
                <c:pt idx="0">
                  <c:v>D’accord</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bg1"/>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'Q.9 Raisons_accord'!$A$163:$A$173</c:f>
              <c:strCache>
                <c:ptCount val="11"/>
                <c:pt idx="0">
                  <c:v>Mon employeur m’a demandé de choisir cette option </c:v>
                </c:pt>
                <c:pt idx="1">
                  <c:v>J’ai choisi cette option car elle me permet d’accéder à d’autres cours donnés en commun avec une autre HES suisse allemande</c:v>
                </c:pt>
                <c:pt idx="2">
                  <c:v>J’ai choisi cette option car elle me parait la plus facile pour obtenir le MSE</c:v>
                </c:pt>
                <c:pt idx="3">
                  <c:v>J’ai choisi cette option pour l’horaire</c:v>
                </c:pt>
                <c:pt idx="4">
                  <c:v>J’ai choisi cette option pour le lieu où sont donnés les cours</c:v>
                </c:pt>
                <c:pt idx="5">
                  <c:v>J’ai choisi cette option car les enseignant-e-s ont une excellente réputation  </c:v>
                </c:pt>
                <c:pt idx="6">
                  <c:v>J’ai choisi cette option car elle est très tendance aujourd’hui </c:v>
                </c:pt>
                <c:pt idx="7">
                  <c:v>J’ai choisi cette option car elle me permet de me spécialiser après une première formation généraliste </c:v>
                </c:pt>
                <c:pt idx="8">
                  <c:v>J’ai choisi cette option car elle est la suite logique de ma formation précédente</c:v>
                </c:pt>
                <c:pt idx="9">
                  <c:v>J’ai choisi cette option car elle a un très bon taux d’employabilité</c:v>
                </c:pt>
                <c:pt idx="10">
                  <c:v>J’ai choisi cette option car je porte un vrai intérêt pour cette spécialisation</c:v>
                </c:pt>
              </c:strCache>
            </c:strRef>
          </c:cat>
          <c:val>
            <c:numRef>
              <c:f>'Q.9 Raisons_accord'!$B$163:$B$173</c:f>
              <c:numCache>
                <c:formatCode>General</c:formatCode>
                <c:ptCount val="11"/>
                <c:pt idx="2">
                  <c:v>1</c:v>
                </c:pt>
                <c:pt idx="3">
                  <c:v>1</c:v>
                </c:pt>
                <c:pt idx="4">
                  <c:v>1</c:v>
                </c:pt>
                <c:pt idx="5">
                  <c:v>2</c:v>
                </c:pt>
                <c:pt idx="6">
                  <c:v>3</c:v>
                </c:pt>
                <c:pt idx="7">
                  <c:v>4</c:v>
                </c:pt>
                <c:pt idx="8">
                  <c:v>7</c:v>
                </c:pt>
                <c:pt idx="9">
                  <c:v>7</c:v>
                </c:pt>
                <c:pt idx="10">
                  <c:v>9</c:v>
                </c:pt>
              </c:numCache>
            </c:numRef>
          </c:val>
        </c:ser>
        <c:ser>
          <c:idx val="1"/>
          <c:order val="1"/>
          <c:tx>
            <c:strRef>
              <c:f>'Q.9 Raisons_accord'!$C$162</c:f>
              <c:strCache>
                <c:ptCount val="1"/>
                <c:pt idx="0">
                  <c:v>Pas d’accord</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'Q.9 Raisons_accord'!$A$163:$A$173</c:f>
              <c:strCache>
                <c:ptCount val="11"/>
                <c:pt idx="0">
                  <c:v>Mon employeur m’a demandé de choisir cette option </c:v>
                </c:pt>
                <c:pt idx="1">
                  <c:v>J’ai choisi cette option car elle me permet d’accéder à d’autres cours donnés en commun avec une autre HES suisse allemande</c:v>
                </c:pt>
                <c:pt idx="2">
                  <c:v>J’ai choisi cette option car elle me parait la plus facile pour obtenir le MSE</c:v>
                </c:pt>
                <c:pt idx="3">
                  <c:v>J’ai choisi cette option pour l’horaire</c:v>
                </c:pt>
                <c:pt idx="4">
                  <c:v>J’ai choisi cette option pour le lieu où sont donnés les cours</c:v>
                </c:pt>
                <c:pt idx="5">
                  <c:v>J’ai choisi cette option car les enseignant-e-s ont une excellente réputation  </c:v>
                </c:pt>
                <c:pt idx="6">
                  <c:v>J’ai choisi cette option car elle est très tendance aujourd’hui </c:v>
                </c:pt>
                <c:pt idx="7">
                  <c:v>J’ai choisi cette option car elle me permet de me spécialiser après une première formation généraliste </c:v>
                </c:pt>
                <c:pt idx="8">
                  <c:v>J’ai choisi cette option car elle est la suite logique de ma formation précédente</c:v>
                </c:pt>
                <c:pt idx="9">
                  <c:v>J’ai choisi cette option car elle a un très bon taux d’employabilité</c:v>
                </c:pt>
                <c:pt idx="10">
                  <c:v>J’ai choisi cette option car je porte un vrai intérêt pour cette spécialisation</c:v>
                </c:pt>
              </c:strCache>
            </c:strRef>
          </c:cat>
          <c:val>
            <c:numRef>
              <c:f>'Q.9 Raisons_accord'!$C$163:$C$173</c:f>
              <c:numCache>
                <c:formatCode>General</c:formatCode>
                <c:ptCount val="11"/>
                <c:pt idx="0">
                  <c:v>8</c:v>
                </c:pt>
                <c:pt idx="1">
                  <c:v>10</c:v>
                </c:pt>
                <c:pt idx="2">
                  <c:v>8</c:v>
                </c:pt>
                <c:pt idx="3">
                  <c:v>8</c:v>
                </c:pt>
                <c:pt idx="4">
                  <c:v>9</c:v>
                </c:pt>
                <c:pt idx="5">
                  <c:v>6</c:v>
                </c:pt>
                <c:pt idx="6">
                  <c:v>6</c:v>
                </c:pt>
                <c:pt idx="7">
                  <c:v>6</c:v>
                </c:pt>
                <c:pt idx="8">
                  <c:v>4</c:v>
                </c:pt>
                <c:pt idx="9">
                  <c:v>3</c:v>
                </c:pt>
                <c:pt idx="10">
                  <c:v>1</c:v>
                </c:pt>
              </c:numCache>
            </c:numRef>
          </c:val>
        </c:ser>
        <c:ser>
          <c:idx val="2"/>
          <c:order val="2"/>
          <c:tx>
            <c:strRef>
              <c:f>'Q.9 Raisons_accord'!$D$162</c:f>
              <c:strCache>
                <c:ptCount val="1"/>
                <c:pt idx="0">
                  <c:v>Pas d’avis</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'Q.9 Raisons_accord'!$A$163:$A$173</c:f>
              <c:strCache>
                <c:ptCount val="11"/>
                <c:pt idx="0">
                  <c:v>Mon employeur m’a demandé de choisir cette option </c:v>
                </c:pt>
                <c:pt idx="1">
                  <c:v>J’ai choisi cette option car elle me permet d’accéder à d’autres cours donnés en commun avec une autre HES suisse allemande</c:v>
                </c:pt>
                <c:pt idx="2">
                  <c:v>J’ai choisi cette option car elle me parait la plus facile pour obtenir le MSE</c:v>
                </c:pt>
                <c:pt idx="3">
                  <c:v>J’ai choisi cette option pour l’horaire</c:v>
                </c:pt>
                <c:pt idx="4">
                  <c:v>J’ai choisi cette option pour le lieu où sont donnés les cours</c:v>
                </c:pt>
                <c:pt idx="5">
                  <c:v>J’ai choisi cette option car les enseignant-e-s ont une excellente réputation  </c:v>
                </c:pt>
                <c:pt idx="6">
                  <c:v>J’ai choisi cette option car elle est très tendance aujourd’hui </c:v>
                </c:pt>
                <c:pt idx="7">
                  <c:v>J’ai choisi cette option car elle me permet de me spécialiser après une première formation généraliste </c:v>
                </c:pt>
                <c:pt idx="8">
                  <c:v>J’ai choisi cette option car elle est la suite logique de ma formation précédente</c:v>
                </c:pt>
                <c:pt idx="9">
                  <c:v>J’ai choisi cette option car elle a un très bon taux d’employabilité</c:v>
                </c:pt>
                <c:pt idx="10">
                  <c:v>J’ai choisi cette option car je porte un vrai intérêt pour cette spécialisation</c:v>
                </c:pt>
              </c:strCache>
            </c:strRef>
          </c:cat>
          <c:val>
            <c:numRef>
              <c:f>'Q.9 Raisons_accord'!$D$163:$D$173</c:f>
              <c:numCache>
                <c:formatCode>General</c:formatCode>
                <c:ptCount val="11"/>
                <c:pt idx="0">
                  <c:v>3</c:v>
                </c:pt>
                <c:pt idx="1">
                  <c:v>1</c:v>
                </c:pt>
                <c:pt idx="2">
                  <c:v>2</c:v>
                </c:pt>
                <c:pt idx="3">
                  <c:v>2</c:v>
                </c:pt>
                <c:pt idx="4">
                  <c:v>1</c:v>
                </c:pt>
                <c:pt idx="5">
                  <c:v>3</c:v>
                </c:pt>
                <c:pt idx="6">
                  <c:v>2</c:v>
                </c:pt>
                <c:pt idx="7">
                  <c:v>1</c:v>
                </c:pt>
                <c:pt idx="9">
                  <c:v>1</c:v>
                </c:pt>
                <c:pt idx="10">
                  <c:v>1</c:v>
                </c:pt>
              </c:numCache>
            </c:numRef>
          </c:val>
        </c:ser>
        <c:dLbls>
          <c:dLblPos val="ctr"/>
          <c:showLegendKey val="0"/>
          <c:showVal val="1"/>
          <c:showCatName val="0"/>
          <c:showSerName val="0"/>
          <c:showPercent val="0"/>
          <c:showBubbleSize val="0"/>
        </c:dLbls>
        <c:gapWidth val="150"/>
        <c:overlap val="100"/>
        <c:axId val="304896304"/>
        <c:axId val="306051648"/>
      </c:barChart>
      <c:catAx>
        <c:axId val="30489630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fr-FR"/>
          </a:p>
        </c:txPr>
        <c:crossAx val="306051648"/>
        <c:crosses val="autoZero"/>
        <c:auto val="1"/>
        <c:lblAlgn val="ctr"/>
        <c:lblOffset val="100"/>
        <c:noMultiLvlLbl val="0"/>
      </c:catAx>
      <c:valAx>
        <c:axId val="306051648"/>
        <c:scaling>
          <c:orientation val="minMax"/>
        </c:scaling>
        <c:delete val="1"/>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30489630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sz="2000"/>
      </a:pPr>
      <a:endParaRPr lang="fr-FR"/>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rtl="0">
              <a:defRPr lang="fr-CH" sz="2400" b="1" i="0" u="none" strike="noStrike" kern="1200" spc="0" normalizeH="0" baseline="0">
                <a:solidFill>
                  <a:prstClr val="black">
                    <a:lumMod val="50000"/>
                    <a:lumOff val="50000"/>
                  </a:prstClr>
                </a:solidFill>
                <a:latin typeface="+mj-lt"/>
                <a:ea typeface="+mj-ea"/>
                <a:cs typeface="+mj-cs"/>
              </a:defRPr>
            </a:pPr>
            <a:r>
              <a:rPr lang="fr-CH" sz="2400" b="1" i="0" u="none" strike="noStrike" kern="1200" spc="0" normalizeH="0" baseline="0" dirty="0">
                <a:solidFill>
                  <a:prstClr val="black">
                    <a:lumMod val="50000"/>
                    <a:lumOff val="50000"/>
                  </a:prstClr>
                </a:solidFill>
                <a:latin typeface="+mj-lt"/>
                <a:ea typeface="+mj-ea"/>
                <a:cs typeface="+mj-cs"/>
              </a:rPr>
              <a:t>Energie </a:t>
            </a:r>
            <a:r>
              <a:rPr lang="fr-CH" sz="2400" b="1" i="0" u="none" strike="noStrike" kern="1200" spc="0" normalizeH="0" baseline="0" dirty="0" smtClean="0">
                <a:solidFill>
                  <a:prstClr val="black">
                    <a:lumMod val="50000"/>
                    <a:lumOff val="50000"/>
                  </a:prstClr>
                </a:solidFill>
                <a:latin typeface="+mj-lt"/>
                <a:ea typeface="+mj-ea"/>
                <a:cs typeface="+mj-cs"/>
              </a:rPr>
              <a:t>thermique en n</a:t>
            </a:r>
            <a:endParaRPr lang="fr-CH" sz="2400" b="1" i="0" u="none" strike="noStrike" kern="1200" spc="0" normalizeH="0" baseline="0" dirty="0">
              <a:solidFill>
                <a:prstClr val="black">
                  <a:lumMod val="50000"/>
                  <a:lumOff val="50000"/>
                </a:prstClr>
              </a:solidFill>
              <a:latin typeface="+mj-lt"/>
              <a:ea typeface="+mj-ea"/>
              <a:cs typeface="+mj-cs"/>
            </a:endParaRPr>
          </a:p>
        </c:rich>
      </c:tx>
      <c:overlay val="0"/>
      <c:spPr>
        <a:noFill/>
        <a:ln>
          <a:noFill/>
        </a:ln>
        <a:effectLst/>
      </c:spPr>
      <c:txPr>
        <a:bodyPr rot="0" spcFirstLastPara="1" vertOverflow="ellipsis" vert="horz" wrap="square" anchor="ctr" anchorCtr="1"/>
        <a:lstStyle/>
        <a:p>
          <a:pPr algn="ctr" rtl="0">
            <a:defRPr lang="fr-CH" sz="2400" b="1" i="0" u="none" strike="noStrike" kern="1200" spc="0" normalizeH="0" baseline="0">
              <a:solidFill>
                <a:prstClr val="black">
                  <a:lumMod val="50000"/>
                  <a:lumOff val="50000"/>
                </a:prstClr>
              </a:solidFill>
              <a:latin typeface="+mj-lt"/>
              <a:ea typeface="+mj-ea"/>
              <a:cs typeface="+mj-cs"/>
            </a:defRPr>
          </a:pPr>
          <a:endParaRPr lang="fr-FR"/>
        </a:p>
      </c:txPr>
    </c:title>
    <c:autoTitleDeleted val="0"/>
    <c:plotArea>
      <c:layout/>
      <c:barChart>
        <c:barDir val="bar"/>
        <c:grouping val="stacked"/>
        <c:varyColors val="0"/>
        <c:ser>
          <c:idx val="0"/>
          <c:order val="0"/>
          <c:tx>
            <c:strRef>
              <c:f>'Q.9 Raisons_accord'!$B$176</c:f>
              <c:strCache>
                <c:ptCount val="1"/>
                <c:pt idx="0">
                  <c:v>D’accord</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bg1"/>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'Q.9 Raisons_accord'!$A$177:$A$187</c:f>
              <c:strCache>
                <c:ptCount val="11"/>
                <c:pt idx="0">
                  <c:v>J’ai choisi cette option car les enseignant-e-s ont une excellente réputation  </c:v>
                </c:pt>
                <c:pt idx="1">
                  <c:v>Mon employeur m’a demandé de choisir cette option </c:v>
                </c:pt>
                <c:pt idx="2">
                  <c:v>J’ai choisi cette option car elle me permet d’accéder à d’autres cours donnés en commun avec une autre HES suisse allemande</c:v>
                </c:pt>
                <c:pt idx="3">
                  <c:v>J’ai choisi cette option pour l’horaire</c:v>
                </c:pt>
                <c:pt idx="4">
                  <c:v>J’ai choisi cette option car elle a un très bon taux d’employabilité</c:v>
                </c:pt>
                <c:pt idx="5">
                  <c:v>J’ai choisi cette option pour le lieu où sont donnés les cours</c:v>
                </c:pt>
                <c:pt idx="6">
                  <c:v>J’ai choisi cette option car elle me parait la plus facile pour obtenir le MSE</c:v>
                </c:pt>
                <c:pt idx="7">
                  <c:v>J’ai choisi cette option car elle est très tendance aujourd’hui </c:v>
                </c:pt>
                <c:pt idx="8">
                  <c:v>J’ai choisi cette option car elle me permet de me spécialiser après une première formation généraliste </c:v>
                </c:pt>
                <c:pt idx="9">
                  <c:v>J’ai choisi cette option car elle est la suite logique de ma formation précédente</c:v>
                </c:pt>
                <c:pt idx="10">
                  <c:v>J’ai choisi cette option car je porte un vrai intérêt pour cette spécialisation</c:v>
                </c:pt>
              </c:strCache>
            </c:strRef>
          </c:cat>
          <c:val>
            <c:numRef>
              <c:f>'Q.9 Raisons_accord'!$B$177:$B$187</c:f>
              <c:numCache>
                <c:formatCode>General</c:formatCode>
                <c:ptCount val="11"/>
                <c:pt idx="1">
                  <c:v>1</c:v>
                </c:pt>
                <c:pt idx="2">
                  <c:v>1</c:v>
                </c:pt>
                <c:pt idx="3">
                  <c:v>1</c:v>
                </c:pt>
                <c:pt idx="4">
                  <c:v>2</c:v>
                </c:pt>
                <c:pt idx="5">
                  <c:v>2</c:v>
                </c:pt>
                <c:pt idx="6">
                  <c:v>3</c:v>
                </c:pt>
                <c:pt idx="7">
                  <c:v>4</c:v>
                </c:pt>
                <c:pt idx="8">
                  <c:v>11</c:v>
                </c:pt>
                <c:pt idx="9">
                  <c:v>12</c:v>
                </c:pt>
                <c:pt idx="10">
                  <c:v>14</c:v>
                </c:pt>
              </c:numCache>
            </c:numRef>
          </c:val>
        </c:ser>
        <c:ser>
          <c:idx val="1"/>
          <c:order val="1"/>
          <c:tx>
            <c:strRef>
              <c:f>'Q.9 Raisons_accord'!$C$176</c:f>
              <c:strCache>
                <c:ptCount val="1"/>
                <c:pt idx="0">
                  <c:v>Pas d’accord</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'Q.9 Raisons_accord'!$A$177:$A$187</c:f>
              <c:strCache>
                <c:ptCount val="11"/>
                <c:pt idx="0">
                  <c:v>J’ai choisi cette option car les enseignant-e-s ont une excellente réputation  </c:v>
                </c:pt>
                <c:pt idx="1">
                  <c:v>Mon employeur m’a demandé de choisir cette option </c:v>
                </c:pt>
                <c:pt idx="2">
                  <c:v>J’ai choisi cette option car elle me permet d’accéder à d’autres cours donnés en commun avec une autre HES suisse allemande</c:v>
                </c:pt>
                <c:pt idx="3">
                  <c:v>J’ai choisi cette option pour l’horaire</c:v>
                </c:pt>
                <c:pt idx="4">
                  <c:v>J’ai choisi cette option car elle a un très bon taux d’employabilité</c:v>
                </c:pt>
                <c:pt idx="5">
                  <c:v>J’ai choisi cette option pour le lieu où sont donnés les cours</c:v>
                </c:pt>
                <c:pt idx="6">
                  <c:v>J’ai choisi cette option car elle me parait la plus facile pour obtenir le MSE</c:v>
                </c:pt>
                <c:pt idx="7">
                  <c:v>J’ai choisi cette option car elle est très tendance aujourd’hui </c:v>
                </c:pt>
                <c:pt idx="8">
                  <c:v>J’ai choisi cette option car elle me permet de me spécialiser après une première formation généraliste </c:v>
                </c:pt>
                <c:pt idx="9">
                  <c:v>J’ai choisi cette option car elle est la suite logique de ma formation précédente</c:v>
                </c:pt>
                <c:pt idx="10">
                  <c:v>J’ai choisi cette option car je porte un vrai intérêt pour cette spécialisation</c:v>
                </c:pt>
              </c:strCache>
            </c:strRef>
          </c:cat>
          <c:val>
            <c:numRef>
              <c:f>'Q.9 Raisons_accord'!$C$177:$C$187</c:f>
              <c:numCache>
                <c:formatCode>General</c:formatCode>
                <c:ptCount val="11"/>
                <c:pt idx="0">
                  <c:v>7</c:v>
                </c:pt>
                <c:pt idx="1">
                  <c:v>11</c:v>
                </c:pt>
                <c:pt idx="2">
                  <c:v>11</c:v>
                </c:pt>
                <c:pt idx="3">
                  <c:v>11</c:v>
                </c:pt>
                <c:pt idx="4">
                  <c:v>6</c:v>
                </c:pt>
                <c:pt idx="5">
                  <c:v>12</c:v>
                </c:pt>
                <c:pt idx="6">
                  <c:v>7</c:v>
                </c:pt>
                <c:pt idx="7">
                  <c:v>8</c:v>
                </c:pt>
                <c:pt idx="8">
                  <c:v>3</c:v>
                </c:pt>
                <c:pt idx="9">
                  <c:v>2</c:v>
                </c:pt>
              </c:numCache>
            </c:numRef>
          </c:val>
        </c:ser>
        <c:ser>
          <c:idx val="2"/>
          <c:order val="2"/>
          <c:tx>
            <c:strRef>
              <c:f>'Q.9 Raisons_accord'!$D$176</c:f>
              <c:strCache>
                <c:ptCount val="1"/>
                <c:pt idx="0">
                  <c:v>Pas d’avis</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'Q.9 Raisons_accord'!$A$177:$A$187</c:f>
              <c:strCache>
                <c:ptCount val="11"/>
                <c:pt idx="0">
                  <c:v>J’ai choisi cette option car les enseignant-e-s ont une excellente réputation  </c:v>
                </c:pt>
                <c:pt idx="1">
                  <c:v>Mon employeur m’a demandé de choisir cette option </c:v>
                </c:pt>
                <c:pt idx="2">
                  <c:v>J’ai choisi cette option car elle me permet d’accéder à d’autres cours donnés en commun avec une autre HES suisse allemande</c:v>
                </c:pt>
                <c:pt idx="3">
                  <c:v>J’ai choisi cette option pour l’horaire</c:v>
                </c:pt>
                <c:pt idx="4">
                  <c:v>J’ai choisi cette option car elle a un très bon taux d’employabilité</c:v>
                </c:pt>
                <c:pt idx="5">
                  <c:v>J’ai choisi cette option pour le lieu où sont donnés les cours</c:v>
                </c:pt>
                <c:pt idx="6">
                  <c:v>J’ai choisi cette option car elle me parait la plus facile pour obtenir le MSE</c:v>
                </c:pt>
                <c:pt idx="7">
                  <c:v>J’ai choisi cette option car elle est très tendance aujourd’hui </c:v>
                </c:pt>
                <c:pt idx="8">
                  <c:v>J’ai choisi cette option car elle me permet de me spécialiser après une première formation généraliste </c:v>
                </c:pt>
                <c:pt idx="9">
                  <c:v>J’ai choisi cette option car elle est la suite logique de ma formation précédente</c:v>
                </c:pt>
                <c:pt idx="10">
                  <c:v>J’ai choisi cette option car je porte un vrai intérêt pour cette spécialisation</c:v>
                </c:pt>
              </c:strCache>
            </c:strRef>
          </c:cat>
          <c:val>
            <c:numRef>
              <c:f>'Q.9 Raisons_accord'!$D$177:$D$187</c:f>
              <c:numCache>
                <c:formatCode>General</c:formatCode>
                <c:ptCount val="11"/>
                <c:pt idx="0">
                  <c:v>8</c:v>
                </c:pt>
                <c:pt idx="1">
                  <c:v>3</c:v>
                </c:pt>
                <c:pt idx="2">
                  <c:v>3</c:v>
                </c:pt>
                <c:pt idx="3">
                  <c:v>3</c:v>
                </c:pt>
                <c:pt idx="4">
                  <c:v>7</c:v>
                </c:pt>
                <c:pt idx="5">
                  <c:v>1</c:v>
                </c:pt>
                <c:pt idx="6">
                  <c:v>5</c:v>
                </c:pt>
                <c:pt idx="7">
                  <c:v>3</c:v>
                </c:pt>
                <c:pt idx="8">
                  <c:v>1</c:v>
                </c:pt>
                <c:pt idx="9">
                  <c:v>1</c:v>
                </c:pt>
                <c:pt idx="10">
                  <c:v>1</c:v>
                </c:pt>
              </c:numCache>
            </c:numRef>
          </c:val>
        </c:ser>
        <c:dLbls>
          <c:dLblPos val="ctr"/>
          <c:showLegendKey val="0"/>
          <c:showVal val="1"/>
          <c:showCatName val="0"/>
          <c:showSerName val="0"/>
          <c:showPercent val="0"/>
          <c:showBubbleSize val="0"/>
        </c:dLbls>
        <c:gapWidth val="150"/>
        <c:overlap val="100"/>
        <c:axId val="306052432"/>
        <c:axId val="306052824"/>
      </c:barChart>
      <c:catAx>
        <c:axId val="306052432"/>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fr-FR"/>
          </a:p>
        </c:txPr>
        <c:crossAx val="306052824"/>
        <c:crosses val="autoZero"/>
        <c:auto val="1"/>
        <c:lblAlgn val="ctr"/>
        <c:lblOffset val="100"/>
        <c:noMultiLvlLbl val="0"/>
      </c:catAx>
      <c:valAx>
        <c:axId val="306052824"/>
        <c:scaling>
          <c:orientation val="minMax"/>
        </c:scaling>
        <c:delete val="1"/>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30605243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sz="2000"/>
      </a:pPr>
      <a:endParaRPr lang="fr-FR"/>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rtl="0">
              <a:defRPr lang="fr-CH" sz="2400" b="1" i="0" u="none" strike="noStrike" kern="1200" spc="0" normalizeH="0" baseline="0">
                <a:solidFill>
                  <a:prstClr val="black">
                    <a:lumMod val="50000"/>
                    <a:lumOff val="50000"/>
                  </a:prstClr>
                </a:solidFill>
                <a:latin typeface="+mj-lt"/>
                <a:ea typeface="+mj-ea"/>
                <a:cs typeface="+mj-cs"/>
              </a:defRPr>
            </a:pPr>
            <a:r>
              <a:rPr lang="fr-CH" sz="2400" b="1" i="0" u="none" strike="noStrike" kern="1200" spc="0" normalizeH="0" baseline="0" dirty="0">
                <a:solidFill>
                  <a:prstClr val="black">
                    <a:lumMod val="50000"/>
                    <a:lumOff val="50000"/>
                  </a:prstClr>
                </a:solidFill>
                <a:latin typeface="+mj-lt"/>
                <a:ea typeface="+mj-ea"/>
                <a:cs typeface="+mj-cs"/>
              </a:rPr>
              <a:t>Energie </a:t>
            </a:r>
            <a:r>
              <a:rPr lang="fr-CH" sz="2400" b="1" i="0" u="none" strike="noStrike" kern="1200" spc="0" normalizeH="0" baseline="0" dirty="0" smtClean="0">
                <a:solidFill>
                  <a:prstClr val="black">
                    <a:lumMod val="50000"/>
                    <a:lumOff val="50000"/>
                  </a:prstClr>
                </a:solidFill>
                <a:latin typeface="+mj-lt"/>
                <a:ea typeface="+mj-ea"/>
                <a:cs typeface="+mj-cs"/>
              </a:rPr>
              <a:t>électrique en n </a:t>
            </a:r>
            <a:endParaRPr lang="fr-CH" sz="2400" b="1" i="0" u="none" strike="noStrike" kern="1200" spc="0" normalizeH="0" baseline="0" dirty="0">
              <a:solidFill>
                <a:prstClr val="black">
                  <a:lumMod val="50000"/>
                  <a:lumOff val="50000"/>
                </a:prstClr>
              </a:solidFill>
              <a:latin typeface="+mj-lt"/>
              <a:ea typeface="+mj-ea"/>
              <a:cs typeface="+mj-cs"/>
            </a:endParaRPr>
          </a:p>
        </c:rich>
      </c:tx>
      <c:layout/>
      <c:overlay val="0"/>
      <c:spPr>
        <a:noFill/>
        <a:ln>
          <a:noFill/>
        </a:ln>
        <a:effectLst/>
      </c:spPr>
      <c:txPr>
        <a:bodyPr rot="0" spcFirstLastPara="1" vertOverflow="ellipsis" vert="horz" wrap="square" anchor="ctr" anchorCtr="1"/>
        <a:lstStyle/>
        <a:p>
          <a:pPr algn="ctr" rtl="0">
            <a:defRPr lang="fr-CH" sz="2400" b="1" i="0" u="none" strike="noStrike" kern="1200" spc="0" normalizeH="0" baseline="0">
              <a:solidFill>
                <a:prstClr val="black">
                  <a:lumMod val="50000"/>
                  <a:lumOff val="50000"/>
                </a:prstClr>
              </a:solidFill>
              <a:latin typeface="+mj-lt"/>
              <a:ea typeface="+mj-ea"/>
              <a:cs typeface="+mj-cs"/>
            </a:defRPr>
          </a:pPr>
          <a:endParaRPr lang="fr-FR"/>
        </a:p>
      </c:txPr>
    </c:title>
    <c:autoTitleDeleted val="0"/>
    <c:plotArea>
      <c:layout/>
      <c:barChart>
        <c:barDir val="bar"/>
        <c:grouping val="stacked"/>
        <c:varyColors val="0"/>
        <c:ser>
          <c:idx val="0"/>
          <c:order val="0"/>
          <c:tx>
            <c:strRef>
              <c:f>'Q.9 Raisons_accord'!$B$190</c:f>
              <c:strCache>
                <c:ptCount val="1"/>
                <c:pt idx="0">
                  <c:v>D’accord</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bg1"/>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'Q.9 Raisons_accord'!$A$191:$A$201</c:f>
              <c:strCache>
                <c:ptCount val="11"/>
                <c:pt idx="0">
                  <c:v>J’ai choisi cette option car elle me parait la plus facile pour obtenir le MSE</c:v>
                </c:pt>
                <c:pt idx="1">
                  <c:v>J’ai choisi cette option pour l’horaire</c:v>
                </c:pt>
                <c:pt idx="2">
                  <c:v>J’ai choisi cette option pour le lieu où sont donnés les cours</c:v>
                </c:pt>
                <c:pt idx="3">
                  <c:v>Mon employeur m’a demandé de choisir cette option </c:v>
                </c:pt>
                <c:pt idx="4">
                  <c:v>J’ai choisi cette option car les enseignant-e-s ont une excellente réputation  </c:v>
                </c:pt>
                <c:pt idx="5">
                  <c:v>J’ai choisi cette option car elle me permet d’accéder à d’autres cours donnés en commun avec une autre HES suisse allemande</c:v>
                </c:pt>
                <c:pt idx="6">
                  <c:v>J’ai choisi cette option car elle est très tendance aujourd’hui </c:v>
                </c:pt>
                <c:pt idx="7">
                  <c:v>J’ai choisi cette option car elle a un très bon taux d’employabilité</c:v>
                </c:pt>
                <c:pt idx="8">
                  <c:v>J’ai choisi cette option car elle est la suite logique de ma formation précédente</c:v>
                </c:pt>
                <c:pt idx="9">
                  <c:v>J’ai choisi cette option car elle me permet de me spécialiser après une première formation généraliste </c:v>
                </c:pt>
                <c:pt idx="10">
                  <c:v>J’ai choisi cette option car je porte un vrai intérêt pour cette spécialisation</c:v>
                </c:pt>
              </c:strCache>
            </c:strRef>
          </c:cat>
          <c:val>
            <c:numRef>
              <c:f>'Q.9 Raisons_accord'!$B$191:$B$201</c:f>
              <c:numCache>
                <c:formatCode>General</c:formatCode>
                <c:ptCount val="11"/>
                <c:pt idx="3">
                  <c:v>1</c:v>
                </c:pt>
                <c:pt idx="4">
                  <c:v>1</c:v>
                </c:pt>
                <c:pt idx="5">
                  <c:v>2</c:v>
                </c:pt>
                <c:pt idx="6">
                  <c:v>4</c:v>
                </c:pt>
                <c:pt idx="7">
                  <c:v>6</c:v>
                </c:pt>
                <c:pt idx="8">
                  <c:v>8</c:v>
                </c:pt>
                <c:pt idx="9">
                  <c:v>8</c:v>
                </c:pt>
                <c:pt idx="10">
                  <c:v>13</c:v>
                </c:pt>
              </c:numCache>
            </c:numRef>
          </c:val>
        </c:ser>
        <c:ser>
          <c:idx val="1"/>
          <c:order val="1"/>
          <c:tx>
            <c:strRef>
              <c:f>'Q.9 Raisons_accord'!$C$190</c:f>
              <c:strCache>
                <c:ptCount val="1"/>
                <c:pt idx="0">
                  <c:v>Pas d’accord</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'Q.9 Raisons_accord'!$A$191:$A$201</c:f>
              <c:strCache>
                <c:ptCount val="11"/>
                <c:pt idx="0">
                  <c:v>J’ai choisi cette option car elle me parait la plus facile pour obtenir le MSE</c:v>
                </c:pt>
                <c:pt idx="1">
                  <c:v>J’ai choisi cette option pour l’horaire</c:v>
                </c:pt>
                <c:pt idx="2">
                  <c:v>J’ai choisi cette option pour le lieu où sont donnés les cours</c:v>
                </c:pt>
                <c:pt idx="3">
                  <c:v>Mon employeur m’a demandé de choisir cette option </c:v>
                </c:pt>
                <c:pt idx="4">
                  <c:v>J’ai choisi cette option car les enseignant-e-s ont une excellente réputation  </c:v>
                </c:pt>
                <c:pt idx="5">
                  <c:v>J’ai choisi cette option car elle me permet d’accéder à d’autres cours donnés en commun avec une autre HES suisse allemande</c:v>
                </c:pt>
                <c:pt idx="6">
                  <c:v>J’ai choisi cette option car elle est très tendance aujourd’hui </c:v>
                </c:pt>
                <c:pt idx="7">
                  <c:v>J’ai choisi cette option car elle a un très bon taux d’employabilité</c:v>
                </c:pt>
                <c:pt idx="8">
                  <c:v>J’ai choisi cette option car elle est la suite logique de ma formation précédente</c:v>
                </c:pt>
                <c:pt idx="9">
                  <c:v>J’ai choisi cette option car elle me permet de me spécialiser après une première formation généraliste </c:v>
                </c:pt>
                <c:pt idx="10">
                  <c:v>J’ai choisi cette option car je porte un vrai intérêt pour cette spécialisation</c:v>
                </c:pt>
              </c:strCache>
            </c:strRef>
          </c:cat>
          <c:val>
            <c:numRef>
              <c:f>'Q.9 Raisons_accord'!$C$191:$C$201</c:f>
              <c:numCache>
                <c:formatCode>General</c:formatCode>
                <c:ptCount val="11"/>
                <c:pt idx="0">
                  <c:v>12</c:v>
                </c:pt>
                <c:pt idx="1">
                  <c:v>10</c:v>
                </c:pt>
                <c:pt idx="2">
                  <c:v>11</c:v>
                </c:pt>
                <c:pt idx="3">
                  <c:v>7</c:v>
                </c:pt>
                <c:pt idx="4">
                  <c:v>1</c:v>
                </c:pt>
                <c:pt idx="5">
                  <c:v>8</c:v>
                </c:pt>
                <c:pt idx="6">
                  <c:v>2</c:v>
                </c:pt>
                <c:pt idx="7">
                  <c:v>1</c:v>
                </c:pt>
                <c:pt idx="8">
                  <c:v>4</c:v>
                </c:pt>
                <c:pt idx="9">
                  <c:v>3</c:v>
                </c:pt>
              </c:numCache>
            </c:numRef>
          </c:val>
        </c:ser>
        <c:ser>
          <c:idx val="2"/>
          <c:order val="2"/>
          <c:tx>
            <c:strRef>
              <c:f>'Q.9 Raisons_accord'!$D$190</c:f>
              <c:strCache>
                <c:ptCount val="1"/>
                <c:pt idx="0">
                  <c:v>Pas d’avis</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'Q.9 Raisons_accord'!$A$191:$A$201</c:f>
              <c:strCache>
                <c:ptCount val="11"/>
                <c:pt idx="0">
                  <c:v>J’ai choisi cette option car elle me parait la plus facile pour obtenir le MSE</c:v>
                </c:pt>
                <c:pt idx="1">
                  <c:v>J’ai choisi cette option pour l’horaire</c:v>
                </c:pt>
                <c:pt idx="2">
                  <c:v>J’ai choisi cette option pour le lieu où sont donnés les cours</c:v>
                </c:pt>
                <c:pt idx="3">
                  <c:v>Mon employeur m’a demandé de choisir cette option </c:v>
                </c:pt>
                <c:pt idx="4">
                  <c:v>J’ai choisi cette option car les enseignant-e-s ont une excellente réputation  </c:v>
                </c:pt>
                <c:pt idx="5">
                  <c:v>J’ai choisi cette option car elle me permet d’accéder à d’autres cours donnés en commun avec une autre HES suisse allemande</c:v>
                </c:pt>
                <c:pt idx="6">
                  <c:v>J’ai choisi cette option car elle est très tendance aujourd’hui </c:v>
                </c:pt>
                <c:pt idx="7">
                  <c:v>J’ai choisi cette option car elle a un très bon taux d’employabilité</c:v>
                </c:pt>
                <c:pt idx="8">
                  <c:v>J’ai choisi cette option car elle est la suite logique de ma formation précédente</c:v>
                </c:pt>
                <c:pt idx="9">
                  <c:v>J’ai choisi cette option car elle me permet de me spécialiser après une première formation généraliste </c:v>
                </c:pt>
                <c:pt idx="10">
                  <c:v>J’ai choisi cette option car je porte un vrai intérêt pour cette spécialisation</c:v>
                </c:pt>
              </c:strCache>
            </c:strRef>
          </c:cat>
          <c:val>
            <c:numRef>
              <c:f>'Q.9 Raisons_accord'!$D$191:$D$201</c:f>
              <c:numCache>
                <c:formatCode>General</c:formatCode>
                <c:ptCount val="11"/>
                <c:pt idx="0">
                  <c:v>1</c:v>
                </c:pt>
                <c:pt idx="1">
                  <c:v>3</c:v>
                </c:pt>
                <c:pt idx="2">
                  <c:v>2</c:v>
                </c:pt>
                <c:pt idx="3">
                  <c:v>5</c:v>
                </c:pt>
                <c:pt idx="4">
                  <c:v>11</c:v>
                </c:pt>
                <c:pt idx="5">
                  <c:v>3</c:v>
                </c:pt>
                <c:pt idx="6">
                  <c:v>7</c:v>
                </c:pt>
                <c:pt idx="7">
                  <c:v>6</c:v>
                </c:pt>
                <c:pt idx="8">
                  <c:v>1</c:v>
                </c:pt>
                <c:pt idx="9">
                  <c:v>2</c:v>
                </c:pt>
              </c:numCache>
            </c:numRef>
          </c:val>
        </c:ser>
        <c:dLbls>
          <c:dLblPos val="ctr"/>
          <c:showLegendKey val="0"/>
          <c:showVal val="1"/>
          <c:showCatName val="0"/>
          <c:showSerName val="0"/>
          <c:showPercent val="0"/>
          <c:showBubbleSize val="0"/>
        </c:dLbls>
        <c:gapWidth val="150"/>
        <c:overlap val="100"/>
        <c:axId val="306941800"/>
        <c:axId val="306942192"/>
      </c:barChart>
      <c:catAx>
        <c:axId val="30694180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fr-FR"/>
          </a:p>
        </c:txPr>
        <c:crossAx val="306942192"/>
        <c:crosses val="autoZero"/>
        <c:auto val="1"/>
        <c:lblAlgn val="ctr"/>
        <c:lblOffset val="100"/>
        <c:noMultiLvlLbl val="0"/>
      </c:catAx>
      <c:valAx>
        <c:axId val="306942192"/>
        <c:scaling>
          <c:orientation val="minMax"/>
        </c:scaling>
        <c:delete val="1"/>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306941800"/>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sz="2000"/>
      </a:pPr>
      <a:endParaRPr lang="fr-FR"/>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8"/>
    </mc:Choice>
    <mc:Fallback>
      <c:style val="8"/>
    </mc:Fallback>
  </mc:AlternateContent>
  <c:chart>
    <c:title>
      <c:tx>
        <c:rich>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r>
              <a:rPr lang="fr-CH" sz="2400" b="1" i="0" kern="1200" spc="0" baseline="0" dirty="0" smtClean="0">
                <a:solidFill>
                  <a:srgbClr val="7F7F7F"/>
                </a:solidFill>
                <a:effectLst/>
              </a:rPr>
              <a:t>Equilibre apprentissage théoriques et pratiques dans les modules centraux en n et %</a:t>
            </a:r>
            <a:endParaRPr lang="fr-CH" dirty="0">
              <a:effectLst/>
            </a:endParaRPr>
          </a:p>
        </c:rich>
      </c:tx>
      <c:layout>
        <c:manualLayout>
          <c:xMode val="edge"/>
          <c:yMode val="edge"/>
          <c:x val="9.8654028862693408E-2"/>
          <c:y val="2.4512036761106847E-3"/>
        </c:manualLayout>
      </c:layout>
      <c:overlay val="0"/>
      <c:spPr>
        <a:noFill/>
        <a:ln>
          <a:noFill/>
        </a:ln>
        <a:effectLst/>
      </c:spPr>
      <c:txPr>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pieChart>
        <c:varyColors val="1"/>
        <c:ser>
          <c:idx val="0"/>
          <c:order val="0"/>
          <c:dPt>
            <c:idx val="0"/>
            <c:bubble3D val="0"/>
            <c:spPr>
              <a:solidFill>
                <a:schemeClr val="accent6">
                  <a:shade val="58000"/>
                </a:schemeClr>
              </a:solidFill>
              <a:ln w="19050">
                <a:solidFill>
                  <a:schemeClr val="lt1"/>
                </a:solidFill>
              </a:ln>
              <a:effectLst/>
            </c:spPr>
          </c:dPt>
          <c:dPt>
            <c:idx val="1"/>
            <c:bubble3D val="0"/>
            <c:spPr>
              <a:solidFill>
                <a:schemeClr val="accent6">
                  <a:shade val="86000"/>
                </a:schemeClr>
              </a:solidFill>
              <a:ln w="19050">
                <a:solidFill>
                  <a:schemeClr val="lt1"/>
                </a:solidFill>
              </a:ln>
              <a:effectLst/>
            </c:spPr>
          </c:dPt>
          <c:dPt>
            <c:idx val="2"/>
            <c:bubble3D val="0"/>
            <c:spPr>
              <a:solidFill>
                <a:schemeClr val="accent6">
                  <a:tint val="86000"/>
                </a:schemeClr>
              </a:solidFill>
              <a:ln w="19050">
                <a:solidFill>
                  <a:schemeClr val="lt1"/>
                </a:solidFill>
              </a:ln>
              <a:effectLst/>
            </c:spPr>
          </c:dPt>
          <c:dPt>
            <c:idx val="3"/>
            <c:bubble3D val="0"/>
            <c:spPr>
              <a:solidFill>
                <a:schemeClr val="accent6">
                  <a:lumMod val="20000"/>
                  <a:lumOff val="80000"/>
                </a:schemeClr>
              </a:solidFill>
              <a:ln w="19050">
                <a:solidFill>
                  <a:schemeClr val="lt1"/>
                </a:solidFill>
              </a:ln>
              <a:effectLst/>
            </c:spPr>
          </c:dPt>
          <c:cat>
            <c:strRef>
              <c:f>Q.13_Q.14!$A$2:$A$5</c:f>
              <c:strCache>
                <c:ptCount val="4"/>
                <c:pt idx="0">
                  <c:v>L’équilibre me convient</c:v>
                </c:pt>
                <c:pt idx="1">
                  <c:v>Pas assez de théorie</c:v>
                </c:pt>
                <c:pt idx="2">
                  <c:v>Pas assez de pratique </c:v>
                </c:pt>
                <c:pt idx="3">
                  <c:v>Pas d’avis </c:v>
                </c:pt>
              </c:strCache>
            </c:strRef>
          </c:cat>
          <c:val>
            <c:numRef>
              <c:f>Q.13_Q.14!$B$2:$B$5</c:f>
              <c:numCache>
                <c:formatCode>General</c:formatCode>
                <c:ptCount val="4"/>
                <c:pt idx="0">
                  <c:v>77</c:v>
                </c:pt>
                <c:pt idx="1">
                  <c:v>2</c:v>
                </c:pt>
                <c:pt idx="2">
                  <c:v>64</c:v>
                </c:pt>
                <c:pt idx="3">
                  <c:v>18</c:v>
                </c:pt>
              </c:numCache>
            </c:numRef>
          </c:val>
        </c:ser>
        <c:ser>
          <c:idx val="1"/>
          <c:order val="1"/>
          <c:dPt>
            <c:idx val="0"/>
            <c:bubble3D val="0"/>
            <c:spPr>
              <a:solidFill>
                <a:schemeClr val="accent6">
                  <a:shade val="58000"/>
                </a:schemeClr>
              </a:solidFill>
              <a:ln w="19050">
                <a:solidFill>
                  <a:schemeClr val="lt1"/>
                </a:solidFill>
              </a:ln>
              <a:effectLst/>
            </c:spPr>
          </c:dPt>
          <c:dPt>
            <c:idx val="1"/>
            <c:bubble3D val="0"/>
            <c:spPr>
              <a:solidFill>
                <a:schemeClr val="accent6">
                  <a:shade val="86000"/>
                </a:schemeClr>
              </a:solidFill>
              <a:ln w="19050">
                <a:solidFill>
                  <a:schemeClr val="lt1"/>
                </a:solidFill>
              </a:ln>
              <a:effectLst/>
            </c:spPr>
          </c:dPt>
          <c:dPt>
            <c:idx val="2"/>
            <c:bubble3D val="0"/>
            <c:spPr>
              <a:solidFill>
                <a:schemeClr val="accent6">
                  <a:tint val="86000"/>
                </a:schemeClr>
              </a:solidFill>
              <a:ln w="19050">
                <a:solidFill>
                  <a:schemeClr val="lt1"/>
                </a:solidFill>
              </a:ln>
              <a:effectLst/>
            </c:spPr>
          </c:dPt>
          <c:dPt>
            <c:idx val="3"/>
            <c:bubble3D val="0"/>
            <c:spPr>
              <a:solidFill>
                <a:schemeClr val="accent6">
                  <a:tint val="58000"/>
                </a:schemeClr>
              </a:solidFill>
              <a:ln w="19050">
                <a:solidFill>
                  <a:schemeClr val="lt1"/>
                </a:solidFill>
              </a:ln>
              <a:effectLst/>
            </c:spPr>
          </c:dPt>
          <c:cat>
            <c:strRef>
              <c:f>Q.13_Q.14!$A$2:$A$5</c:f>
              <c:strCache>
                <c:ptCount val="4"/>
                <c:pt idx="0">
                  <c:v>L’équilibre me convient</c:v>
                </c:pt>
                <c:pt idx="1">
                  <c:v>Pas assez de théorie</c:v>
                </c:pt>
                <c:pt idx="2">
                  <c:v>Pas assez de pratique </c:v>
                </c:pt>
                <c:pt idx="3">
                  <c:v>Pas d’avis </c:v>
                </c:pt>
              </c:strCache>
            </c:strRef>
          </c:cat>
          <c:val>
            <c:numRef>
              <c:f>Q.13_Q.14!$C$2:$C$5</c:f>
              <c:numCache>
                <c:formatCode>0.00%</c:formatCode>
                <c:ptCount val="4"/>
                <c:pt idx="0">
                  <c:v>0.4783</c:v>
                </c:pt>
                <c:pt idx="1">
                  <c:v>1.24E-2</c:v>
                </c:pt>
                <c:pt idx="2">
                  <c:v>0.39750000000000002</c:v>
                </c:pt>
                <c:pt idx="3">
                  <c:v>0.1118</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sz="2000"/>
      </a:pPr>
      <a:endParaRPr lang="fr-FR"/>
    </a:p>
  </c:txPr>
  <c:externalData r:id="rId3">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8"/>
    </mc:Choice>
    <mc:Fallback>
      <c:style val="8"/>
    </mc:Fallback>
  </mc:AlternateContent>
  <c:chart>
    <c:title>
      <c:tx>
        <c:rich>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r>
              <a:rPr lang="fr-CH" sz="2400" b="1" i="0" kern="1200" spc="0" baseline="0" dirty="0" smtClean="0">
                <a:solidFill>
                  <a:srgbClr val="7F7F7F"/>
                </a:solidFill>
                <a:effectLst/>
              </a:rPr>
              <a:t>Equilibre MA et PA en n et %</a:t>
            </a:r>
            <a:endParaRPr lang="fr-CH" dirty="0">
              <a:effectLst/>
            </a:endParaRPr>
          </a:p>
        </c:rich>
      </c:tx>
      <c:layout/>
      <c:overlay val="0"/>
      <c:spPr>
        <a:noFill/>
        <a:ln>
          <a:noFill/>
        </a:ln>
        <a:effectLst/>
      </c:spPr>
      <c:txPr>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pieChart>
        <c:varyColors val="1"/>
        <c:ser>
          <c:idx val="0"/>
          <c:order val="0"/>
          <c:dPt>
            <c:idx val="0"/>
            <c:bubble3D val="0"/>
            <c:spPr>
              <a:solidFill>
                <a:schemeClr val="accent6">
                  <a:shade val="58000"/>
                </a:schemeClr>
              </a:solidFill>
              <a:ln w="19050">
                <a:solidFill>
                  <a:schemeClr val="lt1"/>
                </a:solidFill>
              </a:ln>
              <a:effectLst/>
            </c:spPr>
          </c:dPt>
          <c:dPt>
            <c:idx val="1"/>
            <c:bubble3D val="0"/>
            <c:spPr>
              <a:solidFill>
                <a:schemeClr val="accent6">
                  <a:shade val="86000"/>
                </a:schemeClr>
              </a:solidFill>
              <a:ln w="19050">
                <a:solidFill>
                  <a:schemeClr val="lt1"/>
                </a:solidFill>
              </a:ln>
              <a:effectLst/>
            </c:spPr>
          </c:dPt>
          <c:dPt>
            <c:idx val="2"/>
            <c:bubble3D val="0"/>
            <c:spPr>
              <a:solidFill>
                <a:schemeClr val="accent6">
                  <a:tint val="86000"/>
                </a:schemeClr>
              </a:solidFill>
              <a:ln w="19050">
                <a:solidFill>
                  <a:schemeClr val="lt1"/>
                </a:solidFill>
              </a:ln>
              <a:effectLst/>
            </c:spPr>
          </c:dPt>
          <c:dPt>
            <c:idx val="3"/>
            <c:bubble3D val="0"/>
            <c:spPr>
              <a:solidFill>
                <a:schemeClr val="accent6">
                  <a:lumMod val="20000"/>
                  <a:lumOff val="80000"/>
                </a:schemeClr>
              </a:solidFill>
              <a:ln w="19050">
                <a:solidFill>
                  <a:schemeClr val="lt1"/>
                </a:solidFill>
              </a:ln>
              <a:effectLst/>
            </c:spPr>
          </c:dPt>
          <c:cat>
            <c:strRef>
              <c:f>Q.13_Q.14!$A$8:$A$11</c:f>
              <c:strCache>
                <c:ptCount val="4"/>
                <c:pt idx="0">
                  <c:v>L’équilibre me convient</c:v>
                </c:pt>
                <c:pt idx="1">
                  <c:v>Pas assez de théorie</c:v>
                </c:pt>
                <c:pt idx="2">
                  <c:v>Pas assez de pratique</c:v>
                </c:pt>
                <c:pt idx="3">
                  <c:v>Pas d’avis </c:v>
                </c:pt>
              </c:strCache>
            </c:strRef>
          </c:cat>
          <c:val>
            <c:numRef>
              <c:f>Q.13_Q.14!$B$8:$B$11</c:f>
              <c:numCache>
                <c:formatCode>General</c:formatCode>
                <c:ptCount val="4"/>
                <c:pt idx="0">
                  <c:v>91</c:v>
                </c:pt>
                <c:pt idx="1">
                  <c:v>6</c:v>
                </c:pt>
                <c:pt idx="2">
                  <c:v>28</c:v>
                </c:pt>
                <c:pt idx="3">
                  <c:v>36</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sz="2000"/>
      </a:pPr>
      <a:endParaRPr lang="fr-F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4"/>
    </mc:Choice>
    <mc:Fallback>
      <c:style val="4"/>
    </mc:Fallback>
  </mc:AlternateContent>
  <c:chart>
    <c:title>
      <c:tx>
        <c:rich>
          <a:bodyPr rot="0" spcFirstLastPara="1" vertOverflow="ellipsis" vert="horz" wrap="square" anchor="ctr" anchorCtr="1"/>
          <a:lstStyle/>
          <a:p>
            <a:pPr algn="ctr" rtl="0">
              <a:defRPr lang="fr-CH" sz="2400" b="1" i="0" u="none" strike="noStrike" kern="1200" spc="0" normalizeH="0" baseline="0" dirty="0" smtClean="0">
                <a:solidFill>
                  <a:prstClr val="black">
                    <a:lumMod val="50000"/>
                    <a:lumOff val="50000"/>
                  </a:prstClr>
                </a:solidFill>
                <a:latin typeface="+mj-lt"/>
                <a:ea typeface="+mj-ea"/>
                <a:cs typeface="+mj-cs"/>
              </a:defRPr>
            </a:pPr>
            <a:r>
              <a:rPr lang="fr-CH" sz="2400" b="1" i="0" u="none" strike="noStrike" kern="1200" spc="0" normalizeH="0" baseline="0" dirty="0" smtClean="0">
                <a:solidFill>
                  <a:prstClr val="black">
                    <a:lumMod val="50000"/>
                    <a:lumOff val="50000"/>
                  </a:prstClr>
                </a:solidFill>
                <a:latin typeface="+mj-lt"/>
                <a:ea typeface="+mj-ea"/>
                <a:cs typeface="+mj-cs"/>
              </a:rPr>
              <a:t>Stade de la formation par option en n</a:t>
            </a:r>
          </a:p>
        </c:rich>
      </c:tx>
      <c:overlay val="0"/>
      <c:spPr>
        <a:noFill/>
        <a:ln>
          <a:noFill/>
        </a:ln>
        <a:effectLst/>
      </c:spPr>
      <c:txPr>
        <a:bodyPr rot="0" spcFirstLastPara="1" vertOverflow="ellipsis" vert="horz" wrap="square" anchor="ctr" anchorCtr="1"/>
        <a:lstStyle/>
        <a:p>
          <a:pPr algn="ctr" rtl="0">
            <a:defRPr lang="fr-CH" sz="2400" b="1" i="0" u="none" strike="noStrike" kern="1200" spc="0" normalizeH="0" baseline="0" dirty="0" smtClean="0">
              <a:solidFill>
                <a:prstClr val="black">
                  <a:lumMod val="50000"/>
                  <a:lumOff val="50000"/>
                </a:prstClr>
              </a:solidFill>
              <a:latin typeface="+mj-lt"/>
              <a:ea typeface="+mj-ea"/>
              <a:cs typeface="+mj-cs"/>
            </a:defRPr>
          </a:pPr>
          <a:endParaRPr lang="fr-FR"/>
        </a:p>
      </c:txPr>
    </c:title>
    <c:autoTitleDeleted val="0"/>
    <c:plotArea>
      <c:layout>
        <c:manualLayout>
          <c:layoutTarget val="inner"/>
          <c:xMode val="edge"/>
          <c:yMode val="edge"/>
          <c:x val="0.48903656298725429"/>
          <c:y val="7.6939214226934477E-2"/>
          <c:w val="0.49758369759681875"/>
          <c:h val="0.73913481097970435"/>
        </c:manualLayout>
      </c:layout>
      <c:barChart>
        <c:barDir val="bar"/>
        <c:grouping val="stacked"/>
        <c:varyColors val="0"/>
        <c:ser>
          <c:idx val="0"/>
          <c:order val="0"/>
          <c:tx>
            <c:strRef>
              <c:f>'Q.2 année_option'!$H$1</c:f>
              <c:strCache>
                <c:ptCount val="1"/>
                <c:pt idx="0">
                  <c:v>J’ai débuté mes études avant 2018-2019</c:v>
                </c:pt>
              </c:strCache>
            </c:strRef>
          </c:tx>
          <c:spPr>
            <a:solidFill>
              <a:schemeClr val="accent2">
                <a:shade val="76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bg1"/>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'Q.2 année_option'!$G$2:$G$14</c:f>
              <c:strCache>
                <c:ptCount val="13"/>
                <c:pt idx="0">
                  <c:v>Production et manufacturing </c:v>
                </c:pt>
                <c:pt idx="1">
                  <c:v>Mécatronique </c:v>
                </c:pt>
                <c:pt idx="2">
                  <c:v>Systèmes embarqués</c:v>
                </c:pt>
                <c:pt idx="3">
                  <c:v>Biomédical </c:v>
                </c:pt>
                <c:pt idx="4">
                  <c:v>Micro- et nanotechnologies et Matériaux innovants</c:v>
                </c:pt>
                <c:pt idx="6">
                  <c:v>Systèmes embarqués et mobiles</c:v>
                </c:pt>
                <c:pt idx="7">
                  <c:v>Ingénierie logicielle </c:v>
                </c:pt>
                <c:pt idx="8">
                  <c:v>Systèmes d’informations complexes</c:v>
                </c:pt>
                <c:pt idx="9">
                  <c:v>Réseaux de télécommunications et sécurité de l’information </c:v>
                </c:pt>
                <c:pt idx="11">
                  <c:v>Energie thermique </c:v>
                </c:pt>
                <c:pt idx="12">
                  <c:v>Energie électrique </c:v>
                </c:pt>
              </c:strCache>
            </c:strRef>
          </c:cat>
          <c:val>
            <c:numRef>
              <c:f>'Q.2 année_option'!$H$2:$H$14</c:f>
              <c:numCache>
                <c:formatCode>General</c:formatCode>
                <c:ptCount val="13"/>
                <c:pt idx="0">
                  <c:v>10</c:v>
                </c:pt>
                <c:pt idx="1">
                  <c:v>5</c:v>
                </c:pt>
                <c:pt idx="2">
                  <c:v>8</c:v>
                </c:pt>
                <c:pt idx="3">
                  <c:v>3</c:v>
                </c:pt>
                <c:pt idx="4">
                  <c:v>1</c:v>
                </c:pt>
                <c:pt idx="6">
                  <c:v>7</c:v>
                </c:pt>
                <c:pt idx="7">
                  <c:v>10</c:v>
                </c:pt>
                <c:pt idx="8">
                  <c:v>3</c:v>
                </c:pt>
                <c:pt idx="9">
                  <c:v>4</c:v>
                </c:pt>
                <c:pt idx="11">
                  <c:v>6</c:v>
                </c:pt>
                <c:pt idx="12">
                  <c:v>7</c:v>
                </c:pt>
              </c:numCache>
            </c:numRef>
          </c:val>
        </c:ser>
        <c:ser>
          <c:idx val="1"/>
          <c:order val="1"/>
          <c:tx>
            <c:strRef>
              <c:f>'Q.2 année_option'!$I$1</c:f>
              <c:strCache>
                <c:ptCount val="1"/>
                <c:pt idx="0">
                  <c:v>J’ai débuté mes études à la rentrée académique 2018-2019</c:v>
                </c:pt>
              </c:strCache>
            </c:strRef>
          </c:tx>
          <c:spPr>
            <a:solidFill>
              <a:schemeClr val="accent2">
                <a:tint val="77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'Q.2 année_option'!$G$2:$G$14</c:f>
              <c:strCache>
                <c:ptCount val="13"/>
                <c:pt idx="0">
                  <c:v>Production et manufacturing </c:v>
                </c:pt>
                <c:pt idx="1">
                  <c:v>Mécatronique </c:v>
                </c:pt>
                <c:pt idx="2">
                  <c:v>Systèmes embarqués</c:v>
                </c:pt>
                <c:pt idx="3">
                  <c:v>Biomédical </c:v>
                </c:pt>
                <c:pt idx="4">
                  <c:v>Micro- et nanotechnologies et Matériaux innovants</c:v>
                </c:pt>
                <c:pt idx="6">
                  <c:v>Systèmes embarqués et mobiles</c:v>
                </c:pt>
                <c:pt idx="7">
                  <c:v>Ingénierie logicielle </c:v>
                </c:pt>
                <c:pt idx="8">
                  <c:v>Systèmes d’informations complexes</c:v>
                </c:pt>
                <c:pt idx="9">
                  <c:v>Réseaux de télécommunications et sécurité de l’information </c:v>
                </c:pt>
                <c:pt idx="11">
                  <c:v>Energie thermique </c:v>
                </c:pt>
                <c:pt idx="12">
                  <c:v>Energie électrique </c:v>
                </c:pt>
              </c:strCache>
            </c:strRef>
          </c:cat>
          <c:val>
            <c:numRef>
              <c:f>'Q.2 année_option'!$I$2:$I$14</c:f>
              <c:numCache>
                <c:formatCode>General</c:formatCode>
                <c:ptCount val="13"/>
                <c:pt idx="0">
                  <c:v>12</c:v>
                </c:pt>
                <c:pt idx="1">
                  <c:v>12</c:v>
                </c:pt>
                <c:pt idx="2">
                  <c:v>7</c:v>
                </c:pt>
                <c:pt idx="3">
                  <c:v>10</c:v>
                </c:pt>
                <c:pt idx="4">
                  <c:v>5</c:v>
                </c:pt>
                <c:pt idx="6">
                  <c:v>10</c:v>
                </c:pt>
                <c:pt idx="7">
                  <c:v>6</c:v>
                </c:pt>
                <c:pt idx="8">
                  <c:v>13</c:v>
                </c:pt>
                <c:pt idx="9">
                  <c:v>7</c:v>
                </c:pt>
                <c:pt idx="11">
                  <c:v>9</c:v>
                </c:pt>
                <c:pt idx="12">
                  <c:v>6</c:v>
                </c:pt>
              </c:numCache>
            </c:numRef>
          </c:val>
        </c:ser>
        <c:dLbls>
          <c:dLblPos val="ctr"/>
          <c:showLegendKey val="0"/>
          <c:showVal val="1"/>
          <c:showCatName val="0"/>
          <c:showSerName val="0"/>
          <c:showPercent val="0"/>
          <c:showBubbleSize val="0"/>
        </c:dLbls>
        <c:gapWidth val="150"/>
        <c:overlap val="100"/>
        <c:axId val="305847096"/>
        <c:axId val="305847488"/>
      </c:barChart>
      <c:catAx>
        <c:axId val="30584709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fr-FR"/>
          </a:p>
        </c:txPr>
        <c:crossAx val="305847488"/>
        <c:crosses val="autoZero"/>
        <c:auto val="1"/>
        <c:lblAlgn val="ctr"/>
        <c:lblOffset val="100"/>
        <c:noMultiLvlLbl val="0"/>
      </c:catAx>
      <c:valAx>
        <c:axId val="305847488"/>
        <c:scaling>
          <c:orientation val="minMax"/>
        </c:scaling>
        <c:delete val="1"/>
        <c:axPos val="t"/>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30584709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sz="2000"/>
      </a:pPr>
      <a:endParaRPr lang="fr-FR"/>
    </a:p>
  </c:txPr>
  <c:externalData r:id="rId3">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8"/>
    </mc:Choice>
    <mc:Fallback>
      <c:style val="8"/>
    </mc:Fallback>
  </mc:AlternateContent>
  <c:chart>
    <c:autoTitleDeleted val="1"/>
    <c:plotArea>
      <c:layout/>
      <c:barChart>
        <c:barDir val="bar"/>
        <c:grouping val="clustered"/>
        <c:varyColors val="0"/>
        <c:ser>
          <c:idx val="0"/>
          <c:order val="0"/>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fr-F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Q.13_Q.14!$L$1:$L$14</c:f>
              <c:strCache>
                <c:ptCount val="14"/>
                <c:pt idx="0">
                  <c:v>Pas assez de pratique</c:v>
                </c:pt>
                <c:pt idx="1">
                  <c:v>Critique MC-C</c:v>
                </c:pt>
                <c:pt idx="2">
                  <c:v>Manque de cohérence</c:v>
                </c:pt>
                <c:pt idx="3">
                  <c:v>Ne sais pas</c:v>
                </c:pt>
                <c:pt idx="4">
                  <c:v>Autre</c:v>
                </c:pt>
                <c:pt idx="5">
                  <c:v>Equilibre bon</c:v>
                </c:pt>
                <c:pt idx="6">
                  <c:v>Trop basique</c:v>
                </c:pt>
                <c:pt idx="7">
                  <c:v>Trop de répétition</c:v>
                </c:pt>
                <c:pt idx="8">
                  <c:v>Cours à petits crédits</c:v>
                </c:pt>
                <c:pt idx="9">
                  <c:v>Plus de gestion</c:v>
                </c:pt>
                <c:pt idx="10">
                  <c:v>Pratique mal organisée</c:v>
                </c:pt>
                <c:pt idx="11">
                  <c:v>Trop de projet</c:v>
                </c:pt>
                <c:pt idx="12">
                  <c:v>Trop de théorie</c:v>
                </c:pt>
                <c:pt idx="13">
                  <c:v>Trop général</c:v>
                </c:pt>
              </c:strCache>
            </c:strRef>
          </c:cat>
          <c:val>
            <c:numRef>
              <c:f>Q.13_Q.14!$M$1:$M$14</c:f>
              <c:numCache>
                <c:formatCode>General</c:formatCode>
                <c:ptCount val="14"/>
                <c:pt idx="0">
                  <c:v>11</c:v>
                </c:pt>
                <c:pt idx="1">
                  <c:v>6</c:v>
                </c:pt>
                <c:pt idx="2">
                  <c:v>4</c:v>
                </c:pt>
                <c:pt idx="3">
                  <c:v>3</c:v>
                </c:pt>
                <c:pt idx="4">
                  <c:v>2</c:v>
                </c:pt>
                <c:pt idx="5">
                  <c:v>2</c:v>
                </c:pt>
                <c:pt idx="6">
                  <c:v>2</c:v>
                </c:pt>
                <c:pt idx="7">
                  <c:v>2</c:v>
                </c:pt>
                <c:pt idx="8">
                  <c:v>1</c:v>
                </c:pt>
                <c:pt idx="9">
                  <c:v>1</c:v>
                </c:pt>
                <c:pt idx="10">
                  <c:v>1</c:v>
                </c:pt>
                <c:pt idx="11">
                  <c:v>1</c:v>
                </c:pt>
                <c:pt idx="12">
                  <c:v>1</c:v>
                </c:pt>
                <c:pt idx="13">
                  <c:v>1</c:v>
                </c:pt>
              </c:numCache>
            </c:numRef>
          </c:val>
        </c:ser>
        <c:dLbls>
          <c:dLblPos val="outEnd"/>
          <c:showLegendKey val="0"/>
          <c:showVal val="1"/>
          <c:showCatName val="0"/>
          <c:showSerName val="0"/>
          <c:showPercent val="0"/>
          <c:showBubbleSize val="0"/>
        </c:dLbls>
        <c:gapWidth val="182"/>
        <c:axId val="305167840"/>
        <c:axId val="305168232"/>
      </c:barChart>
      <c:catAx>
        <c:axId val="30516784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fr-FR"/>
          </a:p>
        </c:txPr>
        <c:crossAx val="305168232"/>
        <c:crosses val="autoZero"/>
        <c:auto val="1"/>
        <c:lblAlgn val="ctr"/>
        <c:lblOffset val="100"/>
        <c:noMultiLvlLbl val="0"/>
      </c:catAx>
      <c:valAx>
        <c:axId val="305168232"/>
        <c:scaling>
          <c:orientation val="minMax"/>
        </c:scaling>
        <c:delete val="1"/>
        <c:axPos val="t"/>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305167840"/>
        <c:crosses val="autoZero"/>
        <c:crossBetween val="between"/>
      </c:valAx>
      <c:spPr>
        <a:noFill/>
        <a:ln>
          <a:noFill/>
        </a:ln>
        <a:effectLst/>
      </c:spPr>
    </c:plotArea>
    <c:plotVisOnly val="1"/>
    <c:dispBlanksAs val="gap"/>
    <c:showDLblsOverMax val="0"/>
  </c:chart>
  <c:spPr>
    <a:solidFill>
      <a:schemeClr val="bg1"/>
    </a:solidFill>
    <a:ln>
      <a:noFill/>
    </a:ln>
    <a:effectLst/>
  </c:spPr>
  <c:txPr>
    <a:bodyPr/>
    <a:lstStyle/>
    <a:p>
      <a:pPr>
        <a:defRPr sz="2000"/>
      </a:pPr>
      <a:endParaRPr lang="fr-FR"/>
    </a:p>
  </c:txPr>
  <c:externalData r:id="rId3">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8"/>
    </mc:Choice>
    <mc:Fallback>
      <c:style val="8"/>
    </mc:Fallback>
  </mc:AlternateContent>
  <c:chart>
    <c:autoTitleDeleted val="1"/>
    <c:plotArea>
      <c:layout>
        <c:manualLayout>
          <c:layoutTarget val="inner"/>
          <c:xMode val="edge"/>
          <c:yMode val="edge"/>
          <c:x val="0.44397204616466951"/>
          <c:y val="6.0626944228419063E-2"/>
          <c:w val="0.55602795383533044"/>
          <c:h val="0.93937305577158092"/>
        </c:manualLayout>
      </c:layout>
      <c:barChart>
        <c:barDir val="bar"/>
        <c:grouping val="clustered"/>
        <c:varyColors val="0"/>
        <c:ser>
          <c:idx val="0"/>
          <c:order val="0"/>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fr-F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Q.13_Q.14!$U$1:$U$8</c:f>
              <c:strCache>
                <c:ptCount val="8"/>
                <c:pt idx="0">
                  <c:v>Pas assez de pratique</c:v>
                </c:pt>
                <c:pt idx="1">
                  <c:v>Mitigé</c:v>
                </c:pt>
                <c:pt idx="2">
                  <c:v>Equilibre bon</c:v>
                </c:pt>
                <c:pt idx="3">
                  <c:v>Autre</c:v>
                </c:pt>
                <c:pt idx="4">
                  <c:v>Cours à crédits trop petits</c:v>
                </c:pt>
                <c:pt idx="5">
                  <c:v>Manque convention de stage</c:v>
                </c:pt>
                <c:pt idx="6">
                  <c:v>Manque de cours biomédical</c:v>
                </c:pt>
                <c:pt idx="7">
                  <c:v>Ne sais pas</c:v>
                </c:pt>
              </c:strCache>
            </c:strRef>
          </c:cat>
          <c:val>
            <c:numRef>
              <c:f>Q.13_Q.14!$V$1:$V$8</c:f>
              <c:numCache>
                <c:formatCode>General</c:formatCode>
                <c:ptCount val="8"/>
                <c:pt idx="0">
                  <c:v>6</c:v>
                </c:pt>
                <c:pt idx="1">
                  <c:v>4</c:v>
                </c:pt>
                <c:pt idx="2">
                  <c:v>3</c:v>
                </c:pt>
                <c:pt idx="3">
                  <c:v>1</c:v>
                </c:pt>
                <c:pt idx="4">
                  <c:v>1</c:v>
                </c:pt>
                <c:pt idx="5">
                  <c:v>1</c:v>
                </c:pt>
                <c:pt idx="6">
                  <c:v>1</c:v>
                </c:pt>
                <c:pt idx="7">
                  <c:v>1</c:v>
                </c:pt>
              </c:numCache>
            </c:numRef>
          </c:val>
        </c:ser>
        <c:dLbls>
          <c:dLblPos val="outEnd"/>
          <c:showLegendKey val="0"/>
          <c:showVal val="1"/>
          <c:showCatName val="0"/>
          <c:showSerName val="0"/>
          <c:showPercent val="0"/>
          <c:showBubbleSize val="0"/>
        </c:dLbls>
        <c:gapWidth val="182"/>
        <c:axId val="305169016"/>
        <c:axId val="305253120"/>
      </c:barChart>
      <c:catAx>
        <c:axId val="30516901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fr-FR"/>
          </a:p>
        </c:txPr>
        <c:crossAx val="305253120"/>
        <c:crosses val="autoZero"/>
        <c:auto val="1"/>
        <c:lblAlgn val="ctr"/>
        <c:lblOffset val="100"/>
        <c:noMultiLvlLbl val="0"/>
      </c:catAx>
      <c:valAx>
        <c:axId val="305253120"/>
        <c:scaling>
          <c:orientation val="minMax"/>
        </c:scaling>
        <c:delete val="1"/>
        <c:axPos val="t"/>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305169016"/>
        <c:crosses val="autoZero"/>
        <c:crossBetween val="between"/>
      </c:valAx>
      <c:spPr>
        <a:noFill/>
        <a:ln>
          <a:noFill/>
        </a:ln>
        <a:effectLst/>
      </c:spPr>
    </c:plotArea>
    <c:plotVisOnly val="1"/>
    <c:dispBlanksAs val="gap"/>
    <c:showDLblsOverMax val="0"/>
  </c:chart>
  <c:spPr>
    <a:solidFill>
      <a:schemeClr val="bg1"/>
    </a:solidFill>
    <a:ln>
      <a:noFill/>
    </a:ln>
    <a:effectLst/>
  </c:spPr>
  <c:txPr>
    <a:bodyPr/>
    <a:lstStyle/>
    <a:p>
      <a:pPr>
        <a:defRPr sz="2000"/>
      </a:pPr>
      <a:endParaRPr lang="fr-FR"/>
    </a:p>
  </c:txPr>
  <c:externalData r:id="rId3">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r>
              <a:rPr lang="fr-CH" sz="2400" b="1" i="0" u="none" strike="noStrike" kern="1200" spc="0" normalizeH="0" baseline="0" dirty="0" smtClean="0">
                <a:solidFill>
                  <a:prstClr val="black">
                    <a:lumMod val="50000"/>
                    <a:lumOff val="50000"/>
                  </a:prstClr>
                </a:solidFill>
                <a:latin typeface="+mj-lt"/>
                <a:ea typeface="+mj-ea"/>
                <a:cs typeface="+mj-cs"/>
              </a:rPr>
              <a:t>Coordonnées des enseignant-e-s facilement accessibles</a:t>
            </a:r>
            <a:endParaRPr lang="fr-CH" sz="2400" b="1" i="0" u="none" strike="noStrike" kern="1200" spc="0" normalizeH="0" baseline="0" dirty="0">
              <a:solidFill>
                <a:prstClr val="black">
                  <a:lumMod val="50000"/>
                  <a:lumOff val="50000"/>
                </a:prstClr>
              </a:solidFill>
              <a:latin typeface="+mj-lt"/>
              <a:ea typeface="+mj-ea"/>
              <a:cs typeface="+mj-cs"/>
            </a:endParaRPr>
          </a:p>
        </c:rich>
      </c:tx>
      <c:layout/>
      <c:overlay val="0"/>
      <c:spPr>
        <a:noFill/>
        <a:ln>
          <a:noFill/>
        </a:ln>
        <a:effectLst/>
      </c:spPr>
      <c:txPr>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pieChart>
        <c:varyColors val="1"/>
        <c:ser>
          <c:idx val="0"/>
          <c:order val="0"/>
          <c:dPt>
            <c:idx val="0"/>
            <c:bubble3D val="0"/>
            <c:spPr>
              <a:solidFill>
                <a:schemeClr val="accent2"/>
              </a:solidFill>
              <a:ln w="19050">
                <a:solidFill>
                  <a:schemeClr val="lt1"/>
                </a:solidFill>
              </a:ln>
              <a:effectLst/>
            </c:spPr>
          </c:dPt>
          <c:dPt>
            <c:idx val="1"/>
            <c:bubble3D val="0"/>
            <c:spPr>
              <a:solidFill>
                <a:schemeClr val="accent4"/>
              </a:solidFill>
              <a:ln w="19050">
                <a:solidFill>
                  <a:schemeClr val="lt1"/>
                </a:solidFill>
              </a:ln>
              <a:effectLst/>
            </c:spPr>
          </c:dPt>
          <c:dPt>
            <c:idx val="2"/>
            <c:bubble3D val="0"/>
            <c:spPr>
              <a:solidFill>
                <a:schemeClr val="accent6"/>
              </a:solidFill>
              <a:ln w="19050">
                <a:solidFill>
                  <a:schemeClr val="lt1"/>
                </a:solidFill>
              </a:ln>
              <a:effectLst/>
            </c:spPr>
          </c:dPt>
          <c:cat>
            <c:strRef>
              <c:f>Q.17!$A$3:$A$5</c:f>
              <c:strCache>
                <c:ptCount val="3"/>
                <c:pt idx="0">
                  <c:v>Oui </c:v>
                </c:pt>
                <c:pt idx="1">
                  <c:v>Non </c:v>
                </c:pt>
                <c:pt idx="2">
                  <c:v>Pas d'avis</c:v>
                </c:pt>
              </c:strCache>
            </c:strRef>
          </c:cat>
          <c:val>
            <c:numRef>
              <c:f>Q.17!$B$3:$B$5</c:f>
              <c:numCache>
                <c:formatCode>General</c:formatCode>
                <c:ptCount val="3"/>
                <c:pt idx="0">
                  <c:v>103</c:v>
                </c:pt>
                <c:pt idx="1">
                  <c:v>26</c:v>
                </c:pt>
                <c:pt idx="2">
                  <c:v>32</c:v>
                </c:pt>
              </c:numCache>
            </c:numRef>
          </c:val>
        </c:ser>
        <c:dLbls>
          <c:showLegendKey val="0"/>
          <c:showVal val="0"/>
          <c:showCatName val="0"/>
          <c:showSerName val="0"/>
          <c:showPercent val="0"/>
          <c:showBubbleSize val="0"/>
          <c:showLeaderLines val="1"/>
        </c:dLbls>
        <c:firstSliceAng val="0"/>
      </c:pieChart>
      <c:spPr>
        <a:noFill/>
        <a:ln>
          <a:noFill/>
        </a:ln>
        <a:effectLst/>
      </c:spPr>
    </c:plotArea>
    <c:legend>
      <c:legendPos val="r"/>
      <c:layout>
        <c:manualLayout>
          <c:xMode val="edge"/>
          <c:yMode val="edge"/>
          <c:x val="0.74893694939245437"/>
          <c:y val="0.44582628074004849"/>
          <c:w val="0.15224189182231784"/>
          <c:h val="0.18780707372383459"/>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sz="2000"/>
      </a:pPr>
      <a:endParaRPr lang="fr-FR"/>
    </a:p>
  </c:txPr>
  <c:externalData r:id="rId3">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8"/>
    </mc:Choice>
    <mc:Fallback>
      <c:style val="8"/>
    </mc:Fallback>
  </mc:AlternateContent>
  <c:chart>
    <c:title>
      <c:tx>
        <c:rich>
          <a:bodyPr rot="0" spcFirstLastPara="1" vertOverflow="ellipsis" vert="horz" wrap="square" anchor="ctr" anchorCtr="1"/>
          <a:lstStyle/>
          <a:p>
            <a:pPr algn="ctr" rtl="0">
              <a:defRPr lang="fr-CH" sz="2880" b="1" i="0" u="none" strike="noStrike" kern="1200" spc="0" normalizeH="0" baseline="0" dirty="0" smtClean="0">
                <a:solidFill>
                  <a:prstClr val="black">
                    <a:lumMod val="50000"/>
                    <a:lumOff val="50000"/>
                  </a:prstClr>
                </a:solidFill>
                <a:latin typeface="+mj-lt"/>
                <a:ea typeface="+mj-ea"/>
                <a:cs typeface="+mj-cs"/>
              </a:defRPr>
            </a:pPr>
            <a:r>
              <a:rPr lang="fr-CH" sz="2880" b="1" i="0" u="none" strike="noStrike" kern="1200" spc="0" normalizeH="0" baseline="0" dirty="0" smtClean="0">
                <a:solidFill>
                  <a:prstClr val="black">
                    <a:lumMod val="50000"/>
                    <a:lumOff val="50000"/>
                  </a:prstClr>
                </a:solidFill>
                <a:latin typeface="+mj-lt"/>
                <a:ea typeface="+mj-ea"/>
                <a:cs typeface="+mj-cs"/>
              </a:rPr>
              <a:t>Pertinence de proposer des cours principalement en anglais dès le 1er semestre en n et %</a:t>
            </a:r>
          </a:p>
        </c:rich>
      </c:tx>
      <c:layout/>
      <c:overlay val="0"/>
      <c:spPr>
        <a:noFill/>
        <a:ln>
          <a:noFill/>
        </a:ln>
        <a:effectLst/>
      </c:spPr>
      <c:txPr>
        <a:bodyPr rot="0" spcFirstLastPara="1" vertOverflow="ellipsis" vert="horz" wrap="square" anchor="ctr" anchorCtr="1"/>
        <a:lstStyle/>
        <a:p>
          <a:pPr algn="ctr" rtl="0">
            <a:defRPr lang="fr-CH" sz="2880" b="1" i="0" u="none" strike="noStrike" kern="1200" spc="0" normalizeH="0" baseline="0" dirty="0" smtClean="0">
              <a:solidFill>
                <a:prstClr val="black">
                  <a:lumMod val="50000"/>
                  <a:lumOff val="50000"/>
                </a:prstClr>
              </a:solidFill>
              <a:latin typeface="+mj-lt"/>
              <a:ea typeface="+mj-ea"/>
              <a:cs typeface="+mj-cs"/>
            </a:defRPr>
          </a:pPr>
          <a:endParaRPr lang="fr-FR"/>
        </a:p>
      </c:txPr>
    </c:title>
    <c:autoTitleDeleted val="0"/>
    <c:plotArea>
      <c:layout/>
      <c:pieChart>
        <c:varyColors val="1"/>
        <c:ser>
          <c:idx val="0"/>
          <c:order val="0"/>
          <c:dPt>
            <c:idx val="0"/>
            <c:bubble3D val="0"/>
            <c:spPr>
              <a:solidFill>
                <a:schemeClr val="accent6">
                  <a:shade val="58000"/>
                </a:schemeClr>
              </a:solidFill>
              <a:ln w="19050">
                <a:solidFill>
                  <a:schemeClr val="lt1"/>
                </a:solidFill>
              </a:ln>
              <a:effectLst/>
            </c:spPr>
          </c:dPt>
          <c:dPt>
            <c:idx val="1"/>
            <c:bubble3D val="0"/>
            <c:spPr>
              <a:solidFill>
                <a:schemeClr val="accent6">
                  <a:shade val="86000"/>
                </a:schemeClr>
              </a:solidFill>
              <a:ln w="19050">
                <a:solidFill>
                  <a:schemeClr val="lt1"/>
                </a:solidFill>
              </a:ln>
              <a:effectLst/>
            </c:spPr>
          </c:dPt>
          <c:dPt>
            <c:idx val="2"/>
            <c:bubble3D val="0"/>
            <c:spPr>
              <a:solidFill>
                <a:schemeClr val="accent6">
                  <a:tint val="86000"/>
                </a:schemeClr>
              </a:solidFill>
              <a:ln w="19050">
                <a:solidFill>
                  <a:schemeClr val="lt1"/>
                </a:solidFill>
              </a:ln>
              <a:effectLst/>
            </c:spPr>
          </c:dPt>
          <c:dPt>
            <c:idx val="3"/>
            <c:bubble3D val="0"/>
            <c:spPr>
              <a:solidFill>
                <a:schemeClr val="accent6">
                  <a:lumMod val="20000"/>
                  <a:lumOff val="80000"/>
                </a:schemeClr>
              </a:solidFill>
              <a:ln w="19050">
                <a:solidFill>
                  <a:schemeClr val="lt1"/>
                </a:solidFill>
              </a:ln>
              <a:effectLst/>
            </c:spPr>
          </c:dPt>
          <c:cat>
            <c:strRef>
              <c:f>'Q.18 Anglais'!$A$1:$A$4</c:f>
              <c:strCache>
                <c:ptCount val="4"/>
                <c:pt idx="0">
                  <c:v>Très pertinent</c:v>
                </c:pt>
                <c:pt idx="1">
                  <c:v>Pertinent </c:v>
                </c:pt>
                <c:pt idx="2">
                  <c:v>Peu pertinent </c:v>
                </c:pt>
                <c:pt idx="3">
                  <c:v>Pas d'avis</c:v>
                </c:pt>
              </c:strCache>
            </c:strRef>
          </c:cat>
          <c:val>
            <c:numRef>
              <c:f>'Q.18 Anglais'!$B$1:$B$4</c:f>
              <c:numCache>
                <c:formatCode>General</c:formatCode>
                <c:ptCount val="4"/>
                <c:pt idx="0">
                  <c:v>39</c:v>
                </c:pt>
                <c:pt idx="1">
                  <c:v>66</c:v>
                </c:pt>
                <c:pt idx="2">
                  <c:v>46</c:v>
                </c:pt>
                <c:pt idx="3">
                  <c:v>10</c:v>
                </c:pt>
              </c:numCache>
            </c:numRef>
          </c:val>
        </c:ser>
        <c:dLbls>
          <c:showLegendKey val="0"/>
          <c:showVal val="0"/>
          <c:showCatName val="0"/>
          <c:showSerName val="0"/>
          <c:showPercent val="0"/>
          <c:showBubbleSize val="0"/>
          <c:showLeaderLines val="1"/>
        </c:dLbls>
        <c:firstSliceAng val="0"/>
      </c:pieChart>
      <c:spPr>
        <a:noFill/>
        <a:ln>
          <a:noFill/>
        </a:ln>
        <a:effectLst/>
      </c:spPr>
    </c:plotArea>
    <c:legend>
      <c:legendPos val="r"/>
      <c:layout>
        <c:manualLayout>
          <c:xMode val="edge"/>
          <c:yMode val="edge"/>
          <c:x val="0.75833575584248269"/>
          <c:y val="0.47861891284134989"/>
          <c:w val="0.18918515469864505"/>
          <c:h val="0.24145504820196903"/>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sz="2000"/>
      </a:pPr>
      <a:endParaRPr lang="fr-FR"/>
    </a:p>
  </c:txPr>
  <c:externalData r:id="rId3">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8"/>
    </mc:Choice>
    <mc:Fallback>
      <c:style val="8"/>
    </mc:Fallback>
  </mc:AlternateContent>
  <c:chart>
    <c:autoTitleDeleted val="1"/>
    <c:plotArea>
      <c:layout>
        <c:manualLayout>
          <c:layoutTarget val="inner"/>
          <c:xMode val="edge"/>
          <c:yMode val="edge"/>
          <c:x val="4.472947791061789E-2"/>
          <c:y val="1.9150640445670084E-2"/>
          <c:w val="0.95527052208938212"/>
          <c:h val="0.69731764368107274"/>
        </c:manualLayout>
      </c:layout>
      <c:barChart>
        <c:barDir val="col"/>
        <c:grouping val="clustered"/>
        <c:varyColors val="0"/>
        <c:ser>
          <c:idx val="0"/>
          <c:order val="0"/>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'Q.18 Commentaires'!$F$1:$F$4</c:f>
              <c:strCache>
                <c:ptCount val="4"/>
                <c:pt idx="0">
                  <c:v>Favorable</c:v>
                </c:pt>
                <c:pt idx="1">
                  <c:v>Favorable mais…</c:v>
                </c:pt>
                <c:pt idx="2">
                  <c:v>Pas favorable</c:v>
                </c:pt>
                <c:pt idx="3">
                  <c:v>Pas d'avis</c:v>
                </c:pt>
              </c:strCache>
            </c:strRef>
          </c:cat>
          <c:val>
            <c:numRef>
              <c:f>'Q.18 Commentaires'!$G$1:$G$4</c:f>
              <c:numCache>
                <c:formatCode>General</c:formatCode>
                <c:ptCount val="4"/>
                <c:pt idx="0">
                  <c:v>4</c:v>
                </c:pt>
                <c:pt idx="1">
                  <c:v>15</c:v>
                </c:pt>
                <c:pt idx="2">
                  <c:v>6</c:v>
                </c:pt>
                <c:pt idx="3">
                  <c:v>2</c:v>
                </c:pt>
              </c:numCache>
            </c:numRef>
          </c:val>
        </c:ser>
        <c:dLbls>
          <c:dLblPos val="ctr"/>
          <c:showLegendKey val="0"/>
          <c:showVal val="1"/>
          <c:showCatName val="0"/>
          <c:showSerName val="0"/>
          <c:showPercent val="0"/>
          <c:showBubbleSize val="0"/>
        </c:dLbls>
        <c:gapWidth val="219"/>
        <c:overlap val="-27"/>
        <c:axId val="305155480"/>
        <c:axId val="305155872"/>
      </c:barChart>
      <c:catAx>
        <c:axId val="3051554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fr-FR"/>
          </a:p>
        </c:txPr>
        <c:crossAx val="305155872"/>
        <c:crosses val="autoZero"/>
        <c:auto val="1"/>
        <c:lblAlgn val="ctr"/>
        <c:lblOffset val="100"/>
        <c:noMultiLvlLbl val="0"/>
      </c:catAx>
      <c:valAx>
        <c:axId val="305155872"/>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305155480"/>
        <c:crosses val="autoZero"/>
        <c:crossBetween val="between"/>
      </c:valAx>
      <c:spPr>
        <a:noFill/>
        <a:ln>
          <a:noFill/>
        </a:ln>
        <a:effectLst/>
      </c:spPr>
    </c:plotArea>
    <c:plotVisOnly val="1"/>
    <c:dispBlanksAs val="gap"/>
    <c:showDLblsOverMax val="0"/>
  </c:chart>
  <c:spPr>
    <a:solidFill>
      <a:schemeClr val="bg1"/>
    </a:solidFill>
    <a:ln>
      <a:noFill/>
    </a:ln>
    <a:effectLst/>
  </c:spPr>
  <c:txPr>
    <a:bodyPr/>
    <a:lstStyle/>
    <a:p>
      <a:pPr>
        <a:defRPr sz="2000"/>
      </a:pPr>
      <a:endParaRPr lang="fr-FR"/>
    </a:p>
  </c:txPr>
  <c:externalData r:id="rId3">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1"/>
    <c:plotArea>
      <c:layout>
        <c:manualLayout>
          <c:layoutTarget val="inner"/>
          <c:xMode val="edge"/>
          <c:yMode val="edge"/>
          <c:x val="0.46127611254999445"/>
          <c:y val="1.3089481382179765E-2"/>
          <c:w val="0.51943349610459943"/>
          <c:h val="0.96721322248257635"/>
        </c:manualLayout>
      </c:layout>
      <c:barChart>
        <c:barDir val="bar"/>
        <c:grouping val="clustered"/>
        <c:varyColors val="0"/>
        <c:ser>
          <c:idx val="0"/>
          <c:order val="0"/>
          <c:spPr>
            <a:solidFill>
              <a:schemeClr val="dk1">
                <a:tint val="88500"/>
              </a:schemeClr>
            </a:solidFill>
            <a:ln>
              <a:noFill/>
            </a:ln>
            <a:effectLst/>
          </c:spPr>
          <c:invertIfNegative val="0"/>
          <c:dLbls>
            <c:spPr>
              <a:noFill/>
              <a:ln>
                <a:noFill/>
              </a:ln>
              <a:effectLst/>
            </c:spPr>
            <c:txPr>
              <a:bodyPr rot="0" spcFirstLastPara="1" vertOverflow="ellipsis" vert="horz" wrap="square" anchor="ctr" anchorCtr="1"/>
              <a:lstStyle/>
              <a:p>
                <a:pPr>
                  <a:defRPr sz="2000" b="0" i="0" u="none" strike="noStrike" kern="1200" baseline="0">
                    <a:solidFill>
                      <a:schemeClr val="tx1">
                        <a:lumMod val="75000"/>
                        <a:lumOff val="25000"/>
                      </a:schemeClr>
                    </a:solidFill>
                    <a:latin typeface="+mn-lt"/>
                    <a:ea typeface="+mn-ea"/>
                    <a:cs typeface="+mn-cs"/>
                  </a:defRPr>
                </a:pPr>
                <a:endParaRPr lang="fr-FR"/>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'Q.19 Commentaires'!$F$1:$F$20</c:f>
              <c:strCache>
                <c:ptCount val="20"/>
                <c:pt idx="0">
                  <c:v>Pas assez spécialiste</c:v>
                </c:pt>
                <c:pt idx="1">
                  <c:v>Horaire compliqué</c:v>
                </c:pt>
                <c:pt idx="2">
                  <c:v>Pas assez de coordination des profs</c:v>
                </c:pt>
                <c:pt idx="3">
                  <c:v>Pas assez de choix</c:v>
                </c:pt>
                <c:pt idx="4">
                  <c:v>Manque de cohérence</c:v>
                </c:pt>
                <c:pt idx="5">
                  <c:v>Déséquilibre des cours</c:v>
                </c:pt>
                <c:pt idx="6">
                  <c:v>Déception</c:v>
                </c:pt>
                <c:pt idx="7">
                  <c:v>Trop de module de savoir contextuel </c:v>
                </c:pt>
                <c:pt idx="8">
                  <c:v>Tout n'est pas intéressant</c:v>
                </c:pt>
                <c:pt idx="9">
                  <c:v>Pas d'esprit campus</c:v>
                </c:pt>
                <c:pt idx="10">
                  <c:v>Pas assez de contact avec profs</c:v>
                </c:pt>
                <c:pt idx="11">
                  <c:v>Pas assez biomédical</c:v>
                </c:pt>
                <c:pt idx="12">
                  <c:v>Manque de choix de modules</c:v>
                </c:pt>
                <c:pt idx="13">
                  <c:v>Manque certains cours</c:v>
                </c:pt>
                <c:pt idx="14">
                  <c:v>Incompétence</c:v>
                </c:pt>
                <c:pt idx="15">
                  <c:v>Impact de la suppression des vacances</c:v>
                </c:pt>
                <c:pt idx="16">
                  <c:v>Globalement bien, mais infrastructure mauvaise</c:v>
                </c:pt>
                <c:pt idx="17">
                  <c:v>Critique sondage</c:v>
                </c:pt>
                <c:pt idx="18">
                  <c:v>Cours pas assez centralisés</c:v>
                </c:pt>
                <c:pt idx="19">
                  <c:v>Cours mal donnés</c:v>
                </c:pt>
              </c:strCache>
            </c:strRef>
          </c:cat>
          <c:val>
            <c:numRef>
              <c:f>'Q.19 Commentaires'!$G$1:$G$20</c:f>
              <c:numCache>
                <c:formatCode>General</c:formatCode>
                <c:ptCount val="20"/>
                <c:pt idx="0">
                  <c:v>3</c:v>
                </c:pt>
                <c:pt idx="1">
                  <c:v>3</c:v>
                </c:pt>
                <c:pt idx="2">
                  <c:v>2</c:v>
                </c:pt>
                <c:pt idx="3">
                  <c:v>2</c:v>
                </c:pt>
                <c:pt idx="4">
                  <c:v>2</c:v>
                </c:pt>
                <c:pt idx="5">
                  <c:v>2</c:v>
                </c:pt>
                <c:pt idx="6">
                  <c:v>2</c:v>
                </c:pt>
                <c:pt idx="7">
                  <c:v>1</c:v>
                </c:pt>
                <c:pt idx="8">
                  <c:v>1</c:v>
                </c:pt>
                <c:pt idx="9">
                  <c:v>1</c:v>
                </c:pt>
                <c:pt idx="10">
                  <c:v>1</c:v>
                </c:pt>
                <c:pt idx="11">
                  <c:v>1</c:v>
                </c:pt>
                <c:pt idx="12">
                  <c:v>1</c:v>
                </c:pt>
                <c:pt idx="13">
                  <c:v>1</c:v>
                </c:pt>
                <c:pt idx="14">
                  <c:v>1</c:v>
                </c:pt>
                <c:pt idx="15">
                  <c:v>1</c:v>
                </c:pt>
                <c:pt idx="16">
                  <c:v>1</c:v>
                </c:pt>
                <c:pt idx="17">
                  <c:v>1</c:v>
                </c:pt>
                <c:pt idx="18">
                  <c:v>1</c:v>
                </c:pt>
                <c:pt idx="19">
                  <c:v>1</c:v>
                </c:pt>
              </c:numCache>
            </c:numRef>
          </c:val>
        </c:ser>
        <c:dLbls>
          <c:dLblPos val="outEnd"/>
          <c:showLegendKey val="0"/>
          <c:showVal val="1"/>
          <c:showCatName val="0"/>
          <c:showSerName val="0"/>
          <c:showPercent val="0"/>
          <c:showBubbleSize val="0"/>
        </c:dLbls>
        <c:gapWidth val="182"/>
        <c:axId val="305156656"/>
        <c:axId val="305084552"/>
      </c:barChart>
      <c:catAx>
        <c:axId val="30515665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fr-FR"/>
          </a:p>
        </c:txPr>
        <c:crossAx val="305084552"/>
        <c:crosses val="autoZero"/>
        <c:auto val="1"/>
        <c:lblAlgn val="ctr"/>
        <c:lblOffset val="100"/>
        <c:noMultiLvlLbl val="0"/>
      </c:catAx>
      <c:valAx>
        <c:axId val="305084552"/>
        <c:scaling>
          <c:orientation val="minMax"/>
        </c:scaling>
        <c:delete val="1"/>
        <c:axPos val="t"/>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305156656"/>
        <c:crosses val="autoZero"/>
        <c:crossBetween val="between"/>
      </c:valAx>
      <c:spPr>
        <a:noFill/>
        <a:ln>
          <a:noFill/>
        </a:ln>
        <a:effectLst/>
      </c:spPr>
    </c:plotArea>
    <c:plotVisOnly val="1"/>
    <c:dispBlanksAs val="gap"/>
    <c:showDLblsOverMax val="0"/>
  </c:chart>
  <c:spPr>
    <a:solidFill>
      <a:schemeClr val="bg1"/>
    </a:solidFill>
    <a:ln>
      <a:noFill/>
    </a:ln>
    <a:effectLst/>
  </c:spPr>
  <c:txPr>
    <a:bodyPr/>
    <a:lstStyle/>
    <a:p>
      <a:pPr>
        <a:defRPr sz="2000"/>
      </a:pPr>
      <a:endParaRPr lang="fr-FR"/>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r>
              <a:rPr lang="fr-CH" sz="2400" b="1" i="0" u="none" strike="noStrike" kern="1200" spc="0" normalizeH="0" baseline="0" dirty="0" smtClean="0">
                <a:solidFill>
                  <a:prstClr val="black">
                    <a:lumMod val="50000"/>
                    <a:lumOff val="50000"/>
                  </a:prstClr>
                </a:solidFill>
                <a:latin typeface="+mj-lt"/>
                <a:ea typeface="+mj-ea"/>
                <a:cs typeface="+mj-cs"/>
              </a:rPr>
              <a:t>Répartition par orientation en n et %</a:t>
            </a:r>
            <a:endParaRPr lang="fr-CH" sz="2400" b="1" i="0" u="none" strike="noStrike" kern="1200" spc="0" normalizeH="0" baseline="0" dirty="0">
              <a:solidFill>
                <a:prstClr val="black">
                  <a:lumMod val="50000"/>
                  <a:lumOff val="50000"/>
                </a:prstClr>
              </a:solidFill>
              <a:latin typeface="+mj-lt"/>
              <a:ea typeface="+mj-ea"/>
              <a:cs typeface="+mj-cs"/>
            </a:endParaRPr>
          </a:p>
        </c:rich>
      </c:tx>
      <c:overlay val="0"/>
      <c:spPr>
        <a:noFill/>
        <a:ln>
          <a:noFill/>
        </a:ln>
        <a:effectLst/>
      </c:spPr>
      <c:txPr>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manualLayout>
          <c:layoutTarget val="inner"/>
          <c:xMode val="edge"/>
          <c:yMode val="edge"/>
          <c:x val="0.22759910071042166"/>
          <c:y val="0.1257987894507448"/>
          <c:w val="0.59644975344619833"/>
          <c:h val="0.87420121054925526"/>
        </c:manualLayout>
      </c:layout>
      <c:pieChart>
        <c:varyColors val="1"/>
        <c:ser>
          <c:idx val="0"/>
          <c:order val="0"/>
          <c:dPt>
            <c:idx val="0"/>
            <c:bubble3D val="0"/>
            <c:spPr>
              <a:solidFill>
                <a:schemeClr val="accent1"/>
              </a:solidFill>
              <a:ln w="19050">
                <a:solidFill>
                  <a:schemeClr val="lt1"/>
                </a:solidFill>
              </a:ln>
              <a:effectLst/>
            </c:spPr>
          </c:dPt>
          <c:dPt>
            <c:idx val="1"/>
            <c:bubble3D val="0"/>
            <c:spPr>
              <a:solidFill>
                <a:schemeClr val="accent3"/>
              </a:solidFill>
              <a:ln w="19050">
                <a:solidFill>
                  <a:schemeClr val="lt1"/>
                </a:solidFill>
              </a:ln>
              <a:effectLst/>
            </c:spPr>
          </c:dPt>
          <c:dPt>
            <c:idx val="2"/>
            <c:bubble3D val="0"/>
            <c:spPr>
              <a:solidFill>
                <a:schemeClr val="accent5"/>
              </a:solidFill>
              <a:ln w="19050">
                <a:solidFill>
                  <a:schemeClr val="lt1"/>
                </a:solidFill>
              </a:ln>
              <a:effectLst/>
            </c:spPr>
          </c:dPt>
          <c:cat>
            <c:strRef>
              <c:f>'Q.4-6Option'!$G$1:$I$1</c:f>
              <c:strCache>
                <c:ptCount val="3"/>
                <c:pt idx="0">
                  <c:v>TIN</c:v>
                </c:pt>
                <c:pt idx="1">
                  <c:v>TIC</c:v>
                </c:pt>
                <c:pt idx="2">
                  <c:v>TE</c:v>
                </c:pt>
              </c:strCache>
            </c:strRef>
          </c:cat>
          <c:val>
            <c:numRef>
              <c:f>'Q.4-6Option'!$G$17:$I$17</c:f>
              <c:numCache>
                <c:formatCode>General</c:formatCode>
                <c:ptCount val="3"/>
                <c:pt idx="0">
                  <c:v>73</c:v>
                </c:pt>
                <c:pt idx="1">
                  <c:v>60</c:v>
                </c:pt>
                <c:pt idx="2">
                  <c:v>28</c:v>
                </c:pt>
              </c:numCache>
            </c:numRef>
          </c:val>
        </c:ser>
        <c:dLbls>
          <c:showLegendKey val="0"/>
          <c:showVal val="0"/>
          <c:showCatName val="0"/>
          <c:showSerName val="0"/>
          <c:showPercent val="0"/>
          <c:showBubbleSize val="0"/>
          <c:showLeaderLines val="1"/>
        </c:dLbls>
        <c:firstSliceAng val="0"/>
      </c:pieChart>
      <c:spPr>
        <a:noFill/>
        <a:ln>
          <a:noFill/>
        </a:ln>
        <a:effectLst/>
      </c:spPr>
    </c:plotArea>
    <c:legend>
      <c:legendPos val="r"/>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sz="2000"/>
      </a:pPr>
      <a:endParaRPr lang="fr-FR"/>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rtl="0">
              <a:defRPr sz="2160" b="0" i="0" u="none" strike="noStrike" kern="1200" spc="0" baseline="0">
                <a:solidFill>
                  <a:schemeClr val="tx1">
                    <a:lumMod val="65000"/>
                    <a:lumOff val="35000"/>
                  </a:schemeClr>
                </a:solidFill>
                <a:latin typeface="+mn-lt"/>
                <a:ea typeface="+mn-ea"/>
                <a:cs typeface="+mn-cs"/>
              </a:defRPr>
            </a:pPr>
            <a:r>
              <a:rPr lang="fr-CH"/>
              <a:t>Répartition par option en n</a:t>
            </a:r>
          </a:p>
        </c:rich>
      </c:tx>
      <c:overlay val="0"/>
      <c:spPr>
        <a:noFill/>
        <a:ln>
          <a:noFill/>
        </a:ln>
        <a:effectLst/>
      </c:spPr>
      <c:txPr>
        <a:bodyPr rot="0" spcFirstLastPara="1" vertOverflow="ellipsis" vert="horz" wrap="square" anchor="ctr" anchorCtr="1"/>
        <a:lstStyle/>
        <a:p>
          <a:pPr algn="ctr" rtl="0">
            <a:defRPr sz="2160"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manualLayout>
          <c:layoutTarget val="inner"/>
          <c:xMode val="edge"/>
          <c:yMode val="edge"/>
          <c:x val="0.59234082015578515"/>
          <c:y val="8.8997051850611381E-2"/>
          <c:w val="0.38969564081357216"/>
          <c:h val="0.82509596675147667"/>
        </c:manualLayout>
      </c:layout>
      <c:barChart>
        <c:barDir val="bar"/>
        <c:grouping val="clustered"/>
        <c:varyColors val="0"/>
        <c:ser>
          <c:idx val="0"/>
          <c:order val="0"/>
          <c:tx>
            <c:strRef>
              <c:f>'Q.4-6Option'!$G$1</c:f>
              <c:strCache>
                <c:ptCount val="1"/>
                <c:pt idx="0">
                  <c:v>TIN</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800" b="0" i="0" u="none" strike="noStrike" kern="1200" baseline="0">
                    <a:solidFill>
                      <a:schemeClr val="tx1">
                        <a:lumMod val="75000"/>
                        <a:lumOff val="25000"/>
                      </a:schemeClr>
                    </a:solidFill>
                    <a:latin typeface="+mn-lt"/>
                    <a:ea typeface="+mn-ea"/>
                    <a:cs typeface="+mn-cs"/>
                  </a:defRPr>
                </a:pPr>
                <a:endParaRPr lang="fr-FR"/>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'Q.4-6Option'!$F$2:$F$14</c:f>
              <c:strCache>
                <c:ptCount val="13"/>
                <c:pt idx="0">
                  <c:v>Production et manufacturing </c:v>
                </c:pt>
                <c:pt idx="1">
                  <c:v>Mécatronique </c:v>
                </c:pt>
                <c:pt idx="2">
                  <c:v>Systèmes embarqués</c:v>
                </c:pt>
                <c:pt idx="3">
                  <c:v>Biomédical </c:v>
                </c:pt>
                <c:pt idx="4">
                  <c:v>Micro- et nanotechnologies et Matériaux innovants </c:v>
                </c:pt>
                <c:pt idx="6">
                  <c:v>Systèmes embarqués et mobiles</c:v>
                </c:pt>
                <c:pt idx="7">
                  <c:v>Ingénierie logicielle </c:v>
                </c:pt>
                <c:pt idx="8">
                  <c:v>Systèmes d’informations complexes </c:v>
                </c:pt>
                <c:pt idx="9">
                  <c:v>Réseaux de télécommunications et sécurité de l’information</c:v>
                </c:pt>
                <c:pt idx="11">
                  <c:v>Energie thermique </c:v>
                </c:pt>
                <c:pt idx="12">
                  <c:v>Energie électrique</c:v>
                </c:pt>
              </c:strCache>
            </c:strRef>
          </c:cat>
          <c:val>
            <c:numRef>
              <c:f>'Q.4-6Option'!$G$2:$G$14</c:f>
              <c:numCache>
                <c:formatCode>General</c:formatCode>
                <c:ptCount val="13"/>
                <c:pt idx="0">
                  <c:v>22</c:v>
                </c:pt>
                <c:pt idx="1">
                  <c:v>17</c:v>
                </c:pt>
                <c:pt idx="2">
                  <c:v>15</c:v>
                </c:pt>
                <c:pt idx="3">
                  <c:v>13</c:v>
                </c:pt>
                <c:pt idx="4">
                  <c:v>6</c:v>
                </c:pt>
              </c:numCache>
            </c:numRef>
          </c:val>
        </c:ser>
        <c:ser>
          <c:idx val="1"/>
          <c:order val="1"/>
          <c:tx>
            <c:strRef>
              <c:f>'Q.4-6Option'!$H$1</c:f>
              <c:strCache>
                <c:ptCount val="1"/>
                <c:pt idx="0">
                  <c:v>TIC</c:v>
                </c:pt>
              </c:strCache>
            </c:strRef>
          </c:tx>
          <c:spPr>
            <a:solidFill>
              <a:schemeClr val="accent3"/>
            </a:solidFill>
            <a:ln>
              <a:noFill/>
            </a:ln>
            <a:effectLst/>
          </c:spPr>
          <c:invertIfNegative val="0"/>
          <c:dLbls>
            <c:spPr>
              <a:noFill/>
              <a:ln>
                <a:noFill/>
              </a:ln>
              <a:effectLst/>
            </c:spPr>
            <c:txPr>
              <a:bodyPr rot="0" spcFirstLastPara="1" vertOverflow="ellipsis" vert="horz" wrap="square" anchor="ctr" anchorCtr="1"/>
              <a:lstStyle/>
              <a:p>
                <a:pPr>
                  <a:defRPr sz="1800" b="0" i="0" u="none" strike="noStrike" kern="1200" baseline="0">
                    <a:solidFill>
                      <a:schemeClr val="tx1">
                        <a:lumMod val="75000"/>
                        <a:lumOff val="25000"/>
                      </a:schemeClr>
                    </a:solidFill>
                    <a:latin typeface="+mn-lt"/>
                    <a:ea typeface="+mn-ea"/>
                    <a:cs typeface="+mn-cs"/>
                  </a:defRPr>
                </a:pPr>
                <a:endParaRPr lang="fr-FR"/>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'Q.4-6Option'!$F$2:$F$14</c:f>
              <c:strCache>
                <c:ptCount val="13"/>
                <c:pt idx="0">
                  <c:v>Production et manufacturing </c:v>
                </c:pt>
                <c:pt idx="1">
                  <c:v>Mécatronique </c:v>
                </c:pt>
                <c:pt idx="2">
                  <c:v>Systèmes embarqués</c:v>
                </c:pt>
                <c:pt idx="3">
                  <c:v>Biomédical </c:v>
                </c:pt>
                <c:pt idx="4">
                  <c:v>Micro- et nanotechnologies et Matériaux innovants </c:v>
                </c:pt>
                <c:pt idx="6">
                  <c:v>Systèmes embarqués et mobiles</c:v>
                </c:pt>
                <c:pt idx="7">
                  <c:v>Ingénierie logicielle </c:v>
                </c:pt>
                <c:pt idx="8">
                  <c:v>Systèmes d’informations complexes </c:v>
                </c:pt>
                <c:pt idx="9">
                  <c:v>Réseaux de télécommunications et sécurité de l’information</c:v>
                </c:pt>
                <c:pt idx="11">
                  <c:v>Energie thermique </c:v>
                </c:pt>
                <c:pt idx="12">
                  <c:v>Energie électrique</c:v>
                </c:pt>
              </c:strCache>
            </c:strRef>
          </c:cat>
          <c:val>
            <c:numRef>
              <c:f>'Q.4-6Option'!$H$2:$H$14</c:f>
              <c:numCache>
                <c:formatCode>General</c:formatCode>
                <c:ptCount val="13"/>
                <c:pt idx="6">
                  <c:v>17</c:v>
                </c:pt>
                <c:pt idx="7">
                  <c:v>16</c:v>
                </c:pt>
                <c:pt idx="8">
                  <c:v>16</c:v>
                </c:pt>
                <c:pt idx="9">
                  <c:v>11</c:v>
                </c:pt>
              </c:numCache>
            </c:numRef>
          </c:val>
        </c:ser>
        <c:ser>
          <c:idx val="2"/>
          <c:order val="2"/>
          <c:tx>
            <c:strRef>
              <c:f>'Q.4-6Option'!$I$1</c:f>
              <c:strCache>
                <c:ptCount val="1"/>
                <c:pt idx="0">
                  <c:v>TE</c:v>
                </c:pt>
              </c:strCache>
            </c:strRef>
          </c:tx>
          <c:spPr>
            <a:solidFill>
              <a:schemeClr val="accent5"/>
            </a:solidFill>
            <a:ln>
              <a:noFill/>
            </a:ln>
            <a:effectLst/>
          </c:spPr>
          <c:invertIfNegative val="0"/>
          <c:dLbls>
            <c:spPr>
              <a:noFill/>
              <a:ln>
                <a:noFill/>
              </a:ln>
              <a:effectLst/>
            </c:spPr>
            <c:txPr>
              <a:bodyPr rot="0" spcFirstLastPara="1" vertOverflow="ellipsis" vert="horz" wrap="square" anchor="ctr" anchorCtr="1"/>
              <a:lstStyle/>
              <a:p>
                <a:pPr>
                  <a:defRPr sz="1800" b="0" i="0" u="none" strike="noStrike" kern="1200" baseline="0">
                    <a:solidFill>
                      <a:schemeClr val="tx1">
                        <a:lumMod val="75000"/>
                        <a:lumOff val="25000"/>
                      </a:schemeClr>
                    </a:solidFill>
                    <a:latin typeface="+mn-lt"/>
                    <a:ea typeface="+mn-ea"/>
                    <a:cs typeface="+mn-cs"/>
                  </a:defRPr>
                </a:pPr>
                <a:endParaRPr lang="fr-FR"/>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'Q.4-6Option'!$F$2:$F$14</c:f>
              <c:strCache>
                <c:ptCount val="13"/>
                <c:pt idx="0">
                  <c:v>Production et manufacturing </c:v>
                </c:pt>
                <c:pt idx="1">
                  <c:v>Mécatronique </c:v>
                </c:pt>
                <c:pt idx="2">
                  <c:v>Systèmes embarqués</c:v>
                </c:pt>
                <c:pt idx="3">
                  <c:v>Biomédical </c:v>
                </c:pt>
                <c:pt idx="4">
                  <c:v>Micro- et nanotechnologies et Matériaux innovants </c:v>
                </c:pt>
                <c:pt idx="6">
                  <c:v>Systèmes embarqués et mobiles</c:v>
                </c:pt>
                <c:pt idx="7">
                  <c:v>Ingénierie logicielle </c:v>
                </c:pt>
                <c:pt idx="8">
                  <c:v>Systèmes d’informations complexes </c:v>
                </c:pt>
                <c:pt idx="9">
                  <c:v>Réseaux de télécommunications et sécurité de l’information</c:v>
                </c:pt>
                <c:pt idx="11">
                  <c:v>Energie thermique </c:v>
                </c:pt>
                <c:pt idx="12">
                  <c:v>Energie électrique</c:v>
                </c:pt>
              </c:strCache>
            </c:strRef>
          </c:cat>
          <c:val>
            <c:numRef>
              <c:f>'Q.4-6Option'!$I$2:$I$14</c:f>
              <c:numCache>
                <c:formatCode>General</c:formatCode>
                <c:ptCount val="13"/>
                <c:pt idx="11">
                  <c:v>15</c:v>
                </c:pt>
                <c:pt idx="12">
                  <c:v>13</c:v>
                </c:pt>
              </c:numCache>
            </c:numRef>
          </c:val>
        </c:ser>
        <c:dLbls>
          <c:dLblPos val="outEnd"/>
          <c:showLegendKey val="0"/>
          <c:showVal val="1"/>
          <c:showCatName val="0"/>
          <c:showSerName val="0"/>
          <c:showPercent val="0"/>
          <c:showBubbleSize val="0"/>
        </c:dLbls>
        <c:gapWidth val="182"/>
        <c:axId val="302907272"/>
        <c:axId val="302907664"/>
      </c:barChart>
      <c:catAx>
        <c:axId val="30290727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fr-FR"/>
          </a:p>
        </c:txPr>
        <c:crossAx val="302907664"/>
        <c:crosses val="autoZero"/>
        <c:auto val="1"/>
        <c:lblAlgn val="ctr"/>
        <c:lblOffset val="100"/>
        <c:noMultiLvlLbl val="0"/>
      </c:catAx>
      <c:valAx>
        <c:axId val="302907664"/>
        <c:scaling>
          <c:orientation val="minMax"/>
        </c:scaling>
        <c:delete val="1"/>
        <c:axPos val="t"/>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302907272"/>
        <c:crosses val="autoZero"/>
        <c:crossBetween val="between"/>
      </c:valAx>
      <c:spPr>
        <a:noFill/>
        <a:ln>
          <a:noFill/>
        </a:ln>
        <a:effectLst/>
      </c:spPr>
    </c:plotArea>
    <c:plotVisOnly val="1"/>
    <c:dispBlanksAs val="gap"/>
    <c:showDLblsOverMax val="0"/>
  </c:chart>
  <c:spPr>
    <a:noFill/>
    <a:ln>
      <a:noFill/>
    </a:ln>
    <a:effectLst/>
  </c:spPr>
  <c:txPr>
    <a:bodyPr/>
    <a:lstStyle/>
    <a:p>
      <a:pPr>
        <a:defRPr sz="1800"/>
      </a:pPr>
      <a:endParaRPr lang="fr-FR"/>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4"/>
    </mc:Choice>
    <mc:Fallback>
      <c:style val="4"/>
    </mc:Fallback>
  </mc:AlternateContent>
  <c:chart>
    <c:title>
      <c:tx>
        <c:rich>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r>
              <a:rPr lang="fr-CH" sz="2400" b="1" i="0" u="none" strike="noStrike" kern="1200" spc="0" normalizeH="0" baseline="0" dirty="0" smtClean="0">
                <a:solidFill>
                  <a:prstClr val="black">
                    <a:lumMod val="50000"/>
                    <a:lumOff val="50000"/>
                  </a:prstClr>
                </a:solidFill>
                <a:latin typeface="+mj-lt"/>
                <a:ea typeface="+mj-ea"/>
                <a:cs typeface="+mj-cs"/>
              </a:rPr>
              <a:t>Raison(s) principales  pour avoir débuter MSE en n</a:t>
            </a:r>
            <a:endParaRPr lang="fr-CH" sz="2400" b="1" i="0" u="none" strike="noStrike" kern="1200" spc="0" normalizeH="0" baseline="0" dirty="0">
              <a:solidFill>
                <a:prstClr val="black">
                  <a:lumMod val="50000"/>
                  <a:lumOff val="50000"/>
                </a:prstClr>
              </a:solidFill>
              <a:latin typeface="+mj-lt"/>
              <a:ea typeface="+mj-ea"/>
              <a:cs typeface="+mj-cs"/>
            </a:endParaRPr>
          </a:p>
        </c:rich>
      </c:tx>
      <c:layout>
        <c:manualLayout>
          <c:xMode val="edge"/>
          <c:yMode val="edge"/>
          <c:x val="0.20948588240598065"/>
          <c:y val="1.0798119936787068E-2"/>
        </c:manualLayout>
      </c:layout>
      <c:overlay val="0"/>
      <c:spPr>
        <a:noFill/>
        <a:ln>
          <a:noFill/>
        </a:ln>
        <a:effectLst/>
      </c:spPr>
      <c:txPr>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barChart>
        <c:barDir val="bar"/>
        <c:grouping val="clustered"/>
        <c:varyColors val="0"/>
        <c:ser>
          <c:idx val="0"/>
          <c:order val="0"/>
          <c:spPr>
            <a:solidFill>
              <a:schemeClr val="accent2">
                <a:lumMod val="60000"/>
                <a:lumOff val="40000"/>
              </a:schemeClr>
            </a:solidFill>
            <a:ln>
              <a:noFill/>
            </a:ln>
            <a:effectLst/>
          </c:spPr>
          <c:invertIfNegative val="0"/>
          <c:dPt>
            <c:idx val="0"/>
            <c:invertIfNegative val="0"/>
            <c:bubble3D val="0"/>
            <c:spPr>
              <a:solidFill>
                <a:schemeClr val="accent2">
                  <a:lumMod val="75000"/>
                </a:schemeClr>
              </a:solidFill>
              <a:ln>
                <a:noFill/>
              </a:ln>
              <a:effectLst/>
            </c:spPr>
          </c:dPt>
          <c:dPt>
            <c:idx val="1"/>
            <c:invertIfNegative val="0"/>
            <c:bubble3D val="0"/>
            <c:spPr>
              <a:solidFill>
                <a:schemeClr val="accent2">
                  <a:lumMod val="75000"/>
                </a:schemeClr>
              </a:solidFill>
              <a:ln>
                <a:noFill/>
              </a:ln>
              <a:effectLst/>
            </c:spPr>
          </c:dPt>
          <c:dPt>
            <c:idx val="2"/>
            <c:invertIfNegative val="0"/>
            <c:bubble3D val="0"/>
            <c:spPr>
              <a:solidFill>
                <a:schemeClr val="accent2">
                  <a:lumMod val="75000"/>
                </a:schemeClr>
              </a:solidFill>
              <a:ln>
                <a:noFill/>
              </a:ln>
              <a:effectLst/>
            </c:spPr>
          </c:dPt>
          <c:dPt>
            <c:idx val="3"/>
            <c:invertIfNegative val="0"/>
            <c:bubble3D val="0"/>
            <c:spPr>
              <a:solidFill>
                <a:schemeClr val="accent2">
                  <a:lumMod val="75000"/>
                </a:schemeClr>
              </a:solidFill>
              <a:ln>
                <a:noFill/>
              </a:ln>
              <a:effectLst/>
            </c:spPr>
          </c:dPt>
          <c:dLbls>
            <c:spPr>
              <a:noFill/>
              <a:ln>
                <a:noFill/>
              </a:ln>
              <a:effectLst/>
            </c:spPr>
            <c:txPr>
              <a:bodyPr rot="0" spcFirstLastPara="1" vertOverflow="ellipsis" vert="horz" wrap="square" anchor="ctr" anchorCtr="1"/>
              <a:lstStyle/>
              <a:p>
                <a:pPr>
                  <a:defRPr sz="2000" b="0" i="0" u="none" strike="noStrike" kern="1200" baseline="0">
                    <a:solidFill>
                      <a:schemeClr val="tx1">
                        <a:lumMod val="75000"/>
                        <a:lumOff val="25000"/>
                      </a:schemeClr>
                    </a:solidFill>
                    <a:latin typeface="+mn-lt"/>
                    <a:ea typeface="+mn-ea"/>
                    <a:cs typeface="+mn-cs"/>
                  </a:defRPr>
                </a:pPr>
                <a:endParaRPr lang="fr-FR"/>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'Q.7 Raisons du choix'!$A$126:$A$139</c:f>
              <c:strCache>
                <c:ptCount val="14"/>
                <c:pt idx="0">
                  <c:v>Pour obtenir un titre de niveau Master </c:v>
                </c:pt>
                <c:pt idx="1">
                  <c:v>Pour les débouchés professionnels </c:v>
                </c:pt>
                <c:pt idx="2">
                  <c:v>Par intérêt pour le programme et les options proposées </c:v>
                </c:pt>
                <c:pt idx="3">
                  <c:v>Pour les compétences développées </c:v>
                </c:pt>
                <c:pt idx="4">
                  <c:v>Pour la durée des études </c:v>
                </c:pt>
                <c:pt idx="5">
                  <c:v>Pour la proximité avec mon lieu d’habitation </c:v>
                </c:pt>
                <c:pt idx="6">
                  <c:v>Pour la réputation de la haute école </c:v>
                </c:pt>
                <c:pt idx="7">
                  <c:v>Pour la dimension nationale du MSE </c:v>
                </c:pt>
                <c:pt idx="8">
                  <c:v>En vue de poursuivre un doctorat </c:v>
                </c:pt>
                <c:pt idx="9">
                  <c:v>Pour le coût </c:v>
                </c:pt>
                <c:pt idx="10">
                  <c:v>Sur recommandations d’ami-e-s/famille </c:v>
                </c:pt>
                <c:pt idx="11">
                  <c:v>Autre </c:v>
                </c:pt>
                <c:pt idx="12">
                  <c:v>Par obligation imposée par mon employeur </c:v>
                </c:pt>
                <c:pt idx="13">
                  <c:v>Pour la réputation des enseignant-e-s </c:v>
                </c:pt>
              </c:strCache>
            </c:strRef>
          </c:cat>
          <c:val>
            <c:numRef>
              <c:f>'Q.7 Raisons du choix'!$B$126:$B$139</c:f>
              <c:numCache>
                <c:formatCode>General</c:formatCode>
                <c:ptCount val="14"/>
                <c:pt idx="0">
                  <c:v>124</c:v>
                </c:pt>
                <c:pt idx="1">
                  <c:v>70</c:v>
                </c:pt>
                <c:pt idx="2">
                  <c:v>66</c:v>
                </c:pt>
                <c:pt idx="3">
                  <c:v>61</c:v>
                </c:pt>
                <c:pt idx="4">
                  <c:v>28</c:v>
                </c:pt>
                <c:pt idx="5">
                  <c:v>17</c:v>
                </c:pt>
                <c:pt idx="6">
                  <c:v>16</c:v>
                </c:pt>
                <c:pt idx="7">
                  <c:v>14</c:v>
                </c:pt>
                <c:pt idx="8">
                  <c:v>13</c:v>
                </c:pt>
                <c:pt idx="9">
                  <c:v>9</c:v>
                </c:pt>
                <c:pt idx="10">
                  <c:v>6</c:v>
                </c:pt>
                <c:pt idx="11">
                  <c:v>5</c:v>
                </c:pt>
                <c:pt idx="12">
                  <c:v>3</c:v>
                </c:pt>
                <c:pt idx="13">
                  <c:v>0</c:v>
                </c:pt>
              </c:numCache>
            </c:numRef>
          </c:val>
        </c:ser>
        <c:dLbls>
          <c:dLblPos val="outEnd"/>
          <c:showLegendKey val="0"/>
          <c:showVal val="1"/>
          <c:showCatName val="0"/>
          <c:showSerName val="0"/>
          <c:showPercent val="0"/>
          <c:showBubbleSize val="0"/>
        </c:dLbls>
        <c:gapWidth val="182"/>
        <c:axId val="302908448"/>
        <c:axId val="302908840"/>
      </c:barChart>
      <c:catAx>
        <c:axId val="30290844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fr-FR"/>
          </a:p>
        </c:txPr>
        <c:crossAx val="302908840"/>
        <c:crosses val="autoZero"/>
        <c:auto val="1"/>
        <c:lblAlgn val="ctr"/>
        <c:lblOffset val="100"/>
        <c:noMultiLvlLbl val="0"/>
      </c:catAx>
      <c:valAx>
        <c:axId val="302908840"/>
        <c:scaling>
          <c:orientation val="minMax"/>
        </c:scaling>
        <c:delete val="1"/>
        <c:axPos val="t"/>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302908448"/>
        <c:crosses val="autoZero"/>
        <c:crossBetween val="between"/>
      </c:valAx>
      <c:spPr>
        <a:noFill/>
        <a:ln>
          <a:noFill/>
        </a:ln>
        <a:effectLst/>
      </c:spPr>
    </c:plotArea>
    <c:plotVisOnly val="1"/>
    <c:dispBlanksAs val="gap"/>
    <c:showDLblsOverMax val="0"/>
  </c:chart>
  <c:spPr>
    <a:noFill/>
    <a:ln>
      <a:noFill/>
    </a:ln>
    <a:effectLst/>
  </c:spPr>
  <c:txPr>
    <a:bodyPr/>
    <a:lstStyle/>
    <a:p>
      <a:pPr>
        <a:defRPr sz="2000"/>
      </a:pPr>
      <a:endParaRPr lang="fr-FR"/>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rtl="0">
              <a:defRPr sz="2400" b="0" i="0" u="none" strike="noStrike" kern="1200" spc="0" baseline="0">
                <a:solidFill>
                  <a:prstClr val="black">
                    <a:lumMod val="65000"/>
                    <a:lumOff val="35000"/>
                  </a:prstClr>
                </a:solidFill>
                <a:latin typeface="+mn-lt"/>
                <a:ea typeface="+mn-ea"/>
                <a:cs typeface="+mn-cs"/>
              </a:defRPr>
            </a:pPr>
            <a:r>
              <a:rPr lang="fr-CH" sz="2400" b="1" i="0" u="none" strike="noStrike" kern="1200" spc="0" normalizeH="0" baseline="0" dirty="0" smtClean="0">
                <a:solidFill>
                  <a:prstClr val="black">
                    <a:lumMod val="50000"/>
                    <a:lumOff val="50000"/>
                  </a:prstClr>
                </a:solidFill>
                <a:latin typeface="+mj-lt"/>
                <a:ea typeface="+mj-ea"/>
                <a:cs typeface="+mj-cs"/>
              </a:rPr>
              <a:t>Raison(s) du choix de l’option en n</a:t>
            </a:r>
            <a:endParaRPr lang="fr-CH" sz="2400" b="1" i="0" u="none" strike="noStrike" kern="1200" spc="0" normalizeH="0" baseline="0" dirty="0">
              <a:solidFill>
                <a:prstClr val="black">
                  <a:lumMod val="50000"/>
                  <a:lumOff val="50000"/>
                </a:prstClr>
              </a:solidFill>
              <a:latin typeface="+mj-lt"/>
              <a:ea typeface="+mj-ea"/>
              <a:cs typeface="+mj-cs"/>
            </a:endParaRPr>
          </a:p>
        </c:rich>
      </c:tx>
      <c:layout>
        <c:manualLayout>
          <c:xMode val="edge"/>
          <c:yMode val="edge"/>
          <c:x val="0.36676277795149193"/>
          <c:y val="1.9208536785241682E-2"/>
        </c:manualLayout>
      </c:layout>
      <c:overlay val="0"/>
      <c:spPr>
        <a:noFill/>
        <a:ln>
          <a:noFill/>
        </a:ln>
        <a:effectLst/>
      </c:spPr>
      <c:txPr>
        <a:bodyPr rot="0" spcFirstLastPara="1" vertOverflow="ellipsis" vert="horz" wrap="square" anchor="ctr" anchorCtr="1"/>
        <a:lstStyle/>
        <a:p>
          <a:pPr algn="ctr" rtl="0">
            <a:defRPr sz="2400" b="0" i="0" u="none" strike="noStrike" kern="1200" spc="0" baseline="0">
              <a:solidFill>
                <a:prstClr val="black">
                  <a:lumMod val="65000"/>
                  <a:lumOff val="35000"/>
                </a:prstClr>
              </a:solidFill>
              <a:latin typeface="+mn-lt"/>
              <a:ea typeface="+mn-ea"/>
              <a:cs typeface="+mn-cs"/>
            </a:defRPr>
          </a:pPr>
          <a:endParaRPr lang="fr-FR"/>
        </a:p>
      </c:txPr>
    </c:title>
    <c:autoTitleDeleted val="0"/>
    <c:plotArea>
      <c:layout/>
      <c:barChart>
        <c:barDir val="bar"/>
        <c:grouping val="stacked"/>
        <c:varyColors val="0"/>
        <c:ser>
          <c:idx val="0"/>
          <c:order val="0"/>
          <c:tx>
            <c:strRef>
              <c:f>'Q.9 Raisons_accord'!$B$1</c:f>
              <c:strCache>
                <c:ptCount val="1"/>
                <c:pt idx="0">
                  <c:v>D’accord</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2000" b="0" i="0" u="none" strike="noStrike" kern="1200" baseline="0">
                    <a:solidFill>
                      <a:schemeClr val="bg1"/>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'Q.9 Raisons_accord'!$A$2:$A$12</c:f>
              <c:strCache>
                <c:ptCount val="11"/>
                <c:pt idx="0">
                  <c:v>J’ai choisi cette option car elle me permet d’accéder à d’autres cours donnés en commun avec une autre HES suisse allemande</c:v>
                </c:pt>
                <c:pt idx="1">
                  <c:v>Mon employeur m’a demandé de choisir cette option </c:v>
                </c:pt>
                <c:pt idx="2">
                  <c:v>J’ai choisi cette option car les enseignant-e-s ont une excellente réputation  </c:v>
                </c:pt>
                <c:pt idx="3">
                  <c:v>J’ai choisi cette option pour l’horaire</c:v>
                </c:pt>
                <c:pt idx="4">
                  <c:v>J’ai choisi cette option car elle me parait la plus facile pour obtenir le MSE</c:v>
                </c:pt>
                <c:pt idx="5">
                  <c:v>J’ai choisi cette option pour le lieu où sont donnés les cours</c:v>
                </c:pt>
                <c:pt idx="6">
                  <c:v>J’ai choisi cette option car elle est très tendance aujourd’hui </c:v>
                </c:pt>
                <c:pt idx="7">
                  <c:v>J’ai choisi cette option car elle a un très bon taux d’employabilité</c:v>
                </c:pt>
                <c:pt idx="8">
                  <c:v>J’ai choisi cette option car elle me permet de me spécialiser après une première formation généraliste </c:v>
                </c:pt>
                <c:pt idx="9">
                  <c:v>J’ai choisi cette option car elle est la suite logique de ma formation précédente</c:v>
                </c:pt>
                <c:pt idx="10">
                  <c:v>J’ai choisi cette option car je porte un vrai intérêt pour cette spécialisation</c:v>
                </c:pt>
              </c:strCache>
            </c:strRef>
          </c:cat>
          <c:val>
            <c:numRef>
              <c:f>'Q.9 Raisons_accord'!$B$2:$B$12</c:f>
              <c:numCache>
                <c:formatCode>General</c:formatCode>
                <c:ptCount val="11"/>
                <c:pt idx="0">
                  <c:v>4</c:v>
                </c:pt>
                <c:pt idx="1">
                  <c:v>5</c:v>
                </c:pt>
                <c:pt idx="2">
                  <c:v>9</c:v>
                </c:pt>
                <c:pt idx="3">
                  <c:v>14</c:v>
                </c:pt>
                <c:pt idx="4">
                  <c:v>15</c:v>
                </c:pt>
                <c:pt idx="5">
                  <c:v>18</c:v>
                </c:pt>
                <c:pt idx="6">
                  <c:v>26</c:v>
                </c:pt>
                <c:pt idx="7">
                  <c:v>53</c:v>
                </c:pt>
                <c:pt idx="8">
                  <c:v>92</c:v>
                </c:pt>
                <c:pt idx="9">
                  <c:v>122</c:v>
                </c:pt>
                <c:pt idx="10">
                  <c:v>144</c:v>
                </c:pt>
              </c:numCache>
            </c:numRef>
          </c:val>
        </c:ser>
        <c:ser>
          <c:idx val="1"/>
          <c:order val="1"/>
          <c:tx>
            <c:strRef>
              <c:f>'Q.9 Raisons_accord'!$C$1</c:f>
              <c:strCache>
                <c:ptCount val="1"/>
                <c:pt idx="0">
                  <c:v>Pas d’accord</c:v>
                </c:pt>
              </c:strCache>
            </c:strRef>
          </c:tx>
          <c:spPr>
            <a:solidFill>
              <a:schemeClr val="accent4"/>
            </a:solidFill>
            <a:ln>
              <a:noFill/>
            </a:ln>
            <a:effectLst/>
          </c:spPr>
          <c:invertIfNegative val="0"/>
          <c:dLbls>
            <c:spPr>
              <a:noFill/>
              <a:ln>
                <a:noFill/>
              </a:ln>
              <a:effectLst/>
            </c:spPr>
            <c:txPr>
              <a:bodyPr rot="0" spcFirstLastPara="1" vertOverflow="ellipsis" vert="horz" wrap="square" anchor="ctr" anchorCtr="1"/>
              <a:lstStyle/>
              <a:p>
                <a:pPr>
                  <a:defRPr sz="2000" b="0" i="0" u="none" strike="noStrike" kern="1200" baseline="0">
                    <a:solidFill>
                      <a:schemeClr val="tx1">
                        <a:lumMod val="75000"/>
                        <a:lumOff val="25000"/>
                      </a:schemeClr>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'Q.9 Raisons_accord'!$A$2:$A$12</c:f>
              <c:strCache>
                <c:ptCount val="11"/>
                <c:pt idx="0">
                  <c:v>J’ai choisi cette option car elle me permet d’accéder à d’autres cours donnés en commun avec une autre HES suisse allemande</c:v>
                </c:pt>
                <c:pt idx="1">
                  <c:v>Mon employeur m’a demandé de choisir cette option </c:v>
                </c:pt>
                <c:pt idx="2">
                  <c:v>J’ai choisi cette option car les enseignant-e-s ont une excellente réputation  </c:v>
                </c:pt>
                <c:pt idx="3">
                  <c:v>J’ai choisi cette option pour l’horaire</c:v>
                </c:pt>
                <c:pt idx="4">
                  <c:v>J’ai choisi cette option car elle me parait la plus facile pour obtenir le MSE</c:v>
                </c:pt>
                <c:pt idx="5">
                  <c:v>J’ai choisi cette option pour le lieu où sont donnés les cours</c:v>
                </c:pt>
                <c:pt idx="6">
                  <c:v>J’ai choisi cette option car elle est très tendance aujourd’hui </c:v>
                </c:pt>
                <c:pt idx="7">
                  <c:v>J’ai choisi cette option car elle a un très bon taux d’employabilité</c:v>
                </c:pt>
                <c:pt idx="8">
                  <c:v>J’ai choisi cette option car elle me permet de me spécialiser après une première formation généraliste </c:v>
                </c:pt>
                <c:pt idx="9">
                  <c:v>J’ai choisi cette option car elle est la suite logique de ma formation précédente</c:v>
                </c:pt>
                <c:pt idx="10">
                  <c:v>J’ai choisi cette option car je porte un vrai intérêt pour cette spécialisation</c:v>
                </c:pt>
              </c:strCache>
            </c:strRef>
          </c:cat>
          <c:val>
            <c:numRef>
              <c:f>'Q.9 Raisons_accord'!$C$2:$C$12</c:f>
              <c:numCache>
                <c:formatCode>General</c:formatCode>
                <c:ptCount val="11"/>
                <c:pt idx="0">
                  <c:v>124</c:v>
                </c:pt>
                <c:pt idx="1">
                  <c:v>108</c:v>
                </c:pt>
                <c:pt idx="2">
                  <c:v>60</c:v>
                </c:pt>
                <c:pt idx="3">
                  <c:v>125</c:v>
                </c:pt>
                <c:pt idx="4">
                  <c:v>120</c:v>
                </c:pt>
                <c:pt idx="5">
                  <c:v>124</c:v>
                </c:pt>
                <c:pt idx="6">
                  <c:v>74</c:v>
                </c:pt>
                <c:pt idx="7">
                  <c:v>44</c:v>
                </c:pt>
                <c:pt idx="8">
                  <c:v>54</c:v>
                </c:pt>
                <c:pt idx="9">
                  <c:v>29</c:v>
                </c:pt>
                <c:pt idx="10">
                  <c:v>8</c:v>
                </c:pt>
              </c:numCache>
            </c:numRef>
          </c:val>
        </c:ser>
        <c:ser>
          <c:idx val="2"/>
          <c:order val="2"/>
          <c:tx>
            <c:strRef>
              <c:f>'Q.9 Raisons_accord'!$D$1</c:f>
              <c:strCache>
                <c:ptCount val="1"/>
                <c:pt idx="0">
                  <c:v>Pas d’avis</c:v>
                </c:pt>
              </c:strCache>
            </c:strRef>
          </c:tx>
          <c:spPr>
            <a:solidFill>
              <a:schemeClr val="accent6"/>
            </a:solidFill>
            <a:ln>
              <a:noFill/>
            </a:ln>
            <a:effectLst/>
          </c:spPr>
          <c:invertIfNegative val="0"/>
          <c:dLbls>
            <c:spPr>
              <a:noFill/>
              <a:ln>
                <a:noFill/>
              </a:ln>
              <a:effectLst/>
            </c:spPr>
            <c:txPr>
              <a:bodyPr rot="0" spcFirstLastPara="1" vertOverflow="ellipsis" vert="horz" wrap="square" anchor="ctr" anchorCtr="1"/>
              <a:lstStyle/>
              <a:p>
                <a:pPr>
                  <a:defRPr sz="2000" b="0" i="0" u="none" strike="noStrike" kern="1200" baseline="0">
                    <a:solidFill>
                      <a:schemeClr val="tx1">
                        <a:lumMod val="75000"/>
                        <a:lumOff val="25000"/>
                      </a:schemeClr>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'Q.9 Raisons_accord'!$A$2:$A$12</c:f>
              <c:strCache>
                <c:ptCount val="11"/>
                <c:pt idx="0">
                  <c:v>J’ai choisi cette option car elle me permet d’accéder à d’autres cours donnés en commun avec une autre HES suisse allemande</c:v>
                </c:pt>
                <c:pt idx="1">
                  <c:v>Mon employeur m’a demandé de choisir cette option </c:v>
                </c:pt>
                <c:pt idx="2">
                  <c:v>J’ai choisi cette option car les enseignant-e-s ont une excellente réputation  </c:v>
                </c:pt>
                <c:pt idx="3">
                  <c:v>J’ai choisi cette option pour l’horaire</c:v>
                </c:pt>
                <c:pt idx="4">
                  <c:v>J’ai choisi cette option car elle me parait la plus facile pour obtenir le MSE</c:v>
                </c:pt>
                <c:pt idx="5">
                  <c:v>J’ai choisi cette option pour le lieu où sont donnés les cours</c:v>
                </c:pt>
                <c:pt idx="6">
                  <c:v>J’ai choisi cette option car elle est très tendance aujourd’hui </c:v>
                </c:pt>
                <c:pt idx="7">
                  <c:v>J’ai choisi cette option car elle a un très bon taux d’employabilité</c:v>
                </c:pt>
                <c:pt idx="8">
                  <c:v>J’ai choisi cette option car elle me permet de me spécialiser après une première formation généraliste </c:v>
                </c:pt>
                <c:pt idx="9">
                  <c:v>J’ai choisi cette option car elle est la suite logique de ma formation précédente</c:v>
                </c:pt>
                <c:pt idx="10">
                  <c:v>J’ai choisi cette option car je porte un vrai intérêt pour cette spécialisation</c:v>
                </c:pt>
              </c:strCache>
            </c:strRef>
          </c:cat>
          <c:val>
            <c:numRef>
              <c:f>'Q.9 Raisons_accord'!$D$2:$D$12</c:f>
              <c:numCache>
                <c:formatCode>General</c:formatCode>
                <c:ptCount val="11"/>
                <c:pt idx="0">
                  <c:v>33</c:v>
                </c:pt>
                <c:pt idx="1">
                  <c:v>48</c:v>
                </c:pt>
                <c:pt idx="2">
                  <c:v>92</c:v>
                </c:pt>
                <c:pt idx="3">
                  <c:v>22</c:v>
                </c:pt>
                <c:pt idx="4">
                  <c:v>26</c:v>
                </c:pt>
                <c:pt idx="5">
                  <c:v>19</c:v>
                </c:pt>
                <c:pt idx="6">
                  <c:v>61</c:v>
                </c:pt>
                <c:pt idx="7">
                  <c:v>64</c:v>
                </c:pt>
                <c:pt idx="8">
                  <c:v>15</c:v>
                </c:pt>
                <c:pt idx="9">
                  <c:v>10</c:v>
                </c:pt>
                <c:pt idx="10">
                  <c:v>9</c:v>
                </c:pt>
              </c:numCache>
            </c:numRef>
          </c:val>
        </c:ser>
        <c:dLbls>
          <c:dLblPos val="ctr"/>
          <c:showLegendKey val="0"/>
          <c:showVal val="1"/>
          <c:showCatName val="0"/>
          <c:showSerName val="0"/>
          <c:showPercent val="0"/>
          <c:showBubbleSize val="0"/>
        </c:dLbls>
        <c:gapWidth val="150"/>
        <c:overlap val="100"/>
        <c:axId val="304705784"/>
        <c:axId val="304706176"/>
      </c:barChart>
      <c:catAx>
        <c:axId val="30470578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fr-FR"/>
          </a:p>
        </c:txPr>
        <c:crossAx val="304706176"/>
        <c:crosses val="autoZero"/>
        <c:auto val="1"/>
        <c:lblAlgn val="ctr"/>
        <c:lblOffset val="100"/>
        <c:noMultiLvlLbl val="0"/>
      </c:catAx>
      <c:valAx>
        <c:axId val="304706176"/>
        <c:scaling>
          <c:orientation val="minMax"/>
        </c:scaling>
        <c:delete val="1"/>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30470578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sz="2000"/>
      </a:pPr>
      <a:endParaRPr lang="fr-FR"/>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rtl="0">
              <a:defRPr sz="2160" b="0" i="0" u="none" strike="noStrike" kern="1200" spc="0" baseline="0">
                <a:solidFill>
                  <a:schemeClr val="tx1">
                    <a:lumMod val="65000"/>
                    <a:lumOff val="35000"/>
                  </a:schemeClr>
                </a:solidFill>
                <a:latin typeface="+mn-lt"/>
                <a:ea typeface="+mn-ea"/>
                <a:cs typeface="+mn-cs"/>
              </a:defRPr>
            </a:pPr>
            <a:r>
              <a:rPr lang="fr-CH"/>
              <a:t>Production et manufacturing en n</a:t>
            </a:r>
          </a:p>
        </c:rich>
      </c:tx>
      <c:overlay val="0"/>
      <c:spPr>
        <a:noFill/>
        <a:ln>
          <a:noFill/>
        </a:ln>
        <a:effectLst/>
      </c:spPr>
      <c:txPr>
        <a:bodyPr rot="0" spcFirstLastPara="1" vertOverflow="ellipsis" vert="horz" wrap="square" anchor="ctr" anchorCtr="1"/>
        <a:lstStyle/>
        <a:p>
          <a:pPr algn="ctr" rtl="0">
            <a:defRPr sz="2160"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barChart>
        <c:barDir val="bar"/>
        <c:grouping val="stacked"/>
        <c:varyColors val="0"/>
        <c:ser>
          <c:idx val="0"/>
          <c:order val="0"/>
          <c:tx>
            <c:strRef>
              <c:f>'Q.9 Raisons_accord'!$B$37</c:f>
              <c:strCache>
                <c:ptCount val="1"/>
                <c:pt idx="0">
                  <c:v>D’accord</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bg1"/>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'Q.9 Raisons_accord'!$A$38:$A$48</c:f>
              <c:strCache>
                <c:ptCount val="11"/>
                <c:pt idx="0">
                  <c:v>J’ai choisi cette option car les enseignant-e-s ont une excellente réputation  </c:v>
                </c:pt>
                <c:pt idx="1">
                  <c:v>J’ai choisi cette option pour l’horaire</c:v>
                </c:pt>
                <c:pt idx="2">
                  <c:v>J’ai choisi cette option car elle me parait la plus facile pour obtenir le MSE</c:v>
                </c:pt>
                <c:pt idx="3">
                  <c:v>Mon employeur m’a demandé de choisir cette option </c:v>
                </c:pt>
                <c:pt idx="4">
                  <c:v>J’ai choisi cette option car elle me permet d’accéder à d’autres cours donnés en commun avec une autre HES suisse allemande</c:v>
                </c:pt>
                <c:pt idx="5">
                  <c:v>J’ai choisi cette option pour le lieu où sont donnés les cours</c:v>
                </c:pt>
                <c:pt idx="6">
                  <c:v>J’ai choisi cette option car elle est très tendance aujourd’hui </c:v>
                </c:pt>
                <c:pt idx="7">
                  <c:v>J’ai choisi cette option car elle a un très bon taux d’employabilité</c:v>
                </c:pt>
                <c:pt idx="8">
                  <c:v>J’ai choisi cette option car elle me permet de me spécialiser après une première formation généraliste </c:v>
                </c:pt>
                <c:pt idx="9">
                  <c:v>J’ai choisi cette option car elle est la suite logique de ma formation précédente</c:v>
                </c:pt>
                <c:pt idx="10">
                  <c:v>J’ai choisi cette option car je porte un vrai intérêt pour cette spécialisation</c:v>
                </c:pt>
              </c:strCache>
            </c:strRef>
          </c:cat>
          <c:val>
            <c:numRef>
              <c:f>'Q.9 Raisons_accord'!$B$38:$B$48</c:f>
              <c:numCache>
                <c:formatCode>General</c:formatCode>
                <c:ptCount val="11"/>
                <c:pt idx="3">
                  <c:v>1</c:v>
                </c:pt>
                <c:pt idx="4">
                  <c:v>1</c:v>
                </c:pt>
                <c:pt idx="5">
                  <c:v>1</c:v>
                </c:pt>
                <c:pt idx="6">
                  <c:v>3</c:v>
                </c:pt>
                <c:pt idx="7">
                  <c:v>8</c:v>
                </c:pt>
                <c:pt idx="8">
                  <c:v>13</c:v>
                </c:pt>
                <c:pt idx="9">
                  <c:v>18</c:v>
                </c:pt>
                <c:pt idx="10">
                  <c:v>18</c:v>
                </c:pt>
              </c:numCache>
            </c:numRef>
          </c:val>
        </c:ser>
        <c:ser>
          <c:idx val="1"/>
          <c:order val="1"/>
          <c:tx>
            <c:strRef>
              <c:f>'Q.9 Raisons_accord'!$C$37</c:f>
              <c:strCache>
                <c:ptCount val="1"/>
                <c:pt idx="0">
                  <c:v>Pas d’accord</c:v>
                </c:pt>
              </c:strCache>
            </c:strRef>
          </c:tx>
          <c:spPr>
            <a:solidFill>
              <a:schemeClr val="accent4"/>
            </a:solidFill>
            <a:ln>
              <a:noFill/>
            </a:ln>
            <a:effectLst/>
          </c:spPr>
          <c:invertIfNegative val="0"/>
          <c:dLbls>
            <c:spPr>
              <a:noFill/>
              <a:ln>
                <a:noFill/>
              </a:ln>
              <a:effectLst/>
            </c:spPr>
            <c:txPr>
              <a:bodyPr rot="0" spcFirstLastPara="1" vertOverflow="ellipsis" vert="horz" wrap="square" anchor="ctr" anchorCtr="1"/>
              <a:lstStyle/>
              <a:p>
                <a:pPr>
                  <a:defRPr sz="1800" b="0" i="0" u="none" strike="noStrike" kern="1200" baseline="0">
                    <a:solidFill>
                      <a:schemeClr val="tx1">
                        <a:lumMod val="75000"/>
                        <a:lumOff val="25000"/>
                      </a:schemeClr>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'Q.9 Raisons_accord'!$A$38:$A$48</c:f>
              <c:strCache>
                <c:ptCount val="11"/>
                <c:pt idx="0">
                  <c:v>J’ai choisi cette option car les enseignant-e-s ont une excellente réputation  </c:v>
                </c:pt>
                <c:pt idx="1">
                  <c:v>J’ai choisi cette option pour l’horaire</c:v>
                </c:pt>
                <c:pt idx="2">
                  <c:v>J’ai choisi cette option car elle me parait la plus facile pour obtenir le MSE</c:v>
                </c:pt>
                <c:pt idx="3">
                  <c:v>Mon employeur m’a demandé de choisir cette option </c:v>
                </c:pt>
                <c:pt idx="4">
                  <c:v>J’ai choisi cette option car elle me permet d’accéder à d’autres cours donnés en commun avec une autre HES suisse allemande</c:v>
                </c:pt>
                <c:pt idx="5">
                  <c:v>J’ai choisi cette option pour le lieu où sont donnés les cours</c:v>
                </c:pt>
                <c:pt idx="6">
                  <c:v>J’ai choisi cette option car elle est très tendance aujourd’hui </c:v>
                </c:pt>
                <c:pt idx="7">
                  <c:v>J’ai choisi cette option car elle a un très bon taux d’employabilité</c:v>
                </c:pt>
                <c:pt idx="8">
                  <c:v>J’ai choisi cette option car elle me permet de me spécialiser après une première formation généraliste </c:v>
                </c:pt>
                <c:pt idx="9">
                  <c:v>J’ai choisi cette option car elle est la suite logique de ma formation précédente</c:v>
                </c:pt>
                <c:pt idx="10">
                  <c:v>J’ai choisi cette option car je porte un vrai intérêt pour cette spécialisation</c:v>
                </c:pt>
              </c:strCache>
            </c:strRef>
          </c:cat>
          <c:val>
            <c:numRef>
              <c:f>'Q.9 Raisons_accord'!$C$38:$C$48</c:f>
              <c:numCache>
                <c:formatCode>General</c:formatCode>
                <c:ptCount val="11"/>
                <c:pt idx="0">
                  <c:v>8</c:v>
                </c:pt>
                <c:pt idx="1">
                  <c:v>22</c:v>
                </c:pt>
                <c:pt idx="2">
                  <c:v>20</c:v>
                </c:pt>
                <c:pt idx="3">
                  <c:v>10</c:v>
                </c:pt>
                <c:pt idx="4">
                  <c:v>17</c:v>
                </c:pt>
                <c:pt idx="5">
                  <c:v>20</c:v>
                </c:pt>
                <c:pt idx="6">
                  <c:v>10</c:v>
                </c:pt>
                <c:pt idx="7">
                  <c:v>4</c:v>
                </c:pt>
                <c:pt idx="8">
                  <c:v>7</c:v>
                </c:pt>
                <c:pt idx="9">
                  <c:v>4</c:v>
                </c:pt>
                <c:pt idx="10">
                  <c:v>1</c:v>
                </c:pt>
              </c:numCache>
            </c:numRef>
          </c:val>
        </c:ser>
        <c:ser>
          <c:idx val="2"/>
          <c:order val="2"/>
          <c:tx>
            <c:strRef>
              <c:f>'Q.9 Raisons_accord'!$D$37</c:f>
              <c:strCache>
                <c:ptCount val="1"/>
                <c:pt idx="0">
                  <c:v>Pas d’avis</c:v>
                </c:pt>
              </c:strCache>
            </c:strRef>
          </c:tx>
          <c:spPr>
            <a:solidFill>
              <a:schemeClr val="accent6"/>
            </a:solidFill>
            <a:ln>
              <a:noFill/>
            </a:ln>
            <a:effectLst/>
          </c:spPr>
          <c:invertIfNegative val="0"/>
          <c:dLbls>
            <c:spPr>
              <a:noFill/>
              <a:ln>
                <a:noFill/>
              </a:ln>
              <a:effectLst/>
            </c:spPr>
            <c:txPr>
              <a:bodyPr rot="0" spcFirstLastPara="1" vertOverflow="ellipsis" vert="horz" wrap="square" anchor="ctr" anchorCtr="1"/>
              <a:lstStyle/>
              <a:p>
                <a:pPr>
                  <a:defRPr sz="1800" b="0" i="0" u="none" strike="noStrike" kern="1200" baseline="0">
                    <a:solidFill>
                      <a:schemeClr val="tx1">
                        <a:lumMod val="75000"/>
                        <a:lumOff val="25000"/>
                      </a:schemeClr>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'Q.9 Raisons_accord'!$A$38:$A$48</c:f>
              <c:strCache>
                <c:ptCount val="11"/>
                <c:pt idx="0">
                  <c:v>J’ai choisi cette option car les enseignant-e-s ont une excellente réputation  </c:v>
                </c:pt>
                <c:pt idx="1">
                  <c:v>J’ai choisi cette option pour l’horaire</c:v>
                </c:pt>
                <c:pt idx="2">
                  <c:v>J’ai choisi cette option car elle me parait la plus facile pour obtenir le MSE</c:v>
                </c:pt>
                <c:pt idx="3">
                  <c:v>Mon employeur m’a demandé de choisir cette option </c:v>
                </c:pt>
                <c:pt idx="4">
                  <c:v>J’ai choisi cette option car elle me permet d’accéder à d’autres cours donnés en commun avec une autre HES suisse allemande</c:v>
                </c:pt>
                <c:pt idx="5">
                  <c:v>J’ai choisi cette option pour le lieu où sont donnés les cours</c:v>
                </c:pt>
                <c:pt idx="6">
                  <c:v>J’ai choisi cette option car elle est très tendance aujourd’hui </c:v>
                </c:pt>
                <c:pt idx="7">
                  <c:v>J’ai choisi cette option car elle a un très bon taux d’employabilité</c:v>
                </c:pt>
                <c:pt idx="8">
                  <c:v>J’ai choisi cette option car elle me permet de me spécialiser après une première formation généraliste </c:v>
                </c:pt>
                <c:pt idx="9">
                  <c:v>J’ai choisi cette option car elle est la suite logique de ma formation précédente</c:v>
                </c:pt>
                <c:pt idx="10">
                  <c:v>J’ai choisi cette option car je porte un vrai intérêt pour cette spécialisation</c:v>
                </c:pt>
              </c:strCache>
            </c:strRef>
          </c:cat>
          <c:val>
            <c:numRef>
              <c:f>'Q.9 Raisons_accord'!$D$38:$D$48</c:f>
              <c:numCache>
                <c:formatCode>General</c:formatCode>
                <c:ptCount val="11"/>
                <c:pt idx="0">
                  <c:v>14</c:v>
                </c:pt>
                <c:pt idx="2">
                  <c:v>2</c:v>
                </c:pt>
                <c:pt idx="3">
                  <c:v>11</c:v>
                </c:pt>
                <c:pt idx="4">
                  <c:v>4</c:v>
                </c:pt>
                <c:pt idx="5">
                  <c:v>1</c:v>
                </c:pt>
                <c:pt idx="6">
                  <c:v>9</c:v>
                </c:pt>
                <c:pt idx="7">
                  <c:v>10</c:v>
                </c:pt>
                <c:pt idx="8">
                  <c:v>2</c:v>
                </c:pt>
                <c:pt idx="10">
                  <c:v>3</c:v>
                </c:pt>
              </c:numCache>
            </c:numRef>
          </c:val>
        </c:ser>
        <c:dLbls>
          <c:dLblPos val="ctr"/>
          <c:showLegendKey val="0"/>
          <c:showVal val="1"/>
          <c:showCatName val="0"/>
          <c:showSerName val="0"/>
          <c:showPercent val="0"/>
          <c:showBubbleSize val="0"/>
        </c:dLbls>
        <c:gapWidth val="150"/>
        <c:overlap val="100"/>
        <c:axId val="304706960"/>
        <c:axId val="304707440"/>
      </c:barChart>
      <c:catAx>
        <c:axId val="30470696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fr-FR"/>
          </a:p>
        </c:txPr>
        <c:crossAx val="304707440"/>
        <c:crosses val="autoZero"/>
        <c:auto val="1"/>
        <c:lblAlgn val="ctr"/>
        <c:lblOffset val="100"/>
        <c:noMultiLvlLbl val="0"/>
      </c:catAx>
      <c:valAx>
        <c:axId val="304707440"/>
        <c:scaling>
          <c:orientation val="minMax"/>
        </c:scaling>
        <c:delete val="1"/>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30470696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sz="1800"/>
      </a:pPr>
      <a:endParaRPr lang="fr-FR"/>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rtl="0">
              <a:defRPr lang="fr-CH" sz="2400" b="1" i="0" u="none" strike="noStrike" kern="1200" spc="0" normalizeH="0" baseline="0">
                <a:solidFill>
                  <a:prstClr val="black">
                    <a:lumMod val="50000"/>
                    <a:lumOff val="50000"/>
                  </a:prstClr>
                </a:solidFill>
                <a:latin typeface="+mj-lt"/>
                <a:ea typeface="+mj-ea"/>
                <a:cs typeface="+mj-cs"/>
              </a:defRPr>
            </a:pPr>
            <a:r>
              <a:rPr lang="fr-CH" sz="2400" b="1" i="0" u="none" strike="noStrike" kern="1200" spc="0" normalizeH="0" baseline="0" dirty="0" smtClean="0">
                <a:solidFill>
                  <a:prstClr val="black">
                    <a:lumMod val="50000"/>
                    <a:lumOff val="50000"/>
                  </a:prstClr>
                </a:solidFill>
                <a:latin typeface="+mj-lt"/>
                <a:ea typeface="+mj-ea"/>
                <a:cs typeface="+mj-cs"/>
              </a:rPr>
              <a:t>Mécatronique en n</a:t>
            </a:r>
            <a:endParaRPr lang="fr-CH" sz="2400" b="1" i="0" u="none" strike="noStrike" kern="1200" spc="0" normalizeH="0" baseline="0" dirty="0">
              <a:solidFill>
                <a:prstClr val="black">
                  <a:lumMod val="50000"/>
                  <a:lumOff val="50000"/>
                </a:prstClr>
              </a:solidFill>
              <a:latin typeface="+mj-lt"/>
              <a:ea typeface="+mj-ea"/>
              <a:cs typeface="+mj-cs"/>
            </a:endParaRPr>
          </a:p>
        </c:rich>
      </c:tx>
      <c:overlay val="0"/>
      <c:spPr>
        <a:noFill/>
        <a:ln>
          <a:noFill/>
        </a:ln>
        <a:effectLst/>
      </c:spPr>
      <c:txPr>
        <a:bodyPr rot="0" spcFirstLastPara="1" vertOverflow="ellipsis" vert="horz" wrap="square" anchor="ctr" anchorCtr="1"/>
        <a:lstStyle/>
        <a:p>
          <a:pPr algn="ctr" rtl="0">
            <a:defRPr lang="fr-CH" sz="2400" b="1" i="0" u="none" strike="noStrike" kern="1200" spc="0" normalizeH="0" baseline="0">
              <a:solidFill>
                <a:prstClr val="black">
                  <a:lumMod val="50000"/>
                  <a:lumOff val="50000"/>
                </a:prstClr>
              </a:solidFill>
              <a:latin typeface="+mj-lt"/>
              <a:ea typeface="+mj-ea"/>
              <a:cs typeface="+mj-cs"/>
            </a:defRPr>
          </a:pPr>
          <a:endParaRPr lang="fr-FR"/>
        </a:p>
      </c:txPr>
    </c:title>
    <c:autoTitleDeleted val="0"/>
    <c:plotArea>
      <c:layout/>
      <c:barChart>
        <c:barDir val="bar"/>
        <c:grouping val="stacked"/>
        <c:varyColors val="0"/>
        <c:ser>
          <c:idx val="0"/>
          <c:order val="0"/>
          <c:tx>
            <c:strRef>
              <c:f>'Q.9 Raisons_accord'!$B$53</c:f>
              <c:strCache>
                <c:ptCount val="1"/>
                <c:pt idx="0">
                  <c:v>D’accord</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bg1"/>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'Q.9 Raisons_accord'!$A$54:$A$64</c:f>
              <c:strCache>
                <c:ptCount val="11"/>
                <c:pt idx="0">
                  <c:v>J’ai choisi cette option car elle est très tendance aujourd’hui </c:v>
                </c:pt>
                <c:pt idx="1">
                  <c:v>J’ai choisi cette option car elle me permet d’accéder à d’autres cours donnés en commun avec une autre HES suisse allemande</c:v>
                </c:pt>
                <c:pt idx="2">
                  <c:v>Mon employeur m’a demandé de choisir cette option </c:v>
                </c:pt>
                <c:pt idx="3">
                  <c:v>J’ai choisi cette option car les enseignant-e-s ont une excellente réputation  </c:v>
                </c:pt>
                <c:pt idx="4">
                  <c:v>J’ai choisi cette option pour le lieu où sont donnés les cours</c:v>
                </c:pt>
                <c:pt idx="5">
                  <c:v>J’ai choisi cette option car elle a un très bon taux d’employabilité</c:v>
                </c:pt>
                <c:pt idx="6">
                  <c:v>J’ai choisi cette option car elle me parait la plus facile pour obtenir le MSE</c:v>
                </c:pt>
                <c:pt idx="7">
                  <c:v>J’ai choisi cette option pour l’horaire</c:v>
                </c:pt>
                <c:pt idx="8">
                  <c:v>J’ai choisi cette option car elle est la suite logique de ma formation précédente</c:v>
                </c:pt>
                <c:pt idx="9">
                  <c:v>J’ai choisi cette option car elle me permet de me spécialiser après une première formation généraliste </c:v>
                </c:pt>
                <c:pt idx="10">
                  <c:v>J’ai choisi cette option car je porte un vrai intérêt pour cette spécialisation</c:v>
                </c:pt>
              </c:strCache>
            </c:strRef>
          </c:cat>
          <c:val>
            <c:numRef>
              <c:f>'Q.9 Raisons_accord'!$B$54:$B$64</c:f>
              <c:numCache>
                <c:formatCode>General</c:formatCode>
                <c:ptCount val="11"/>
                <c:pt idx="2">
                  <c:v>1</c:v>
                </c:pt>
                <c:pt idx="3">
                  <c:v>2</c:v>
                </c:pt>
                <c:pt idx="4">
                  <c:v>2</c:v>
                </c:pt>
                <c:pt idx="5">
                  <c:v>3</c:v>
                </c:pt>
                <c:pt idx="6">
                  <c:v>4</c:v>
                </c:pt>
                <c:pt idx="7">
                  <c:v>4</c:v>
                </c:pt>
                <c:pt idx="8">
                  <c:v>11</c:v>
                </c:pt>
                <c:pt idx="9">
                  <c:v>12</c:v>
                </c:pt>
                <c:pt idx="10">
                  <c:v>15</c:v>
                </c:pt>
              </c:numCache>
            </c:numRef>
          </c:val>
        </c:ser>
        <c:ser>
          <c:idx val="1"/>
          <c:order val="1"/>
          <c:tx>
            <c:strRef>
              <c:f>'Q.9 Raisons_accord'!$C$53</c:f>
              <c:strCache>
                <c:ptCount val="1"/>
                <c:pt idx="0">
                  <c:v>Pas d’accord</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'Q.9 Raisons_accord'!$A$54:$A$64</c:f>
              <c:strCache>
                <c:ptCount val="11"/>
                <c:pt idx="0">
                  <c:v>J’ai choisi cette option car elle est très tendance aujourd’hui </c:v>
                </c:pt>
                <c:pt idx="1">
                  <c:v>J’ai choisi cette option car elle me permet d’accéder à d’autres cours donnés en commun avec une autre HES suisse allemande</c:v>
                </c:pt>
                <c:pt idx="2">
                  <c:v>Mon employeur m’a demandé de choisir cette option </c:v>
                </c:pt>
                <c:pt idx="3">
                  <c:v>J’ai choisi cette option car les enseignant-e-s ont une excellente réputation  </c:v>
                </c:pt>
                <c:pt idx="4">
                  <c:v>J’ai choisi cette option pour le lieu où sont donnés les cours</c:v>
                </c:pt>
                <c:pt idx="5">
                  <c:v>J’ai choisi cette option car elle a un très bon taux d’employabilité</c:v>
                </c:pt>
                <c:pt idx="6">
                  <c:v>J’ai choisi cette option car elle me parait la plus facile pour obtenir le MSE</c:v>
                </c:pt>
                <c:pt idx="7">
                  <c:v>J’ai choisi cette option pour l’horaire</c:v>
                </c:pt>
                <c:pt idx="8">
                  <c:v>J’ai choisi cette option car elle est la suite logique de ma formation précédente</c:v>
                </c:pt>
                <c:pt idx="9">
                  <c:v>J’ai choisi cette option car elle me permet de me spécialiser après une première formation généraliste </c:v>
                </c:pt>
                <c:pt idx="10">
                  <c:v>J’ai choisi cette option car je porte un vrai intérêt pour cette spécialisation</c:v>
                </c:pt>
              </c:strCache>
            </c:strRef>
          </c:cat>
          <c:val>
            <c:numRef>
              <c:f>'Q.9 Raisons_accord'!$C$54:$C$64</c:f>
              <c:numCache>
                <c:formatCode>General</c:formatCode>
                <c:ptCount val="11"/>
                <c:pt idx="0">
                  <c:v>10</c:v>
                </c:pt>
                <c:pt idx="1">
                  <c:v>13</c:v>
                </c:pt>
                <c:pt idx="2">
                  <c:v>9</c:v>
                </c:pt>
                <c:pt idx="3">
                  <c:v>7</c:v>
                </c:pt>
                <c:pt idx="4">
                  <c:v>13</c:v>
                </c:pt>
                <c:pt idx="5">
                  <c:v>4</c:v>
                </c:pt>
                <c:pt idx="6">
                  <c:v>10</c:v>
                </c:pt>
                <c:pt idx="7">
                  <c:v>11</c:v>
                </c:pt>
                <c:pt idx="8">
                  <c:v>4</c:v>
                </c:pt>
                <c:pt idx="9">
                  <c:v>4</c:v>
                </c:pt>
                <c:pt idx="10">
                  <c:v>2</c:v>
                </c:pt>
              </c:numCache>
            </c:numRef>
          </c:val>
        </c:ser>
        <c:ser>
          <c:idx val="2"/>
          <c:order val="2"/>
          <c:tx>
            <c:strRef>
              <c:f>'Q.9 Raisons_accord'!$D$53</c:f>
              <c:strCache>
                <c:ptCount val="1"/>
                <c:pt idx="0">
                  <c:v>Pas d’avis</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'Q.9 Raisons_accord'!$A$54:$A$64</c:f>
              <c:strCache>
                <c:ptCount val="11"/>
                <c:pt idx="0">
                  <c:v>J’ai choisi cette option car elle est très tendance aujourd’hui </c:v>
                </c:pt>
                <c:pt idx="1">
                  <c:v>J’ai choisi cette option car elle me permet d’accéder à d’autres cours donnés en commun avec une autre HES suisse allemande</c:v>
                </c:pt>
                <c:pt idx="2">
                  <c:v>Mon employeur m’a demandé de choisir cette option </c:v>
                </c:pt>
                <c:pt idx="3">
                  <c:v>J’ai choisi cette option car les enseignant-e-s ont une excellente réputation  </c:v>
                </c:pt>
                <c:pt idx="4">
                  <c:v>J’ai choisi cette option pour le lieu où sont donnés les cours</c:v>
                </c:pt>
                <c:pt idx="5">
                  <c:v>J’ai choisi cette option car elle a un très bon taux d’employabilité</c:v>
                </c:pt>
                <c:pt idx="6">
                  <c:v>J’ai choisi cette option car elle me parait la plus facile pour obtenir le MSE</c:v>
                </c:pt>
                <c:pt idx="7">
                  <c:v>J’ai choisi cette option pour l’horaire</c:v>
                </c:pt>
                <c:pt idx="8">
                  <c:v>J’ai choisi cette option car elle est la suite logique de ma formation précédente</c:v>
                </c:pt>
                <c:pt idx="9">
                  <c:v>J’ai choisi cette option car elle me permet de me spécialiser après une première formation généraliste </c:v>
                </c:pt>
                <c:pt idx="10">
                  <c:v>J’ai choisi cette option car je porte un vrai intérêt pour cette spécialisation</c:v>
                </c:pt>
              </c:strCache>
            </c:strRef>
          </c:cat>
          <c:val>
            <c:numRef>
              <c:f>'Q.9 Raisons_accord'!$D$54:$D$64</c:f>
              <c:numCache>
                <c:formatCode>General</c:formatCode>
                <c:ptCount val="11"/>
                <c:pt idx="0">
                  <c:v>7</c:v>
                </c:pt>
                <c:pt idx="1">
                  <c:v>4</c:v>
                </c:pt>
                <c:pt idx="2">
                  <c:v>7</c:v>
                </c:pt>
                <c:pt idx="3">
                  <c:v>8</c:v>
                </c:pt>
                <c:pt idx="4">
                  <c:v>2</c:v>
                </c:pt>
                <c:pt idx="5">
                  <c:v>10</c:v>
                </c:pt>
                <c:pt idx="6">
                  <c:v>3</c:v>
                </c:pt>
                <c:pt idx="7">
                  <c:v>2</c:v>
                </c:pt>
                <c:pt idx="8">
                  <c:v>2</c:v>
                </c:pt>
                <c:pt idx="9">
                  <c:v>1</c:v>
                </c:pt>
              </c:numCache>
            </c:numRef>
          </c:val>
        </c:ser>
        <c:dLbls>
          <c:dLblPos val="ctr"/>
          <c:showLegendKey val="0"/>
          <c:showVal val="1"/>
          <c:showCatName val="0"/>
          <c:showSerName val="0"/>
          <c:showPercent val="0"/>
          <c:showBubbleSize val="0"/>
        </c:dLbls>
        <c:gapWidth val="150"/>
        <c:overlap val="100"/>
        <c:axId val="304708224"/>
        <c:axId val="304708616"/>
      </c:barChart>
      <c:catAx>
        <c:axId val="30470822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fr-FR"/>
          </a:p>
        </c:txPr>
        <c:crossAx val="304708616"/>
        <c:crosses val="autoZero"/>
        <c:auto val="1"/>
        <c:lblAlgn val="ctr"/>
        <c:lblOffset val="100"/>
        <c:noMultiLvlLbl val="0"/>
      </c:catAx>
      <c:valAx>
        <c:axId val="304708616"/>
        <c:scaling>
          <c:orientation val="minMax"/>
        </c:scaling>
        <c:delete val="1"/>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30470822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sz="2000"/>
      </a:pPr>
      <a:endParaRPr lang="fr-FR"/>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rtl="0">
              <a:defRPr lang="fr-CH" sz="2400" b="1" i="0" u="none" strike="noStrike" kern="1200" spc="0" normalizeH="0" baseline="0" dirty="0">
                <a:solidFill>
                  <a:prstClr val="black">
                    <a:lumMod val="50000"/>
                    <a:lumOff val="50000"/>
                  </a:prstClr>
                </a:solidFill>
                <a:latin typeface="+mj-lt"/>
                <a:ea typeface="+mj-ea"/>
                <a:cs typeface="+mj-cs"/>
              </a:defRPr>
            </a:pPr>
            <a:r>
              <a:rPr lang="fr-CH" sz="2400" b="1" i="0" u="none" strike="noStrike" kern="1200" spc="0" normalizeH="0" baseline="0" dirty="0">
                <a:solidFill>
                  <a:prstClr val="black">
                    <a:lumMod val="50000"/>
                    <a:lumOff val="50000"/>
                  </a:prstClr>
                </a:solidFill>
                <a:latin typeface="+mj-lt"/>
                <a:ea typeface="+mj-ea"/>
                <a:cs typeface="+mj-cs"/>
              </a:rPr>
              <a:t>Systèmes </a:t>
            </a:r>
            <a:r>
              <a:rPr lang="fr-CH" sz="2400" b="1" i="0" u="none" strike="noStrike" kern="1200" spc="0" normalizeH="0" baseline="0" dirty="0" smtClean="0">
                <a:solidFill>
                  <a:prstClr val="black">
                    <a:lumMod val="50000"/>
                    <a:lumOff val="50000"/>
                  </a:prstClr>
                </a:solidFill>
                <a:latin typeface="+mj-lt"/>
                <a:ea typeface="+mj-ea"/>
                <a:cs typeface="+mj-cs"/>
              </a:rPr>
              <a:t>embarqués en n</a:t>
            </a:r>
            <a:endParaRPr lang="fr-CH" sz="2400" b="1" i="0" u="none" strike="noStrike" kern="1200" spc="0" normalizeH="0" baseline="0" dirty="0">
              <a:solidFill>
                <a:prstClr val="black">
                  <a:lumMod val="50000"/>
                  <a:lumOff val="50000"/>
                </a:prstClr>
              </a:solidFill>
              <a:latin typeface="+mj-lt"/>
              <a:ea typeface="+mj-ea"/>
              <a:cs typeface="+mj-cs"/>
            </a:endParaRPr>
          </a:p>
        </c:rich>
      </c:tx>
      <c:overlay val="0"/>
      <c:spPr>
        <a:noFill/>
        <a:ln>
          <a:noFill/>
        </a:ln>
        <a:effectLst/>
      </c:spPr>
      <c:txPr>
        <a:bodyPr rot="0" spcFirstLastPara="1" vertOverflow="ellipsis" vert="horz" wrap="square" anchor="ctr" anchorCtr="1"/>
        <a:lstStyle/>
        <a:p>
          <a:pPr algn="ctr" rtl="0">
            <a:defRPr lang="fr-CH" sz="2400" b="1" i="0" u="none" strike="noStrike" kern="1200" spc="0" normalizeH="0" baseline="0" dirty="0">
              <a:solidFill>
                <a:prstClr val="black">
                  <a:lumMod val="50000"/>
                  <a:lumOff val="50000"/>
                </a:prstClr>
              </a:solidFill>
              <a:latin typeface="+mj-lt"/>
              <a:ea typeface="+mj-ea"/>
              <a:cs typeface="+mj-cs"/>
            </a:defRPr>
          </a:pPr>
          <a:endParaRPr lang="fr-FR"/>
        </a:p>
      </c:txPr>
    </c:title>
    <c:autoTitleDeleted val="0"/>
    <c:plotArea>
      <c:layout/>
      <c:barChart>
        <c:barDir val="bar"/>
        <c:grouping val="stacked"/>
        <c:varyColors val="0"/>
        <c:ser>
          <c:idx val="0"/>
          <c:order val="0"/>
          <c:tx>
            <c:strRef>
              <c:f>'Q.9 Raisons_accord'!$B$70</c:f>
              <c:strCache>
                <c:ptCount val="1"/>
                <c:pt idx="0">
                  <c:v>D’accord</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bg1"/>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'Q.9 Raisons_accord'!$A$71:$A$81</c:f>
              <c:strCache>
                <c:ptCount val="11"/>
                <c:pt idx="0">
                  <c:v>Mon employeur m’a demandé de choisir cette option </c:v>
                </c:pt>
                <c:pt idx="1">
                  <c:v>J’ai choisi cette option car elle me parait la plus facile pour obtenir le MSE</c:v>
                </c:pt>
                <c:pt idx="2">
                  <c:v>J’ai choisi cette option car les enseignant-e-s ont une excellente réputation  </c:v>
                </c:pt>
                <c:pt idx="3">
                  <c:v>J’ai choisi cette option car elle me permet d’accéder à d’autres cours donnés en commun avec une autre HES suisse allemande</c:v>
                </c:pt>
                <c:pt idx="4">
                  <c:v>J’ai choisi cette option pour l’horaire</c:v>
                </c:pt>
                <c:pt idx="5">
                  <c:v>J’ai choisi cette option car elle est très tendance aujourd’hui </c:v>
                </c:pt>
                <c:pt idx="6">
                  <c:v>J’ai choisi cette option pour le lieu où sont donnés les cours</c:v>
                </c:pt>
                <c:pt idx="7">
                  <c:v>J’ai choisi cette option car elle a un très bon taux d’employabilité</c:v>
                </c:pt>
                <c:pt idx="8">
                  <c:v>J’ai choisi cette option car elle me permet de me spécialiser après une première formation généraliste </c:v>
                </c:pt>
                <c:pt idx="9">
                  <c:v>J’ai choisi cette option car elle est la suite logique de ma formation précédente</c:v>
                </c:pt>
                <c:pt idx="10">
                  <c:v>J’ai choisi cette option car je porte un vrai intérêt pour cette spécialisation</c:v>
                </c:pt>
              </c:strCache>
            </c:strRef>
          </c:cat>
          <c:val>
            <c:numRef>
              <c:f>'Q.9 Raisons_accord'!$B$71:$B$81</c:f>
              <c:numCache>
                <c:formatCode>General</c:formatCode>
                <c:ptCount val="11"/>
                <c:pt idx="5">
                  <c:v>1</c:v>
                </c:pt>
                <c:pt idx="6">
                  <c:v>1</c:v>
                </c:pt>
                <c:pt idx="7">
                  <c:v>4</c:v>
                </c:pt>
                <c:pt idx="8">
                  <c:v>6</c:v>
                </c:pt>
                <c:pt idx="9">
                  <c:v>13</c:v>
                </c:pt>
                <c:pt idx="10">
                  <c:v>13</c:v>
                </c:pt>
              </c:numCache>
            </c:numRef>
          </c:val>
        </c:ser>
        <c:ser>
          <c:idx val="1"/>
          <c:order val="1"/>
          <c:tx>
            <c:strRef>
              <c:f>'Q.9 Raisons_accord'!$C$70</c:f>
              <c:strCache>
                <c:ptCount val="1"/>
                <c:pt idx="0">
                  <c:v>Pas d’accord</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'Q.9 Raisons_accord'!$A$71:$A$81</c:f>
              <c:strCache>
                <c:ptCount val="11"/>
                <c:pt idx="0">
                  <c:v>Mon employeur m’a demandé de choisir cette option </c:v>
                </c:pt>
                <c:pt idx="1">
                  <c:v>J’ai choisi cette option car elle me parait la plus facile pour obtenir le MSE</c:v>
                </c:pt>
                <c:pt idx="2">
                  <c:v>J’ai choisi cette option car les enseignant-e-s ont une excellente réputation  </c:v>
                </c:pt>
                <c:pt idx="3">
                  <c:v>J’ai choisi cette option car elle me permet d’accéder à d’autres cours donnés en commun avec une autre HES suisse allemande</c:v>
                </c:pt>
                <c:pt idx="4">
                  <c:v>J’ai choisi cette option pour l’horaire</c:v>
                </c:pt>
                <c:pt idx="5">
                  <c:v>J’ai choisi cette option car elle est très tendance aujourd’hui </c:v>
                </c:pt>
                <c:pt idx="6">
                  <c:v>J’ai choisi cette option pour le lieu où sont donnés les cours</c:v>
                </c:pt>
                <c:pt idx="7">
                  <c:v>J’ai choisi cette option car elle a un très bon taux d’employabilité</c:v>
                </c:pt>
                <c:pt idx="8">
                  <c:v>J’ai choisi cette option car elle me permet de me spécialiser après une première formation généraliste </c:v>
                </c:pt>
                <c:pt idx="9">
                  <c:v>J’ai choisi cette option car elle est la suite logique de ma formation précédente</c:v>
                </c:pt>
                <c:pt idx="10">
                  <c:v>J’ai choisi cette option car je porte un vrai intérêt pour cette spécialisation</c:v>
                </c:pt>
              </c:strCache>
            </c:strRef>
          </c:cat>
          <c:val>
            <c:numRef>
              <c:f>'Q.9 Raisons_accord'!$C$71:$C$81</c:f>
              <c:numCache>
                <c:formatCode>General</c:formatCode>
                <c:ptCount val="11"/>
                <c:pt idx="0">
                  <c:v>11</c:v>
                </c:pt>
                <c:pt idx="1">
                  <c:v>14</c:v>
                </c:pt>
                <c:pt idx="2">
                  <c:v>5</c:v>
                </c:pt>
                <c:pt idx="3">
                  <c:v>10</c:v>
                </c:pt>
                <c:pt idx="4">
                  <c:v>13</c:v>
                </c:pt>
                <c:pt idx="5">
                  <c:v>6</c:v>
                </c:pt>
                <c:pt idx="6">
                  <c:v>10</c:v>
                </c:pt>
                <c:pt idx="7">
                  <c:v>4</c:v>
                </c:pt>
                <c:pt idx="8">
                  <c:v>6</c:v>
                </c:pt>
                <c:pt idx="9">
                  <c:v>2</c:v>
                </c:pt>
                <c:pt idx="10">
                  <c:v>1</c:v>
                </c:pt>
              </c:numCache>
            </c:numRef>
          </c:val>
        </c:ser>
        <c:ser>
          <c:idx val="2"/>
          <c:order val="2"/>
          <c:tx>
            <c:strRef>
              <c:f>'Q.9 Raisons_accord'!$D$70</c:f>
              <c:strCache>
                <c:ptCount val="1"/>
                <c:pt idx="0">
                  <c:v>Pas d’avis</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'Q.9 Raisons_accord'!$A$71:$A$81</c:f>
              <c:strCache>
                <c:ptCount val="11"/>
                <c:pt idx="0">
                  <c:v>Mon employeur m’a demandé de choisir cette option </c:v>
                </c:pt>
                <c:pt idx="1">
                  <c:v>J’ai choisi cette option car elle me parait la plus facile pour obtenir le MSE</c:v>
                </c:pt>
                <c:pt idx="2">
                  <c:v>J’ai choisi cette option car les enseignant-e-s ont une excellente réputation  </c:v>
                </c:pt>
                <c:pt idx="3">
                  <c:v>J’ai choisi cette option car elle me permet d’accéder à d’autres cours donnés en commun avec une autre HES suisse allemande</c:v>
                </c:pt>
                <c:pt idx="4">
                  <c:v>J’ai choisi cette option pour l’horaire</c:v>
                </c:pt>
                <c:pt idx="5">
                  <c:v>J’ai choisi cette option car elle est très tendance aujourd’hui </c:v>
                </c:pt>
                <c:pt idx="6">
                  <c:v>J’ai choisi cette option pour le lieu où sont donnés les cours</c:v>
                </c:pt>
                <c:pt idx="7">
                  <c:v>J’ai choisi cette option car elle a un très bon taux d’employabilité</c:v>
                </c:pt>
                <c:pt idx="8">
                  <c:v>J’ai choisi cette option car elle me permet de me spécialiser après une première formation généraliste </c:v>
                </c:pt>
                <c:pt idx="9">
                  <c:v>J’ai choisi cette option car elle est la suite logique de ma formation précédente</c:v>
                </c:pt>
                <c:pt idx="10">
                  <c:v>J’ai choisi cette option car je porte un vrai intérêt pour cette spécialisation</c:v>
                </c:pt>
              </c:strCache>
            </c:strRef>
          </c:cat>
          <c:val>
            <c:numRef>
              <c:f>'Q.9 Raisons_accord'!$D$71:$D$81</c:f>
              <c:numCache>
                <c:formatCode>General</c:formatCode>
                <c:ptCount val="11"/>
                <c:pt idx="0">
                  <c:v>4</c:v>
                </c:pt>
                <c:pt idx="1">
                  <c:v>1</c:v>
                </c:pt>
                <c:pt idx="2">
                  <c:v>10</c:v>
                </c:pt>
                <c:pt idx="3">
                  <c:v>5</c:v>
                </c:pt>
                <c:pt idx="4">
                  <c:v>2</c:v>
                </c:pt>
                <c:pt idx="5">
                  <c:v>8</c:v>
                </c:pt>
                <c:pt idx="6">
                  <c:v>4</c:v>
                </c:pt>
                <c:pt idx="7">
                  <c:v>7</c:v>
                </c:pt>
                <c:pt idx="8">
                  <c:v>3</c:v>
                </c:pt>
                <c:pt idx="10">
                  <c:v>1</c:v>
                </c:pt>
              </c:numCache>
            </c:numRef>
          </c:val>
        </c:ser>
        <c:dLbls>
          <c:dLblPos val="ctr"/>
          <c:showLegendKey val="0"/>
          <c:showVal val="1"/>
          <c:showCatName val="0"/>
          <c:showSerName val="0"/>
          <c:showPercent val="0"/>
          <c:showBubbleSize val="0"/>
        </c:dLbls>
        <c:gapWidth val="150"/>
        <c:overlap val="100"/>
        <c:axId val="306973984"/>
        <c:axId val="306974376"/>
      </c:barChart>
      <c:catAx>
        <c:axId val="30697398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fr-FR"/>
          </a:p>
        </c:txPr>
        <c:crossAx val="306974376"/>
        <c:crosses val="autoZero"/>
        <c:auto val="1"/>
        <c:lblAlgn val="ctr"/>
        <c:lblOffset val="100"/>
        <c:noMultiLvlLbl val="0"/>
      </c:catAx>
      <c:valAx>
        <c:axId val="306974376"/>
        <c:scaling>
          <c:orientation val="minMax"/>
        </c:scaling>
        <c:delete val="1"/>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30697398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sz="2000"/>
      </a:pPr>
      <a:endParaRPr lang="fr-F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withinLinear" id="19">
  <a:schemeClr val="accent6"/>
</cs:colorStyle>
</file>

<file path=ppt/charts/colors19.xml><?xml version="1.0" encoding="utf-8"?>
<cs:colorStyle xmlns:cs="http://schemas.microsoft.com/office/drawing/2012/chartStyle" xmlns:a="http://schemas.openxmlformats.org/drawingml/2006/main" meth="withinLinear" id="19">
  <a:schemeClr val="accent6"/>
</cs:colorStyle>
</file>

<file path=ppt/charts/colors2.xml><?xml version="1.0" encoding="utf-8"?>
<cs:colorStyle xmlns:cs="http://schemas.microsoft.com/office/drawing/2012/chartStyle" xmlns:a="http://schemas.openxmlformats.org/drawingml/2006/main" meth="withinLinear" id="15">
  <a:schemeClr val="accent2"/>
</cs:colorStyle>
</file>

<file path=ppt/charts/colors20.xml><?xml version="1.0" encoding="utf-8"?>
<cs:colorStyle xmlns:cs="http://schemas.microsoft.com/office/drawing/2012/chartStyle" xmlns:a="http://schemas.openxmlformats.org/drawingml/2006/main" meth="withinLinear" id="19">
  <a:schemeClr val="accent6"/>
</cs:colorStyle>
</file>

<file path=ppt/charts/colors21.xml><?xml version="1.0" encoding="utf-8"?>
<cs:colorStyle xmlns:cs="http://schemas.microsoft.com/office/drawing/2012/chartStyle" xmlns:a="http://schemas.openxmlformats.org/drawingml/2006/main" meth="withinLinear" id="19">
  <a:schemeClr val="accent6"/>
</cs:colorStyle>
</file>

<file path=ppt/charts/colors22.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3.xml><?xml version="1.0" encoding="utf-8"?>
<cs:colorStyle xmlns:cs="http://schemas.microsoft.com/office/drawing/2012/chartStyle" xmlns:a="http://schemas.openxmlformats.org/drawingml/2006/main" meth="withinLinear" id="19">
  <a:schemeClr val="accent6"/>
</cs:colorStyle>
</file>

<file path=ppt/charts/colors24.xml><?xml version="1.0" encoding="utf-8"?>
<cs:colorStyle xmlns:cs="http://schemas.microsoft.com/office/drawing/2012/chartStyle" xmlns:a="http://schemas.openxmlformats.org/drawingml/2006/main" meth="withinLinear" id="19">
  <a:schemeClr val="accent6"/>
</cs:colorStyle>
</file>

<file path=ppt/charts/colors25.xml><?xml version="1.0" encoding="utf-8"?>
<cs:colorStyle xmlns:cs="http://schemas.microsoft.com/office/drawing/2012/chartStyle" xmlns:a="http://schemas.openxmlformats.org/drawingml/2006/main" meth="cycle" id="20">
  <a:schemeClr val="dk1"/>
  <cs:variation>
    <a:tint val="88500"/>
  </cs:variation>
  <cs:variation>
    <a:tint val="55000"/>
  </cs:variation>
  <cs:variation>
    <a:tint val="75000"/>
  </cs:variation>
  <cs:variation>
    <a:tint val="98500"/>
  </cs:variation>
  <cs:variation>
    <a:tint val="30000"/>
  </cs:variation>
  <cs:variation>
    <a:tint val="60000"/>
  </cs:variation>
  <cs:variation>
    <a:tint val="80000"/>
  </cs:variation>
</cs:colorStyle>
</file>

<file path=ppt/charts/colors3.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withinLinear" id="15">
  <a:schemeClr val="accent2"/>
</cs:colorStyle>
</file>

<file path=ppt/charts/colors6.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9.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0.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5.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 xmlns:a16="http://schemas.microsoft.com/office/drawing/2014/main" id="{B54A533F-B1A0-4345-93DE-951A4A54F7AD}"/>
              </a:ext>
            </a:extLst>
          </p:cNvPr>
          <p:cNvSpPr>
            <a:spLocks noGrp="1"/>
          </p:cNvSpPr>
          <p:nvPr>
            <p:ph type="hdr" sz="quarter"/>
          </p:nvPr>
        </p:nvSpPr>
        <p:spPr>
          <a:xfrm>
            <a:off x="0" y="0"/>
            <a:ext cx="7043738" cy="509588"/>
          </a:xfrm>
          <a:prstGeom prst="rect">
            <a:avLst/>
          </a:prstGeom>
        </p:spPr>
        <p:txBody>
          <a:bodyPr vert="horz" lIns="91440" tIns="45720" rIns="91440" bIns="45720" rtlCol="0"/>
          <a:lstStyle>
            <a:lvl1pPr algn="l">
              <a:defRPr sz="1200"/>
            </a:lvl1pPr>
          </a:lstStyle>
          <a:p>
            <a:endParaRPr lang="fr-CH"/>
          </a:p>
        </p:txBody>
      </p:sp>
      <p:sp>
        <p:nvSpPr>
          <p:cNvPr id="3" name="Date Placeholder 2">
            <a:extLst>
              <a:ext uri="{FF2B5EF4-FFF2-40B4-BE49-F238E27FC236}">
                <a16:creationId xmlns="" xmlns:a16="http://schemas.microsoft.com/office/drawing/2014/main" id="{35755E49-F351-4872-9B66-090C8C04D64D}"/>
              </a:ext>
            </a:extLst>
          </p:cNvPr>
          <p:cNvSpPr>
            <a:spLocks noGrp="1"/>
          </p:cNvSpPr>
          <p:nvPr>
            <p:ph type="dt" sz="quarter" idx="1"/>
          </p:nvPr>
        </p:nvSpPr>
        <p:spPr>
          <a:xfrm>
            <a:off x="9207500" y="0"/>
            <a:ext cx="7045325" cy="509588"/>
          </a:xfrm>
          <a:prstGeom prst="rect">
            <a:avLst/>
          </a:prstGeom>
        </p:spPr>
        <p:txBody>
          <a:bodyPr vert="horz" lIns="91440" tIns="45720" rIns="91440" bIns="45720" rtlCol="0"/>
          <a:lstStyle>
            <a:lvl1pPr algn="r">
              <a:defRPr sz="1200"/>
            </a:lvl1pPr>
          </a:lstStyle>
          <a:p>
            <a:fld id="{6036C885-AFA8-4E15-82A1-794911BA54C7}" type="datetimeFigureOut">
              <a:rPr lang="fr-CH" smtClean="0"/>
              <a:t>22.01.2019</a:t>
            </a:fld>
            <a:endParaRPr lang="fr-CH"/>
          </a:p>
        </p:txBody>
      </p:sp>
      <p:sp>
        <p:nvSpPr>
          <p:cNvPr id="4" name="Footer Placeholder 3">
            <a:extLst>
              <a:ext uri="{FF2B5EF4-FFF2-40B4-BE49-F238E27FC236}">
                <a16:creationId xmlns="" xmlns:a16="http://schemas.microsoft.com/office/drawing/2014/main" id="{FF84C9B8-4DF6-4305-8AC9-692EE49C9FC5}"/>
              </a:ext>
            </a:extLst>
          </p:cNvPr>
          <p:cNvSpPr>
            <a:spLocks noGrp="1"/>
          </p:cNvSpPr>
          <p:nvPr>
            <p:ph type="ftr" sz="quarter" idx="2"/>
          </p:nvPr>
        </p:nvSpPr>
        <p:spPr>
          <a:xfrm>
            <a:off x="0" y="9650413"/>
            <a:ext cx="7043738" cy="509587"/>
          </a:xfrm>
          <a:prstGeom prst="rect">
            <a:avLst/>
          </a:prstGeom>
        </p:spPr>
        <p:txBody>
          <a:bodyPr vert="horz" lIns="91440" tIns="45720" rIns="91440" bIns="45720" rtlCol="0" anchor="b"/>
          <a:lstStyle>
            <a:lvl1pPr algn="l">
              <a:defRPr sz="1200"/>
            </a:lvl1pPr>
          </a:lstStyle>
          <a:p>
            <a:endParaRPr lang="fr-CH"/>
          </a:p>
        </p:txBody>
      </p:sp>
      <p:sp>
        <p:nvSpPr>
          <p:cNvPr id="5" name="Slide Number Placeholder 4">
            <a:extLst>
              <a:ext uri="{FF2B5EF4-FFF2-40B4-BE49-F238E27FC236}">
                <a16:creationId xmlns="" xmlns:a16="http://schemas.microsoft.com/office/drawing/2014/main" id="{21E56BE3-D5D2-4C72-B65B-23E3AE6E04F5}"/>
              </a:ext>
            </a:extLst>
          </p:cNvPr>
          <p:cNvSpPr>
            <a:spLocks noGrp="1"/>
          </p:cNvSpPr>
          <p:nvPr>
            <p:ph type="sldNum" sz="quarter" idx="3"/>
          </p:nvPr>
        </p:nvSpPr>
        <p:spPr>
          <a:xfrm>
            <a:off x="9207500" y="9650413"/>
            <a:ext cx="7045325" cy="509587"/>
          </a:xfrm>
          <a:prstGeom prst="rect">
            <a:avLst/>
          </a:prstGeom>
        </p:spPr>
        <p:txBody>
          <a:bodyPr vert="horz" lIns="91440" tIns="45720" rIns="91440" bIns="45720" rtlCol="0" anchor="b"/>
          <a:lstStyle>
            <a:lvl1pPr algn="r">
              <a:defRPr sz="1200"/>
            </a:lvl1pPr>
          </a:lstStyle>
          <a:p>
            <a:fld id="{B20A0E7B-1363-41DC-9C2E-A1CABB89FF62}" type="slidenum">
              <a:rPr lang="fr-CH" smtClean="0"/>
              <a:t>‹N°›</a:t>
            </a:fld>
            <a:endParaRPr lang="fr-CH"/>
          </a:p>
        </p:txBody>
      </p:sp>
    </p:spTree>
    <p:extLst>
      <p:ext uri="{BB962C8B-B14F-4D97-AF65-F5344CB8AC3E}">
        <p14:creationId xmlns:p14="http://schemas.microsoft.com/office/powerpoint/2010/main" val="2670865614"/>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7043738" cy="509588"/>
          </a:xfrm>
          <a:prstGeom prst="rect">
            <a:avLst/>
          </a:prstGeom>
        </p:spPr>
        <p:txBody>
          <a:bodyPr vert="horz" lIns="91440" tIns="45720" rIns="91440" bIns="45720" rtlCol="0"/>
          <a:lstStyle>
            <a:lvl1pPr algn="l">
              <a:defRPr sz="1200"/>
            </a:lvl1pPr>
          </a:lstStyle>
          <a:p>
            <a:endParaRPr lang="fr-CH" dirty="0"/>
          </a:p>
        </p:txBody>
      </p:sp>
      <p:sp>
        <p:nvSpPr>
          <p:cNvPr id="3" name="Espace réservé de la date 2"/>
          <p:cNvSpPr>
            <a:spLocks noGrp="1"/>
          </p:cNvSpPr>
          <p:nvPr>
            <p:ph type="dt" idx="1"/>
          </p:nvPr>
        </p:nvSpPr>
        <p:spPr>
          <a:xfrm>
            <a:off x="9207500" y="0"/>
            <a:ext cx="7045325" cy="509588"/>
          </a:xfrm>
          <a:prstGeom prst="rect">
            <a:avLst/>
          </a:prstGeom>
        </p:spPr>
        <p:txBody>
          <a:bodyPr vert="horz" lIns="91440" tIns="45720" rIns="91440" bIns="45720" rtlCol="0"/>
          <a:lstStyle>
            <a:lvl1pPr algn="r">
              <a:defRPr sz="1200"/>
            </a:lvl1pPr>
          </a:lstStyle>
          <a:p>
            <a:fld id="{62525FE5-4AC8-4FAB-998D-F73852EA5D75}" type="datetimeFigureOut">
              <a:rPr lang="fr-CH" smtClean="0"/>
              <a:t>22.01.2019</a:t>
            </a:fld>
            <a:endParaRPr lang="fr-CH" dirty="0"/>
          </a:p>
        </p:txBody>
      </p:sp>
      <p:sp>
        <p:nvSpPr>
          <p:cNvPr id="4" name="Espace réservé de l'image des diapositives 3"/>
          <p:cNvSpPr>
            <a:spLocks noGrp="1" noRot="1" noChangeAspect="1"/>
          </p:cNvSpPr>
          <p:nvPr>
            <p:ph type="sldImg" idx="2"/>
          </p:nvPr>
        </p:nvSpPr>
        <p:spPr>
          <a:xfrm>
            <a:off x="5080000" y="1270000"/>
            <a:ext cx="6096000" cy="3429000"/>
          </a:xfrm>
          <a:prstGeom prst="rect">
            <a:avLst/>
          </a:prstGeom>
          <a:noFill/>
          <a:ln w="12700">
            <a:solidFill>
              <a:prstClr val="black"/>
            </a:solidFill>
          </a:ln>
        </p:spPr>
        <p:txBody>
          <a:bodyPr vert="horz" lIns="91440" tIns="45720" rIns="91440" bIns="45720" rtlCol="0" anchor="ctr"/>
          <a:lstStyle/>
          <a:p>
            <a:endParaRPr lang="fr-CH" dirty="0"/>
          </a:p>
        </p:txBody>
      </p:sp>
      <p:sp>
        <p:nvSpPr>
          <p:cNvPr id="5" name="Espace réservé des commentaires 4"/>
          <p:cNvSpPr>
            <a:spLocks noGrp="1"/>
          </p:cNvSpPr>
          <p:nvPr>
            <p:ph type="body" sz="quarter" idx="3"/>
          </p:nvPr>
        </p:nvSpPr>
        <p:spPr>
          <a:xfrm>
            <a:off x="1625600" y="4889500"/>
            <a:ext cx="13004800" cy="4000500"/>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Tree>
    <p:extLst>
      <p:ext uri="{BB962C8B-B14F-4D97-AF65-F5344CB8AC3E}">
        <p14:creationId xmlns:p14="http://schemas.microsoft.com/office/powerpoint/2010/main" val="441254054"/>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dirty="0"/>
          </a:p>
        </p:txBody>
      </p:sp>
    </p:spTree>
    <p:extLst>
      <p:ext uri="{BB962C8B-B14F-4D97-AF65-F5344CB8AC3E}">
        <p14:creationId xmlns:p14="http://schemas.microsoft.com/office/powerpoint/2010/main" val="2332678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H" dirty="0"/>
          </a:p>
        </p:txBody>
      </p:sp>
    </p:spTree>
    <p:extLst>
      <p:ext uri="{BB962C8B-B14F-4D97-AF65-F5344CB8AC3E}">
        <p14:creationId xmlns:p14="http://schemas.microsoft.com/office/powerpoint/2010/main" val="7630424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H" dirty="0"/>
          </a:p>
        </p:txBody>
      </p:sp>
    </p:spTree>
    <p:extLst>
      <p:ext uri="{BB962C8B-B14F-4D97-AF65-F5344CB8AC3E}">
        <p14:creationId xmlns:p14="http://schemas.microsoft.com/office/powerpoint/2010/main" val="7106121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H" dirty="0"/>
          </a:p>
        </p:txBody>
      </p:sp>
    </p:spTree>
    <p:extLst>
      <p:ext uri="{BB962C8B-B14F-4D97-AF65-F5344CB8AC3E}">
        <p14:creationId xmlns:p14="http://schemas.microsoft.com/office/powerpoint/2010/main" val="20608176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smtClean="0"/>
              <a:t>Retirer les codes</a:t>
            </a:r>
            <a:endParaRPr lang="fr-CH" dirty="0"/>
          </a:p>
        </p:txBody>
      </p:sp>
    </p:spTree>
    <p:extLst>
      <p:ext uri="{BB962C8B-B14F-4D97-AF65-F5344CB8AC3E}">
        <p14:creationId xmlns:p14="http://schemas.microsoft.com/office/powerpoint/2010/main" val="19510847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H" dirty="0"/>
          </a:p>
        </p:txBody>
      </p:sp>
    </p:spTree>
    <p:extLst>
      <p:ext uri="{BB962C8B-B14F-4D97-AF65-F5344CB8AC3E}">
        <p14:creationId xmlns:p14="http://schemas.microsoft.com/office/powerpoint/2010/main" val="1202857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H" dirty="0"/>
          </a:p>
        </p:txBody>
      </p:sp>
    </p:spTree>
    <p:extLst>
      <p:ext uri="{BB962C8B-B14F-4D97-AF65-F5344CB8AC3E}">
        <p14:creationId xmlns:p14="http://schemas.microsoft.com/office/powerpoint/2010/main" val="10641177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H" dirty="0"/>
          </a:p>
        </p:txBody>
      </p:sp>
    </p:spTree>
    <p:extLst>
      <p:ext uri="{BB962C8B-B14F-4D97-AF65-F5344CB8AC3E}">
        <p14:creationId xmlns:p14="http://schemas.microsoft.com/office/powerpoint/2010/main" val="16778624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H" dirty="0"/>
          </a:p>
        </p:txBody>
      </p:sp>
    </p:spTree>
    <p:extLst>
      <p:ext uri="{BB962C8B-B14F-4D97-AF65-F5344CB8AC3E}">
        <p14:creationId xmlns:p14="http://schemas.microsoft.com/office/powerpoint/2010/main" val="163199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H" dirty="0"/>
          </a:p>
        </p:txBody>
      </p:sp>
    </p:spTree>
    <p:extLst>
      <p:ext uri="{BB962C8B-B14F-4D97-AF65-F5344CB8AC3E}">
        <p14:creationId xmlns:p14="http://schemas.microsoft.com/office/powerpoint/2010/main" val="22648515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H" dirty="0"/>
          </a:p>
        </p:txBody>
      </p:sp>
    </p:spTree>
    <p:extLst>
      <p:ext uri="{BB962C8B-B14F-4D97-AF65-F5344CB8AC3E}">
        <p14:creationId xmlns:p14="http://schemas.microsoft.com/office/powerpoint/2010/main" val="16337949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H" dirty="0"/>
          </a:p>
        </p:txBody>
      </p:sp>
    </p:spTree>
    <p:extLst>
      <p:ext uri="{BB962C8B-B14F-4D97-AF65-F5344CB8AC3E}">
        <p14:creationId xmlns:p14="http://schemas.microsoft.com/office/powerpoint/2010/main" val="35400630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smtClean="0"/>
              <a:t>Le profil du répondant du</a:t>
            </a:r>
            <a:r>
              <a:rPr lang="fr-CH" baseline="0" dirty="0" smtClean="0"/>
              <a:t> commentaire non no3 est le suivant: </a:t>
            </a:r>
          </a:p>
          <a:p>
            <a:r>
              <a:rPr lang="fr-CH" baseline="0" dirty="0" smtClean="0"/>
              <a:t>Etudiant en TIN, option «Production et manufacturing2, qui a débuté en 2018-2019. </a:t>
            </a:r>
          </a:p>
          <a:p>
            <a:endParaRPr lang="fr-CH" baseline="0" dirty="0" smtClean="0"/>
          </a:p>
          <a:p>
            <a:r>
              <a:rPr lang="fr-CH" baseline="0" dirty="0" smtClean="0"/>
              <a:t>Le profil du répondant du commentaire non no15 est le suivant: </a:t>
            </a:r>
          </a:p>
          <a:p>
            <a:r>
              <a:rPr lang="fr-CH" baseline="0" dirty="0" smtClean="0"/>
              <a:t>Etudiant en TE, </a:t>
            </a:r>
            <a:r>
              <a:rPr lang="fr-CH" baseline="0" smtClean="0"/>
              <a:t>option «Energie thermique», </a:t>
            </a:r>
            <a:r>
              <a:rPr lang="fr-CH" baseline="0" dirty="0" smtClean="0"/>
              <a:t>qui a débuté en 2018-2019</a:t>
            </a:r>
          </a:p>
          <a:p>
            <a:endParaRPr lang="fr-CH" dirty="0"/>
          </a:p>
        </p:txBody>
      </p:sp>
    </p:spTree>
    <p:extLst>
      <p:ext uri="{BB962C8B-B14F-4D97-AF65-F5344CB8AC3E}">
        <p14:creationId xmlns:p14="http://schemas.microsoft.com/office/powerpoint/2010/main" val="41929157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H" dirty="0"/>
          </a:p>
        </p:txBody>
      </p:sp>
    </p:spTree>
    <p:extLst>
      <p:ext uri="{BB962C8B-B14F-4D97-AF65-F5344CB8AC3E}">
        <p14:creationId xmlns:p14="http://schemas.microsoft.com/office/powerpoint/2010/main" val="33013929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smtClean="0"/>
              <a:t>Question à choix multiples = 164!</a:t>
            </a:r>
            <a:endParaRPr lang="fr-CH" dirty="0"/>
          </a:p>
        </p:txBody>
      </p:sp>
    </p:spTree>
    <p:extLst>
      <p:ext uri="{BB962C8B-B14F-4D97-AF65-F5344CB8AC3E}">
        <p14:creationId xmlns:p14="http://schemas.microsoft.com/office/powerpoint/2010/main" val="34681214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smtClean="0"/>
              <a:t>Question à choix multiples ! </a:t>
            </a:r>
            <a:endParaRPr lang="fr-CH" dirty="0"/>
          </a:p>
        </p:txBody>
      </p:sp>
    </p:spTree>
    <p:extLst>
      <p:ext uri="{BB962C8B-B14F-4D97-AF65-F5344CB8AC3E}">
        <p14:creationId xmlns:p14="http://schemas.microsoft.com/office/powerpoint/2010/main" val="3755332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smtClean="0"/>
              <a:t>Renuméroter</a:t>
            </a:r>
            <a:endParaRPr lang="fr-CH" dirty="0"/>
          </a:p>
        </p:txBody>
      </p:sp>
    </p:spTree>
    <p:extLst>
      <p:ext uri="{BB962C8B-B14F-4D97-AF65-F5344CB8AC3E}">
        <p14:creationId xmlns:p14="http://schemas.microsoft.com/office/powerpoint/2010/main" val="6001705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H"/>
          </a:p>
        </p:txBody>
      </p:sp>
    </p:spTree>
    <p:extLst>
      <p:ext uri="{BB962C8B-B14F-4D97-AF65-F5344CB8AC3E}">
        <p14:creationId xmlns:p14="http://schemas.microsoft.com/office/powerpoint/2010/main" val="8314900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H" dirty="0"/>
          </a:p>
        </p:txBody>
      </p:sp>
    </p:spTree>
    <p:extLst>
      <p:ext uri="{BB962C8B-B14F-4D97-AF65-F5344CB8AC3E}">
        <p14:creationId xmlns:p14="http://schemas.microsoft.com/office/powerpoint/2010/main" val="4006647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H" dirty="0"/>
          </a:p>
        </p:txBody>
      </p:sp>
    </p:spTree>
    <p:extLst>
      <p:ext uri="{BB962C8B-B14F-4D97-AF65-F5344CB8AC3E}">
        <p14:creationId xmlns:p14="http://schemas.microsoft.com/office/powerpoint/2010/main" val="31234159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 Id="rId4" Type="http://schemas.openxmlformats.org/officeDocument/2006/relationships/image" Target="../media/image6.tiff"/></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4.xml"/><Relationship Id="rId4" Type="http://schemas.openxmlformats.org/officeDocument/2006/relationships/image" Target="../media/image6.tiff"/></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4.xml"/><Relationship Id="rId4" Type="http://schemas.openxmlformats.org/officeDocument/2006/relationships/image" Target="../media/image6.tiff"/></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4.xml"/><Relationship Id="rId4" Type="http://schemas.openxmlformats.org/officeDocument/2006/relationships/image" Target="../media/image6.tiff"/></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4.xml"/><Relationship Id="rId4" Type="http://schemas.openxmlformats.org/officeDocument/2006/relationships/image" Target="../media/image6.tif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Master" Target="../slideMasters/slideMaster4.xml"/><Relationship Id="rId4" Type="http://schemas.openxmlformats.org/officeDocument/2006/relationships/image" Target="../media/image6.tif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re-presentation-services">
    <p:spTree>
      <p:nvGrpSpPr>
        <p:cNvPr id="1" name=""/>
        <p:cNvGrpSpPr/>
        <p:nvPr/>
      </p:nvGrpSpPr>
      <p:grpSpPr>
        <a:xfrm>
          <a:off x="0" y="0"/>
          <a:ext cx="0" cy="0"/>
          <a:chOff x="0" y="0"/>
          <a:chExt cx="0" cy="0"/>
        </a:xfrm>
      </p:grpSpPr>
      <p:sp>
        <p:nvSpPr>
          <p:cNvPr id="10" name="Titre 1"/>
          <p:cNvSpPr>
            <a:spLocks noGrp="1"/>
          </p:cNvSpPr>
          <p:nvPr>
            <p:ph type="title" hasCustomPrompt="1"/>
          </p:nvPr>
        </p:nvSpPr>
        <p:spPr>
          <a:xfrm>
            <a:off x="390159" y="703859"/>
            <a:ext cx="14833816" cy="1313873"/>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Titre</a:t>
            </a:r>
            <a:r>
              <a:rPr lang="en-US" dirty="0"/>
              <a:t> de la </a:t>
            </a:r>
            <a:r>
              <a:rPr lang="en-US" dirty="0" err="1"/>
              <a:t>présentation</a:t>
            </a:r>
            <a:endParaRPr lang="fr-CH" dirty="0"/>
          </a:p>
        </p:txBody>
      </p:sp>
      <p:sp>
        <p:nvSpPr>
          <p:cNvPr id="12" name="Espace réservé du texte 14"/>
          <p:cNvSpPr>
            <a:spLocks noGrp="1"/>
          </p:cNvSpPr>
          <p:nvPr>
            <p:ph type="body" sz="quarter" idx="22" hasCustomPrompt="1"/>
          </p:nvPr>
        </p:nvSpPr>
        <p:spPr>
          <a:xfrm>
            <a:off x="378886" y="2894747"/>
            <a:ext cx="15180324" cy="533400"/>
          </a:xfrm>
          <a:prstGeom prst="rect">
            <a:avLst/>
          </a:prstGeom>
        </p:spPr>
        <p:txBody>
          <a:bodyPr/>
          <a:lstStyle>
            <a:lvl1pPr marL="0" indent="0">
              <a:buFontTx/>
              <a:buNone/>
              <a:tabLst>
                <a:tab pos="355600" algn="l"/>
              </a:tabLst>
              <a:defRPr lang="fr-FR" sz="3200" b="1" baseline="0" dirty="0">
                <a:latin typeface="Arial" panose="020B0604020202020204" pitchFamily="34" charset="0"/>
                <a:cs typeface="Arial" panose="020B0604020202020204" pitchFamily="34" charset="0"/>
              </a:defRPr>
            </a:lvl1pPr>
          </a:lstStyle>
          <a:p>
            <a:pPr marL="355600" lvl="0" indent="-355600">
              <a:spcBef>
                <a:spcPts val="600"/>
              </a:spcBef>
              <a:spcAft>
                <a:spcPts val="600"/>
              </a:spcAft>
              <a:buFont typeface="Wingdings" panose="05000000000000000000" pitchFamily="2" charset="2"/>
              <a:buChar char="§"/>
            </a:pPr>
            <a:r>
              <a:rPr lang="fr-FR" dirty="0"/>
              <a:t>Séance / Manifestation</a:t>
            </a:r>
          </a:p>
        </p:txBody>
      </p:sp>
      <p:sp>
        <p:nvSpPr>
          <p:cNvPr id="17" name="Espace réservé du texte 14"/>
          <p:cNvSpPr>
            <a:spLocks noGrp="1"/>
          </p:cNvSpPr>
          <p:nvPr>
            <p:ph type="body" sz="quarter" idx="23" hasCustomPrompt="1"/>
          </p:nvPr>
        </p:nvSpPr>
        <p:spPr>
          <a:xfrm>
            <a:off x="378886" y="3550295"/>
            <a:ext cx="15180324" cy="533400"/>
          </a:xfrm>
          <a:prstGeom prst="rect">
            <a:avLst/>
          </a:prstGeom>
        </p:spPr>
        <p:txBody>
          <a:bodyPr/>
          <a:lstStyle>
            <a:lvl1pPr marL="0" indent="0">
              <a:buFontTx/>
              <a:buNone/>
              <a:tabLst>
                <a:tab pos="355600" algn="l"/>
              </a:tabLst>
              <a:defRPr lang="fr-FR" sz="3200" b="1" dirty="0">
                <a:latin typeface="Arial" panose="020B0604020202020204" pitchFamily="34" charset="0"/>
                <a:cs typeface="Arial" panose="020B0604020202020204" pitchFamily="34" charset="0"/>
              </a:defRPr>
            </a:lvl1pPr>
          </a:lstStyle>
          <a:p>
            <a:pPr marL="355600" lvl="0" indent="-355600">
              <a:spcBef>
                <a:spcPts val="600"/>
              </a:spcBef>
              <a:spcAft>
                <a:spcPts val="600"/>
              </a:spcAft>
              <a:buFont typeface="Wingdings" panose="05000000000000000000" pitchFamily="2" charset="2"/>
              <a:buChar char="§"/>
            </a:pPr>
            <a:r>
              <a:rPr lang="fr-FR" dirty="0"/>
              <a:t>Date</a:t>
            </a:r>
          </a:p>
        </p:txBody>
      </p:sp>
      <p:sp>
        <p:nvSpPr>
          <p:cNvPr id="18" name="Espace réservé du texte 14">
            <a:extLst>
              <a:ext uri="{FF2B5EF4-FFF2-40B4-BE49-F238E27FC236}">
                <a16:creationId xmlns="" xmlns:a16="http://schemas.microsoft.com/office/drawing/2014/main" id="{052A381B-F7A1-4102-8A62-753D0D797069}"/>
              </a:ext>
            </a:extLst>
          </p:cNvPr>
          <p:cNvSpPr>
            <a:spLocks noGrp="1"/>
          </p:cNvSpPr>
          <p:nvPr>
            <p:ph type="body" sz="quarter" idx="24" hasCustomPrompt="1"/>
          </p:nvPr>
        </p:nvSpPr>
        <p:spPr>
          <a:xfrm>
            <a:off x="390159" y="2239199"/>
            <a:ext cx="15180324" cy="533400"/>
          </a:xfrm>
          <a:prstGeom prst="rect">
            <a:avLst/>
          </a:prstGeom>
        </p:spPr>
        <p:txBody>
          <a:bodyPr/>
          <a:lstStyle>
            <a:lvl1pPr marL="0" indent="0">
              <a:buFontTx/>
              <a:buNone/>
              <a:tabLst>
                <a:tab pos="355600" algn="l"/>
              </a:tabLst>
              <a:defRPr lang="fr-FR" sz="3200" b="1" baseline="0" dirty="0">
                <a:latin typeface="Arial" panose="020B0604020202020204" pitchFamily="34" charset="0"/>
                <a:cs typeface="Arial" panose="020B0604020202020204" pitchFamily="34" charset="0"/>
              </a:defRPr>
            </a:lvl1pPr>
          </a:lstStyle>
          <a:p>
            <a:pPr marL="355600" lvl="0" indent="-355600">
              <a:spcBef>
                <a:spcPts val="600"/>
              </a:spcBef>
              <a:spcAft>
                <a:spcPts val="600"/>
              </a:spcAft>
              <a:buFont typeface="Wingdings" panose="05000000000000000000" pitchFamily="2" charset="2"/>
              <a:buChar char="§"/>
            </a:pPr>
            <a:r>
              <a:rPr lang="fr-FR" dirty="0"/>
              <a:t>Prénom Nom</a:t>
            </a:r>
          </a:p>
        </p:txBody>
      </p:sp>
      <p:sp>
        <p:nvSpPr>
          <p:cNvPr id="14" name="Espace réservé du texte 21">
            <a:extLst>
              <a:ext uri="{FF2B5EF4-FFF2-40B4-BE49-F238E27FC236}">
                <a16:creationId xmlns="" xmlns:a16="http://schemas.microsoft.com/office/drawing/2014/main" id="{9C240A57-48E6-4664-B25F-AD77AD9F7FEC}"/>
              </a:ext>
            </a:extLst>
          </p:cNvPr>
          <p:cNvSpPr>
            <a:spLocks noGrp="1"/>
          </p:cNvSpPr>
          <p:nvPr>
            <p:ph type="body" sz="quarter" idx="10"/>
          </p:nvPr>
        </p:nvSpPr>
        <p:spPr>
          <a:xfrm>
            <a:off x="395621" y="4431928"/>
            <a:ext cx="5600732" cy="2376264"/>
          </a:xfrm>
          <a:prstGeom prst="rect">
            <a:avLst/>
          </a:prstGeom>
          <a:solidFill>
            <a:srgbClr val="DA0066"/>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r>
              <a:rPr lang="fr-FR" smtClean="0"/>
              <a:t>Modifiez les styles du texte du masque</a:t>
            </a:r>
          </a:p>
        </p:txBody>
      </p:sp>
      <p:sp>
        <p:nvSpPr>
          <p:cNvPr id="15" name="Espace réservé du texte 21">
            <a:extLst>
              <a:ext uri="{FF2B5EF4-FFF2-40B4-BE49-F238E27FC236}">
                <a16:creationId xmlns="" xmlns:a16="http://schemas.microsoft.com/office/drawing/2014/main" id="{1F0BFAB7-E29F-4C22-8C82-900B0055D468}"/>
              </a:ext>
            </a:extLst>
          </p:cNvPr>
          <p:cNvSpPr>
            <a:spLocks noGrp="1"/>
          </p:cNvSpPr>
          <p:nvPr>
            <p:ph type="body" sz="quarter" idx="18"/>
          </p:nvPr>
        </p:nvSpPr>
        <p:spPr>
          <a:xfrm>
            <a:off x="6174511" y="6960592"/>
            <a:ext cx="5600732" cy="2369336"/>
          </a:xfrm>
          <a:prstGeom prst="rect">
            <a:avLst/>
          </a:prstGeom>
          <a:solidFill>
            <a:srgbClr val="EB6A28"/>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r>
              <a:rPr lang="fr-FR" smtClean="0"/>
              <a:t>Modifiez les styles du texte du masque</a:t>
            </a:r>
          </a:p>
        </p:txBody>
      </p:sp>
      <p:sp>
        <p:nvSpPr>
          <p:cNvPr id="16" name="Espace réservé du texte 21">
            <a:extLst>
              <a:ext uri="{FF2B5EF4-FFF2-40B4-BE49-F238E27FC236}">
                <a16:creationId xmlns="" xmlns:a16="http://schemas.microsoft.com/office/drawing/2014/main" id="{79EFED89-5A3B-4226-B43A-DF9F6C5288B9}"/>
              </a:ext>
            </a:extLst>
          </p:cNvPr>
          <p:cNvSpPr>
            <a:spLocks noGrp="1"/>
          </p:cNvSpPr>
          <p:nvPr>
            <p:ph type="body" sz="quarter" idx="20"/>
          </p:nvPr>
        </p:nvSpPr>
        <p:spPr>
          <a:xfrm>
            <a:off x="395621" y="6953664"/>
            <a:ext cx="5600732" cy="2376264"/>
          </a:xfrm>
          <a:prstGeom prst="rect">
            <a:avLst/>
          </a:prstGeom>
          <a:solidFill>
            <a:srgbClr val="0098D8"/>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r>
              <a:rPr lang="fr-FR" smtClean="0"/>
              <a:t>Modifiez les styles du texte du masque</a:t>
            </a:r>
          </a:p>
        </p:txBody>
      </p:sp>
      <p:sp>
        <p:nvSpPr>
          <p:cNvPr id="19" name="Espace réservé du texte 21">
            <a:extLst>
              <a:ext uri="{FF2B5EF4-FFF2-40B4-BE49-F238E27FC236}">
                <a16:creationId xmlns="" xmlns:a16="http://schemas.microsoft.com/office/drawing/2014/main" id="{F15F0EBE-4089-4590-82A3-C4E7F16CE06B}"/>
              </a:ext>
            </a:extLst>
          </p:cNvPr>
          <p:cNvSpPr>
            <a:spLocks noGrp="1"/>
          </p:cNvSpPr>
          <p:nvPr>
            <p:ph type="body" sz="quarter" idx="19"/>
          </p:nvPr>
        </p:nvSpPr>
        <p:spPr>
          <a:xfrm>
            <a:off x="12007564" y="6960592"/>
            <a:ext cx="5600732" cy="2376071"/>
          </a:xfrm>
          <a:prstGeom prst="rect">
            <a:avLst/>
          </a:prstGeom>
          <a:solidFill>
            <a:srgbClr val="7B3480"/>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r>
              <a:rPr lang="fr-FR" smtClean="0"/>
              <a:t>Modifiez les styles du texte du masque</a:t>
            </a:r>
          </a:p>
        </p:txBody>
      </p:sp>
      <p:sp>
        <p:nvSpPr>
          <p:cNvPr id="20" name="Espace réservé du texte 21">
            <a:extLst>
              <a:ext uri="{FF2B5EF4-FFF2-40B4-BE49-F238E27FC236}">
                <a16:creationId xmlns="" xmlns:a16="http://schemas.microsoft.com/office/drawing/2014/main" id="{DC47D7B6-591D-4557-AF31-76585FEFC0C8}"/>
              </a:ext>
            </a:extLst>
          </p:cNvPr>
          <p:cNvSpPr>
            <a:spLocks noGrp="1"/>
          </p:cNvSpPr>
          <p:nvPr>
            <p:ph type="body" sz="quarter" idx="16"/>
          </p:nvPr>
        </p:nvSpPr>
        <p:spPr>
          <a:xfrm>
            <a:off x="11975269" y="4431928"/>
            <a:ext cx="5600732" cy="2376264"/>
          </a:xfrm>
          <a:prstGeom prst="rect">
            <a:avLst/>
          </a:prstGeom>
          <a:solidFill>
            <a:srgbClr val="F5C400"/>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r>
              <a:rPr lang="fr-FR" smtClean="0"/>
              <a:t>Modifiez les styles du texte du masque</a:t>
            </a:r>
          </a:p>
        </p:txBody>
      </p:sp>
      <p:sp>
        <p:nvSpPr>
          <p:cNvPr id="21" name="Espace réservé du texte 21">
            <a:extLst>
              <a:ext uri="{FF2B5EF4-FFF2-40B4-BE49-F238E27FC236}">
                <a16:creationId xmlns="" xmlns:a16="http://schemas.microsoft.com/office/drawing/2014/main" id="{C22581AB-506F-4563-A645-1D23D8B6A25D}"/>
              </a:ext>
            </a:extLst>
          </p:cNvPr>
          <p:cNvSpPr>
            <a:spLocks noGrp="1"/>
          </p:cNvSpPr>
          <p:nvPr>
            <p:ph type="body" sz="quarter" idx="15"/>
          </p:nvPr>
        </p:nvSpPr>
        <p:spPr>
          <a:xfrm>
            <a:off x="6185445" y="4431928"/>
            <a:ext cx="5600732" cy="2376264"/>
          </a:xfrm>
          <a:prstGeom prst="rect">
            <a:avLst/>
          </a:prstGeom>
          <a:solidFill>
            <a:srgbClr val="00925A"/>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r>
              <a:rPr lang="fr-FR" smtClean="0"/>
              <a:t>Modifiez les styles du texte du masque</a:t>
            </a:r>
          </a:p>
        </p:txBody>
      </p:sp>
    </p:spTree>
    <p:extLst>
      <p:ext uri="{BB962C8B-B14F-4D97-AF65-F5344CB8AC3E}">
        <p14:creationId xmlns:p14="http://schemas.microsoft.com/office/powerpoint/2010/main" val="10976343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u_Titre sur 1 ligne">
    <p:spTree>
      <p:nvGrpSpPr>
        <p:cNvPr id="1" name=""/>
        <p:cNvGrpSpPr/>
        <p:nvPr/>
      </p:nvGrpSpPr>
      <p:grpSpPr>
        <a:xfrm>
          <a:off x="0" y="0"/>
          <a:ext cx="0" cy="0"/>
          <a:chOff x="0" y="0"/>
          <a:chExt cx="0" cy="0"/>
        </a:xfrm>
      </p:grpSpPr>
      <p:sp>
        <p:nvSpPr>
          <p:cNvPr id="10" name="Titre 1"/>
          <p:cNvSpPr>
            <a:spLocks noGrp="1"/>
          </p:cNvSpPr>
          <p:nvPr>
            <p:ph type="title" hasCustomPrompt="1"/>
          </p:nvPr>
        </p:nvSpPr>
        <p:spPr>
          <a:xfrm>
            <a:off x="385993" y="543496"/>
            <a:ext cx="17281920" cy="677926"/>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Titre</a:t>
            </a:r>
            <a:r>
              <a:rPr lang="en-US" dirty="0"/>
              <a:t> de la </a:t>
            </a:r>
            <a:r>
              <a:rPr lang="en-US" dirty="0" err="1"/>
              <a:t>diapositive</a:t>
            </a:r>
            <a:endParaRPr lang="fr-CH" dirty="0"/>
          </a:p>
        </p:txBody>
      </p:sp>
      <p:sp>
        <p:nvSpPr>
          <p:cNvPr id="5" name="Espace réservé du texte 14">
            <a:extLst>
              <a:ext uri="{FF2B5EF4-FFF2-40B4-BE49-F238E27FC236}">
                <a16:creationId xmlns="" xmlns:a16="http://schemas.microsoft.com/office/drawing/2014/main" id="{9A39921A-262C-43D5-8056-77B9F327C43B}"/>
              </a:ext>
            </a:extLst>
          </p:cNvPr>
          <p:cNvSpPr>
            <a:spLocks noGrp="1"/>
          </p:cNvSpPr>
          <p:nvPr>
            <p:ph type="body" sz="quarter" idx="13" hasCustomPrompt="1"/>
          </p:nvPr>
        </p:nvSpPr>
        <p:spPr>
          <a:xfrm>
            <a:off x="390327" y="1479600"/>
            <a:ext cx="17281920" cy="7632848"/>
          </a:xfrm>
          <a:prstGeom prst="rect">
            <a:avLst/>
          </a:prstGeom>
        </p:spPr>
        <p:txBody>
          <a:bodyPr/>
          <a:lstStyle>
            <a:lvl1pPr marL="342900" indent="-342900">
              <a:spcBef>
                <a:spcPts val="1800"/>
              </a:spcBef>
              <a:spcAft>
                <a:spcPts val="600"/>
              </a:spcAft>
              <a:buFont typeface="Wingdings" panose="05000000000000000000" pitchFamily="2" charset="2"/>
              <a:buChar char="§"/>
              <a:defRPr sz="3800" b="1">
                <a:solidFill>
                  <a:schemeClr val="tx1"/>
                </a:solidFill>
                <a:latin typeface="Arial" panose="020B0604020202020204" pitchFamily="34" charset="0"/>
                <a:cs typeface="Arial" panose="020B0604020202020204" pitchFamily="34" charset="0"/>
              </a:defRPr>
            </a:lvl1pPr>
            <a:lvl2pPr marL="895350" indent="-438150">
              <a:spcBef>
                <a:spcPts val="600"/>
              </a:spcBef>
              <a:spcAft>
                <a:spcPts val="800"/>
              </a:spcAft>
              <a:buFont typeface="Symbol" panose="05050102010706020507" pitchFamily="18" charset="2"/>
              <a:buChar char=""/>
              <a:defRPr sz="3600">
                <a:latin typeface="Arial" panose="020B0604020202020204" pitchFamily="34" charset="0"/>
                <a:cs typeface="Arial" panose="020B0604020202020204" pitchFamily="34" charset="0"/>
              </a:defRPr>
            </a:lvl2pPr>
            <a:lvl3pPr marL="1252538" indent="-338138">
              <a:spcBef>
                <a:spcPts val="600"/>
              </a:spcBef>
              <a:spcAft>
                <a:spcPts val="600"/>
              </a:spcAft>
              <a:buFont typeface="Arial" panose="020B0604020202020204" pitchFamily="34" charset="0"/>
              <a:buChar char="•"/>
              <a:defRPr sz="3200" i="1">
                <a:latin typeface="Arial" panose="020B0604020202020204" pitchFamily="34" charset="0"/>
                <a:cs typeface="Arial" panose="020B0604020202020204" pitchFamily="34" charset="0"/>
              </a:defRPr>
            </a:lvl3pPr>
          </a:lstStyle>
          <a:p>
            <a:pPr lvl="0"/>
            <a:r>
              <a:rPr lang="fr-FR" dirty="0"/>
              <a:t>Texte niveau 1</a:t>
            </a:r>
          </a:p>
          <a:p>
            <a:pPr lvl="1"/>
            <a:r>
              <a:rPr lang="fr-FR" dirty="0"/>
              <a:t>Texte niveau 2</a:t>
            </a:r>
          </a:p>
          <a:p>
            <a:pPr lvl="2"/>
            <a:r>
              <a:rPr lang="fr-FR" dirty="0">
                <a:latin typeface="Arial" panose="020B0604020202020204" pitchFamily="34" charset="0"/>
                <a:cs typeface="Arial" panose="020B0604020202020204" pitchFamily="34" charset="0"/>
              </a:rPr>
              <a:t>Texte niveau 3</a:t>
            </a:r>
          </a:p>
          <a:p>
            <a:pPr lvl="0"/>
            <a:r>
              <a:rPr lang="fr-FR" dirty="0">
                <a:latin typeface="Arial" panose="020B0604020202020204" pitchFamily="34" charset="0"/>
                <a:cs typeface="Arial" panose="020B0604020202020204" pitchFamily="34" charset="0"/>
              </a:rPr>
              <a:t>Texte niveau 1</a:t>
            </a:r>
          </a:p>
          <a:p>
            <a:pPr lvl="1"/>
            <a:r>
              <a:rPr lang="fr-FR" dirty="0">
                <a:latin typeface="Arial" panose="020B0604020202020204" pitchFamily="34" charset="0"/>
                <a:cs typeface="Arial" panose="020B0604020202020204" pitchFamily="34" charset="0"/>
              </a:rPr>
              <a:t>Texte niveau 2</a:t>
            </a:r>
          </a:p>
          <a:p>
            <a:pPr lvl="2"/>
            <a:r>
              <a:rPr lang="fr-FR" dirty="0">
                <a:latin typeface="Arial" panose="020B0604020202020204" pitchFamily="34" charset="0"/>
                <a:cs typeface="Arial" panose="020B0604020202020204" pitchFamily="34" charset="0"/>
              </a:rPr>
              <a:t>Texte niveau 3</a:t>
            </a:r>
          </a:p>
          <a:p>
            <a:pPr lvl="2"/>
            <a:endParaRPr lang="fr-FR" dirty="0"/>
          </a:p>
        </p:txBody>
      </p:sp>
      <p:sp>
        <p:nvSpPr>
          <p:cNvPr id="7" name="Slide Number Placeholder 5">
            <a:extLst>
              <a:ext uri="{FF2B5EF4-FFF2-40B4-BE49-F238E27FC236}">
                <a16:creationId xmlns="" xmlns:a16="http://schemas.microsoft.com/office/drawing/2014/main" id="{E0AB65CB-8783-4645-AB33-0E0CB9A53DDD}"/>
              </a:ext>
            </a:extLst>
          </p:cNvPr>
          <p:cNvSpPr txBox="1">
            <a:spLocks/>
          </p:cNvSpPr>
          <p:nvPr userDrawn="1"/>
        </p:nvSpPr>
        <p:spPr>
          <a:xfrm>
            <a:off x="385993" y="9370626"/>
            <a:ext cx="17281920" cy="541338"/>
          </a:xfrm>
          <a:prstGeom prst="rect">
            <a:avLst/>
          </a:prstGeom>
        </p:spPr>
        <p:txBody>
          <a:bodyPr vert="horz" lIns="91440" tIns="45720" rIns="91440" bIns="45720" rtlCol="0" anchor="ctr"/>
          <a:lstStyle>
            <a:defPPr>
              <a:defRPr lang="fr-FR"/>
            </a:defPPr>
            <a:lvl1pPr marL="0" algn="ctr" defTabSz="914400" rtl="0" eaLnBrk="1" latinLnBrk="0" hangingPunct="1">
              <a:defRPr sz="20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dirty="0"/>
              <a:t>– </a:t>
            </a:r>
            <a:fld id="{A46C2958-82A8-49EA-9B20-D97BE64201E7}" type="slidenum">
              <a:rPr lang="fr-CH" smtClean="0"/>
              <a:pPr/>
              <a:t>‹N°›</a:t>
            </a:fld>
            <a:r>
              <a:rPr lang="fr-CH" dirty="0"/>
              <a:t> –</a:t>
            </a:r>
          </a:p>
        </p:txBody>
      </p:sp>
    </p:spTree>
    <p:extLst>
      <p:ext uri="{BB962C8B-B14F-4D97-AF65-F5344CB8AC3E}">
        <p14:creationId xmlns:p14="http://schemas.microsoft.com/office/powerpoint/2010/main" val="6150041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u_Titre sur 2 lignes">
    <p:spTree>
      <p:nvGrpSpPr>
        <p:cNvPr id="1" name=""/>
        <p:cNvGrpSpPr/>
        <p:nvPr/>
      </p:nvGrpSpPr>
      <p:grpSpPr>
        <a:xfrm>
          <a:off x="0" y="0"/>
          <a:ext cx="0" cy="0"/>
          <a:chOff x="0" y="0"/>
          <a:chExt cx="0" cy="0"/>
        </a:xfrm>
      </p:grpSpPr>
      <p:sp>
        <p:nvSpPr>
          <p:cNvPr id="10" name="Titre 1"/>
          <p:cNvSpPr>
            <a:spLocks noGrp="1"/>
          </p:cNvSpPr>
          <p:nvPr>
            <p:ph type="title" hasCustomPrompt="1"/>
          </p:nvPr>
        </p:nvSpPr>
        <p:spPr>
          <a:xfrm>
            <a:off x="390327" y="543496"/>
            <a:ext cx="17281920" cy="1313873"/>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Titre</a:t>
            </a:r>
            <a:r>
              <a:rPr lang="en-US" dirty="0"/>
              <a:t> de la diapositive (sur </a:t>
            </a:r>
            <a:r>
              <a:rPr lang="en-US" dirty="0" err="1"/>
              <a:t>deux</a:t>
            </a:r>
            <a:r>
              <a:rPr lang="en-US" dirty="0"/>
              <a:t> </a:t>
            </a:r>
            <a:r>
              <a:rPr lang="en-US" dirty="0" err="1"/>
              <a:t>lignes</a:t>
            </a:r>
            <a:r>
              <a:rPr lang="en-US" dirty="0"/>
              <a:t>)</a:t>
            </a:r>
            <a:br>
              <a:rPr lang="en-US" dirty="0"/>
            </a:br>
            <a:endParaRPr lang="fr-CH" dirty="0"/>
          </a:p>
        </p:txBody>
      </p:sp>
      <p:sp>
        <p:nvSpPr>
          <p:cNvPr id="6" name="Espace réservé du texte 14">
            <a:extLst>
              <a:ext uri="{FF2B5EF4-FFF2-40B4-BE49-F238E27FC236}">
                <a16:creationId xmlns="" xmlns:a16="http://schemas.microsoft.com/office/drawing/2014/main" id="{58F577B7-A1B8-4947-B45B-0405101B93A2}"/>
              </a:ext>
            </a:extLst>
          </p:cNvPr>
          <p:cNvSpPr>
            <a:spLocks noGrp="1"/>
          </p:cNvSpPr>
          <p:nvPr>
            <p:ph type="body" sz="quarter" idx="13" hasCustomPrompt="1"/>
          </p:nvPr>
        </p:nvSpPr>
        <p:spPr>
          <a:xfrm>
            <a:off x="390327" y="2126974"/>
            <a:ext cx="17281920" cy="6985474"/>
          </a:xfrm>
          <a:prstGeom prst="rect">
            <a:avLst/>
          </a:prstGeom>
        </p:spPr>
        <p:txBody>
          <a:bodyPr/>
          <a:lstStyle>
            <a:lvl1pPr marL="342900" indent="-342900">
              <a:spcBef>
                <a:spcPts val="1800"/>
              </a:spcBef>
              <a:spcAft>
                <a:spcPts val="600"/>
              </a:spcAft>
              <a:buFont typeface="Wingdings" panose="05000000000000000000" pitchFamily="2" charset="2"/>
              <a:buChar char="§"/>
              <a:defRPr sz="3800" b="1">
                <a:solidFill>
                  <a:schemeClr val="tx1"/>
                </a:solidFill>
                <a:latin typeface="Arial" panose="020B0604020202020204" pitchFamily="34" charset="0"/>
                <a:cs typeface="Arial" panose="020B0604020202020204" pitchFamily="34" charset="0"/>
              </a:defRPr>
            </a:lvl1pPr>
            <a:lvl2pPr marL="895350" indent="-438150">
              <a:spcBef>
                <a:spcPts val="600"/>
              </a:spcBef>
              <a:spcAft>
                <a:spcPts val="800"/>
              </a:spcAft>
              <a:buFont typeface="Symbol" panose="05050102010706020507" pitchFamily="18" charset="2"/>
              <a:buChar char=""/>
              <a:defRPr sz="3600">
                <a:latin typeface="Arial" panose="020B0604020202020204" pitchFamily="34" charset="0"/>
                <a:cs typeface="Arial" panose="020B0604020202020204" pitchFamily="34" charset="0"/>
              </a:defRPr>
            </a:lvl2pPr>
            <a:lvl3pPr marL="1252538" indent="-338138">
              <a:spcBef>
                <a:spcPts val="600"/>
              </a:spcBef>
              <a:spcAft>
                <a:spcPts val="600"/>
              </a:spcAft>
              <a:buFont typeface="Arial" panose="020B0604020202020204" pitchFamily="34" charset="0"/>
              <a:buChar char="•"/>
              <a:defRPr sz="3200" i="1">
                <a:latin typeface="Arial" panose="020B0604020202020204" pitchFamily="34" charset="0"/>
                <a:cs typeface="Arial" panose="020B0604020202020204" pitchFamily="34" charset="0"/>
              </a:defRPr>
            </a:lvl3pPr>
          </a:lstStyle>
          <a:p>
            <a:pPr lvl="0"/>
            <a:r>
              <a:rPr lang="fr-FR" dirty="0"/>
              <a:t>Texte niveau 1</a:t>
            </a:r>
          </a:p>
          <a:p>
            <a:pPr lvl="1"/>
            <a:r>
              <a:rPr lang="fr-FR" dirty="0"/>
              <a:t>Texte niveau 2</a:t>
            </a:r>
          </a:p>
          <a:p>
            <a:pPr lvl="2"/>
            <a:r>
              <a:rPr lang="fr-FR" dirty="0">
                <a:latin typeface="Arial" panose="020B0604020202020204" pitchFamily="34" charset="0"/>
                <a:cs typeface="Arial" panose="020B0604020202020204" pitchFamily="34" charset="0"/>
              </a:rPr>
              <a:t>Texte niveau 3</a:t>
            </a:r>
          </a:p>
          <a:p>
            <a:pPr lvl="0"/>
            <a:r>
              <a:rPr lang="fr-FR" dirty="0">
                <a:latin typeface="Arial" panose="020B0604020202020204" pitchFamily="34" charset="0"/>
                <a:cs typeface="Arial" panose="020B0604020202020204" pitchFamily="34" charset="0"/>
              </a:rPr>
              <a:t>Texte niveau 1</a:t>
            </a:r>
          </a:p>
          <a:p>
            <a:pPr lvl="1"/>
            <a:r>
              <a:rPr lang="fr-FR" dirty="0">
                <a:latin typeface="Arial" panose="020B0604020202020204" pitchFamily="34" charset="0"/>
                <a:cs typeface="Arial" panose="020B0604020202020204" pitchFamily="34" charset="0"/>
              </a:rPr>
              <a:t>Texte niveau 2</a:t>
            </a:r>
          </a:p>
          <a:p>
            <a:pPr lvl="2"/>
            <a:r>
              <a:rPr lang="fr-FR" dirty="0">
                <a:latin typeface="Arial" panose="020B0604020202020204" pitchFamily="34" charset="0"/>
                <a:cs typeface="Arial" panose="020B0604020202020204" pitchFamily="34" charset="0"/>
              </a:rPr>
              <a:t>Texte niveau 3</a:t>
            </a:r>
          </a:p>
          <a:p>
            <a:pPr lvl="2"/>
            <a:endParaRPr lang="fr-FR" dirty="0"/>
          </a:p>
        </p:txBody>
      </p:sp>
      <p:sp>
        <p:nvSpPr>
          <p:cNvPr id="7" name="Slide Number Placeholder 5">
            <a:extLst>
              <a:ext uri="{FF2B5EF4-FFF2-40B4-BE49-F238E27FC236}">
                <a16:creationId xmlns="" xmlns:a16="http://schemas.microsoft.com/office/drawing/2014/main" id="{4511D74E-CBBD-4A2E-A6A8-A0969D13E1A4}"/>
              </a:ext>
            </a:extLst>
          </p:cNvPr>
          <p:cNvSpPr txBox="1">
            <a:spLocks/>
          </p:cNvSpPr>
          <p:nvPr userDrawn="1"/>
        </p:nvSpPr>
        <p:spPr>
          <a:xfrm>
            <a:off x="385993" y="9370626"/>
            <a:ext cx="17281920" cy="541338"/>
          </a:xfrm>
          <a:prstGeom prst="rect">
            <a:avLst/>
          </a:prstGeom>
        </p:spPr>
        <p:txBody>
          <a:bodyPr vert="horz" lIns="91440" tIns="45720" rIns="91440" bIns="45720" rtlCol="0" anchor="ctr"/>
          <a:lstStyle>
            <a:defPPr>
              <a:defRPr lang="fr-FR"/>
            </a:defPPr>
            <a:lvl1pPr marL="0" algn="ctr" defTabSz="914400" rtl="0" eaLnBrk="1" latinLnBrk="0" hangingPunct="1">
              <a:defRPr sz="20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dirty="0"/>
              <a:t>– </a:t>
            </a:r>
            <a:fld id="{A46C2958-82A8-49EA-9B20-D97BE64201E7}" type="slidenum">
              <a:rPr lang="fr-CH" smtClean="0"/>
              <a:pPr/>
              <a:t>‹N°›</a:t>
            </a:fld>
            <a:r>
              <a:rPr lang="fr-CH" dirty="0"/>
              <a:t> –</a:t>
            </a:r>
          </a:p>
        </p:txBody>
      </p:sp>
    </p:spTree>
    <p:extLst>
      <p:ext uri="{BB962C8B-B14F-4D97-AF65-F5344CB8AC3E}">
        <p14:creationId xmlns:p14="http://schemas.microsoft.com/office/powerpoint/2010/main" val="13423189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u_Titre_et_Sous-titre">
    <p:spTree>
      <p:nvGrpSpPr>
        <p:cNvPr id="1" name=""/>
        <p:cNvGrpSpPr/>
        <p:nvPr/>
      </p:nvGrpSpPr>
      <p:grpSpPr>
        <a:xfrm>
          <a:off x="0" y="0"/>
          <a:ext cx="0" cy="0"/>
          <a:chOff x="0" y="0"/>
          <a:chExt cx="0" cy="0"/>
        </a:xfrm>
      </p:grpSpPr>
      <p:sp>
        <p:nvSpPr>
          <p:cNvPr id="10" name="Titre 1"/>
          <p:cNvSpPr>
            <a:spLocks noGrp="1"/>
          </p:cNvSpPr>
          <p:nvPr>
            <p:ph type="title" hasCustomPrompt="1"/>
          </p:nvPr>
        </p:nvSpPr>
        <p:spPr>
          <a:xfrm>
            <a:off x="390327" y="543496"/>
            <a:ext cx="17281920" cy="677926"/>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Titre</a:t>
            </a:r>
            <a:r>
              <a:rPr lang="en-US" dirty="0"/>
              <a:t> de la </a:t>
            </a:r>
            <a:r>
              <a:rPr lang="en-US" dirty="0" err="1"/>
              <a:t>diapositive</a:t>
            </a:r>
            <a:endParaRPr lang="fr-CH" dirty="0"/>
          </a:p>
        </p:txBody>
      </p:sp>
      <p:sp>
        <p:nvSpPr>
          <p:cNvPr id="3" name="Text Placeholder 2">
            <a:extLst>
              <a:ext uri="{FF2B5EF4-FFF2-40B4-BE49-F238E27FC236}">
                <a16:creationId xmlns="" xmlns:a16="http://schemas.microsoft.com/office/drawing/2014/main" id="{FB2F9997-96D3-4C0B-915A-DEF5B9DEDE24}"/>
              </a:ext>
            </a:extLst>
          </p:cNvPr>
          <p:cNvSpPr>
            <a:spLocks noGrp="1"/>
          </p:cNvSpPr>
          <p:nvPr>
            <p:ph type="body" sz="quarter" idx="14" hasCustomPrompt="1"/>
          </p:nvPr>
        </p:nvSpPr>
        <p:spPr>
          <a:xfrm>
            <a:off x="390327" y="1256592"/>
            <a:ext cx="17281525" cy="677863"/>
          </a:xfrm>
          <a:prstGeom prst="rect">
            <a:avLst/>
          </a:prstGeom>
        </p:spPr>
        <p:txBody>
          <a:bodyPr/>
          <a:lstStyle>
            <a:lvl1pPr>
              <a:defRPr sz="3600" b="1">
                <a:solidFill>
                  <a:srgbClr val="00609C"/>
                </a:solidFill>
                <a:latin typeface="Arial" panose="020B0604020202020204" pitchFamily="34" charset="0"/>
                <a:cs typeface="Arial" panose="020B0604020202020204" pitchFamily="34" charset="0"/>
              </a:defRPr>
            </a:lvl1pPr>
          </a:lstStyle>
          <a:p>
            <a:pPr lvl="0"/>
            <a:r>
              <a:rPr lang="en-US" dirty="0"/>
              <a:t>Sous-</a:t>
            </a:r>
            <a:r>
              <a:rPr lang="en-US" dirty="0" err="1"/>
              <a:t>titre</a:t>
            </a:r>
            <a:r>
              <a:rPr lang="en-US" dirty="0"/>
              <a:t> de la diapositive</a:t>
            </a:r>
            <a:endParaRPr lang="fr-CH" dirty="0"/>
          </a:p>
        </p:txBody>
      </p:sp>
      <p:sp>
        <p:nvSpPr>
          <p:cNvPr id="8" name="Espace réservé du texte 14">
            <a:extLst>
              <a:ext uri="{FF2B5EF4-FFF2-40B4-BE49-F238E27FC236}">
                <a16:creationId xmlns="" xmlns:a16="http://schemas.microsoft.com/office/drawing/2014/main" id="{F04E5ACF-EF7B-4DFE-8821-30BA6678677B}"/>
              </a:ext>
            </a:extLst>
          </p:cNvPr>
          <p:cNvSpPr>
            <a:spLocks noGrp="1"/>
          </p:cNvSpPr>
          <p:nvPr>
            <p:ph type="body" sz="quarter" idx="13" hasCustomPrompt="1"/>
          </p:nvPr>
        </p:nvSpPr>
        <p:spPr>
          <a:xfrm>
            <a:off x="390327" y="2126974"/>
            <a:ext cx="17281920" cy="6985474"/>
          </a:xfrm>
          <a:prstGeom prst="rect">
            <a:avLst/>
          </a:prstGeom>
        </p:spPr>
        <p:txBody>
          <a:bodyPr/>
          <a:lstStyle>
            <a:lvl1pPr marL="342900" indent="-342900">
              <a:spcBef>
                <a:spcPts val="1800"/>
              </a:spcBef>
              <a:spcAft>
                <a:spcPts val="600"/>
              </a:spcAft>
              <a:buFont typeface="Wingdings" panose="05000000000000000000" pitchFamily="2" charset="2"/>
              <a:buChar char="§"/>
              <a:defRPr sz="3800" b="1">
                <a:solidFill>
                  <a:schemeClr val="tx1"/>
                </a:solidFill>
                <a:latin typeface="Arial" panose="020B0604020202020204" pitchFamily="34" charset="0"/>
                <a:cs typeface="Arial" panose="020B0604020202020204" pitchFamily="34" charset="0"/>
              </a:defRPr>
            </a:lvl1pPr>
            <a:lvl2pPr marL="895350" indent="-438150">
              <a:spcBef>
                <a:spcPts val="600"/>
              </a:spcBef>
              <a:spcAft>
                <a:spcPts val="800"/>
              </a:spcAft>
              <a:buFont typeface="Symbol" panose="05050102010706020507" pitchFamily="18" charset="2"/>
              <a:buChar char=""/>
              <a:defRPr sz="3600">
                <a:latin typeface="Arial" panose="020B0604020202020204" pitchFamily="34" charset="0"/>
                <a:cs typeface="Arial" panose="020B0604020202020204" pitchFamily="34" charset="0"/>
              </a:defRPr>
            </a:lvl2pPr>
            <a:lvl3pPr marL="1252538" indent="-338138">
              <a:spcBef>
                <a:spcPts val="600"/>
              </a:spcBef>
              <a:spcAft>
                <a:spcPts val="600"/>
              </a:spcAft>
              <a:buFont typeface="Arial" panose="020B0604020202020204" pitchFamily="34" charset="0"/>
              <a:buChar char="•"/>
              <a:defRPr sz="3200" i="1">
                <a:latin typeface="Arial" panose="020B0604020202020204" pitchFamily="34" charset="0"/>
                <a:cs typeface="Arial" panose="020B0604020202020204" pitchFamily="34" charset="0"/>
              </a:defRPr>
            </a:lvl3pPr>
          </a:lstStyle>
          <a:p>
            <a:pPr lvl="0"/>
            <a:r>
              <a:rPr lang="fr-FR" dirty="0"/>
              <a:t>Texte niveau 1</a:t>
            </a:r>
          </a:p>
          <a:p>
            <a:pPr lvl="1"/>
            <a:r>
              <a:rPr lang="fr-FR" dirty="0"/>
              <a:t>Texte niveau 2</a:t>
            </a:r>
          </a:p>
          <a:p>
            <a:pPr lvl="2"/>
            <a:r>
              <a:rPr lang="fr-FR" dirty="0">
                <a:latin typeface="Arial" panose="020B0604020202020204" pitchFamily="34" charset="0"/>
                <a:cs typeface="Arial" panose="020B0604020202020204" pitchFamily="34" charset="0"/>
              </a:rPr>
              <a:t>Texte niveau 3</a:t>
            </a:r>
          </a:p>
          <a:p>
            <a:pPr lvl="0"/>
            <a:r>
              <a:rPr lang="fr-FR" dirty="0">
                <a:latin typeface="Arial" panose="020B0604020202020204" pitchFamily="34" charset="0"/>
                <a:cs typeface="Arial" panose="020B0604020202020204" pitchFamily="34" charset="0"/>
              </a:rPr>
              <a:t>Texte niveau 1</a:t>
            </a:r>
          </a:p>
          <a:p>
            <a:pPr lvl="1"/>
            <a:r>
              <a:rPr lang="fr-FR" dirty="0">
                <a:latin typeface="Arial" panose="020B0604020202020204" pitchFamily="34" charset="0"/>
                <a:cs typeface="Arial" panose="020B0604020202020204" pitchFamily="34" charset="0"/>
              </a:rPr>
              <a:t>Texte niveau 2</a:t>
            </a:r>
          </a:p>
          <a:p>
            <a:pPr lvl="2"/>
            <a:r>
              <a:rPr lang="fr-FR" dirty="0">
                <a:latin typeface="Arial" panose="020B0604020202020204" pitchFamily="34" charset="0"/>
                <a:cs typeface="Arial" panose="020B0604020202020204" pitchFamily="34" charset="0"/>
              </a:rPr>
              <a:t>Texte niveau 3</a:t>
            </a:r>
          </a:p>
          <a:p>
            <a:pPr lvl="2"/>
            <a:endParaRPr lang="fr-FR" dirty="0"/>
          </a:p>
        </p:txBody>
      </p:sp>
      <p:sp>
        <p:nvSpPr>
          <p:cNvPr id="9" name="Slide Number Placeholder 5">
            <a:extLst>
              <a:ext uri="{FF2B5EF4-FFF2-40B4-BE49-F238E27FC236}">
                <a16:creationId xmlns="" xmlns:a16="http://schemas.microsoft.com/office/drawing/2014/main" id="{DB868A20-35C3-4C5C-BA43-FE87BA12E325}"/>
              </a:ext>
            </a:extLst>
          </p:cNvPr>
          <p:cNvSpPr txBox="1">
            <a:spLocks/>
          </p:cNvSpPr>
          <p:nvPr userDrawn="1"/>
        </p:nvSpPr>
        <p:spPr>
          <a:xfrm>
            <a:off x="385993" y="9370626"/>
            <a:ext cx="17281920" cy="541338"/>
          </a:xfrm>
          <a:prstGeom prst="rect">
            <a:avLst/>
          </a:prstGeom>
        </p:spPr>
        <p:txBody>
          <a:bodyPr vert="horz" lIns="91440" tIns="45720" rIns="91440" bIns="45720" rtlCol="0" anchor="ctr"/>
          <a:lstStyle>
            <a:defPPr>
              <a:defRPr lang="fr-FR"/>
            </a:defPPr>
            <a:lvl1pPr marL="0" algn="ctr" defTabSz="914400" rtl="0" eaLnBrk="1" latinLnBrk="0" hangingPunct="1">
              <a:defRPr sz="20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dirty="0"/>
              <a:t>– </a:t>
            </a:r>
            <a:fld id="{A46C2958-82A8-49EA-9B20-D97BE64201E7}" type="slidenum">
              <a:rPr lang="fr-CH" smtClean="0"/>
              <a:pPr/>
              <a:t>‹N°›</a:t>
            </a:fld>
            <a:r>
              <a:rPr lang="fr-CH" dirty="0"/>
              <a:t> –</a:t>
            </a:r>
          </a:p>
        </p:txBody>
      </p:sp>
    </p:spTree>
    <p:extLst>
      <p:ext uri="{BB962C8B-B14F-4D97-AF65-F5344CB8AC3E}">
        <p14:creationId xmlns:p14="http://schemas.microsoft.com/office/powerpoint/2010/main" val="6327802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mage_avec_titre_et_legend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390327" y="1551608"/>
            <a:ext cx="17353928" cy="6984776"/>
          </a:xfrm>
          <a:prstGeom prst="rect">
            <a:avLst/>
          </a:prstGeom>
        </p:spPr>
        <p:txBody>
          <a:bodyPr/>
          <a:lstStyle/>
          <a:p>
            <a:r>
              <a:rPr lang="en-US"/>
              <a:t>Click icon to add picture</a:t>
            </a:r>
            <a:endParaRPr lang="fr-FR"/>
          </a:p>
        </p:txBody>
      </p:sp>
      <p:sp>
        <p:nvSpPr>
          <p:cNvPr id="3" name="Titre 1">
            <a:extLst>
              <a:ext uri="{FF2B5EF4-FFF2-40B4-BE49-F238E27FC236}">
                <a16:creationId xmlns="" xmlns:a16="http://schemas.microsoft.com/office/drawing/2014/main" id="{5776B5D0-0188-4DDE-BCB2-53418C6513E1}"/>
              </a:ext>
            </a:extLst>
          </p:cNvPr>
          <p:cNvSpPr>
            <a:spLocks noGrp="1"/>
          </p:cNvSpPr>
          <p:nvPr>
            <p:ph type="title" hasCustomPrompt="1"/>
          </p:nvPr>
        </p:nvSpPr>
        <p:spPr>
          <a:xfrm>
            <a:off x="390327" y="563045"/>
            <a:ext cx="17281920" cy="677926"/>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Titre</a:t>
            </a:r>
            <a:r>
              <a:rPr lang="en-US" dirty="0"/>
              <a:t> de la diapositive (sur 1 </a:t>
            </a:r>
            <a:r>
              <a:rPr lang="en-US" dirty="0" err="1"/>
              <a:t>ligne</a:t>
            </a:r>
            <a:r>
              <a:rPr lang="en-US" dirty="0"/>
              <a:t>)</a:t>
            </a:r>
            <a:endParaRPr lang="fr-CH" dirty="0"/>
          </a:p>
        </p:txBody>
      </p:sp>
      <p:sp>
        <p:nvSpPr>
          <p:cNvPr id="9" name="Content Placeholder 8">
            <a:extLst>
              <a:ext uri="{FF2B5EF4-FFF2-40B4-BE49-F238E27FC236}">
                <a16:creationId xmlns="" xmlns:a16="http://schemas.microsoft.com/office/drawing/2014/main" id="{C088F0B5-8BB7-43A3-89BE-E04123FF4848}"/>
              </a:ext>
            </a:extLst>
          </p:cNvPr>
          <p:cNvSpPr>
            <a:spLocks noGrp="1"/>
          </p:cNvSpPr>
          <p:nvPr>
            <p:ph sz="quarter" idx="11" hasCustomPrompt="1"/>
          </p:nvPr>
        </p:nvSpPr>
        <p:spPr>
          <a:xfrm>
            <a:off x="385763" y="8751888"/>
            <a:ext cx="17354550" cy="360362"/>
          </a:xfrm>
          <a:prstGeom prst="rect">
            <a:avLst/>
          </a:prstGeom>
        </p:spPr>
        <p:txBody>
          <a:bodyPr/>
          <a:lstStyle>
            <a:lvl1pPr marL="0" marR="0" indent="0" algn="l" defTabSz="914400" rtl="0" eaLnBrk="1" fontAlgn="base" latinLnBrk="0" hangingPunct="1">
              <a:lnSpc>
                <a:spcPct val="100000"/>
              </a:lnSpc>
              <a:spcBef>
                <a:spcPct val="20000"/>
              </a:spcBef>
              <a:spcAft>
                <a:spcPct val="0"/>
              </a:spcAft>
              <a:buClrTx/>
              <a:buSzTx/>
              <a:buFontTx/>
              <a:buNone/>
              <a:tabLst/>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marL="0" marR="0" lvl="0" indent="0" algn="l" defTabSz="914400" rtl="0" eaLnBrk="1" fontAlgn="base" latinLnBrk="0" hangingPunct="1">
              <a:lnSpc>
                <a:spcPct val="100000"/>
              </a:lnSpc>
              <a:spcBef>
                <a:spcPct val="20000"/>
              </a:spcBef>
              <a:spcAft>
                <a:spcPct val="0"/>
              </a:spcAft>
              <a:buClrTx/>
              <a:buSzTx/>
              <a:buFontTx/>
              <a:buNone/>
              <a:tabLst/>
              <a:defRPr/>
            </a:pPr>
            <a:r>
              <a:rPr lang="fr-CH" dirty="0">
                <a:latin typeface="Arial" panose="020B0604020202020204" pitchFamily="34" charset="0"/>
                <a:cs typeface="Arial" panose="020B0604020202020204" pitchFamily="34" charset="0"/>
              </a:rPr>
              <a:t>Source / légende / crédits</a:t>
            </a:r>
            <a:endParaRPr lang="en-US" dirty="0"/>
          </a:p>
          <a:p>
            <a:pPr lvl="1"/>
            <a:r>
              <a:rPr lang="en-US" dirty="0"/>
              <a:t>Second level</a:t>
            </a:r>
          </a:p>
          <a:p>
            <a:pPr lvl="2"/>
            <a:r>
              <a:rPr lang="en-US" dirty="0"/>
              <a:t>Third level</a:t>
            </a:r>
          </a:p>
          <a:p>
            <a:pPr lvl="3"/>
            <a:r>
              <a:rPr lang="en-US" dirty="0"/>
              <a:t>Fourth level</a:t>
            </a:r>
          </a:p>
          <a:p>
            <a:pPr lvl="4"/>
            <a:r>
              <a:rPr lang="en-US" dirty="0"/>
              <a:t>Fifth level</a:t>
            </a:r>
            <a:endParaRPr lang="fr-CH" dirty="0"/>
          </a:p>
        </p:txBody>
      </p:sp>
      <p:sp>
        <p:nvSpPr>
          <p:cNvPr id="10" name="Slide Number Placeholder 5">
            <a:extLst>
              <a:ext uri="{FF2B5EF4-FFF2-40B4-BE49-F238E27FC236}">
                <a16:creationId xmlns="" xmlns:a16="http://schemas.microsoft.com/office/drawing/2014/main" id="{102C2B15-ACFE-41E2-90A5-012DFE93F829}"/>
              </a:ext>
            </a:extLst>
          </p:cNvPr>
          <p:cNvSpPr txBox="1">
            <a:spLocks/>
          </p:cNvSpPr>
          <p:nvPr userDrawn="1"/>
        </p:nvSpPr>
        <p:spPr>
          <a:xfrm>
            <a:off x="385993" y="9370626"/>
            <a:ext cx="17281920" cy="541338"/>
          </a:xfrm>
          <a:prstGeom prst="rect">
            <a:avLst/>
          </a:prstGeom>
        </p:spPr>
        <p:txBody>
          <a:bodyPr vert="horz" lIns="91440" tIns="45720" rIns="91440" bIns="45720" rtlCol="0" anchor="ctr"/>
          <a:lstStyle>
            <a:defPPr>
              <a:defRPr lang="fr-FR"/>
            </a:defPPr>
            <a:lvl1pPr marL="0" algn="ctr" defTabSz="914400" rtl="0" eaLnBrk="1" latinLnBrk="0" hangingPunct="1">
              <a:defRPr sz="20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dirty="0"/>
              <a:t>– </a:t>
            </a:r>
            <a:fld id="{A46C2958-82A8-49EA-9B20-D97BE64201E7}" type="slidenum">
              <a:rPr lang="fr-CH" smtClean="0"/>
              <a:pPr/>
              <a:t>‹N°›</a:t>
            </a:fld>
            <a:r>
              <a:rPr lang="fr-CH" dirty="0"/>
              <a:t> –</a:t>
            </a:r>
          </a:p>
        </p:txBody>
      </p:sp>
    </p:spTree>
    <p:extLst>
      <p:ext uri="{BB962C8B-B14F-4D97-AF65-F5344CB8AC3E}">
        <p14:creationId xmlns:p14="http://schemas.microsoft.com/office/powerpoint/2010/main" val="10497746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Image_brut_sans_logo_ni_titre">
    <p:spTree>
      <p:nvGrpSpPr>
        <p:cNvPr id="1" name=""/>
        <p:cNvGrpSpPr/>
        <p:nvPr/>
      </p:nvGrpSpPr>
      <p:grpSpPr>
        <a:xfrm>
          <a:off x="0" y="0"/>
          <a:ext cx="0" cy="0"/>
          <a:chOff x="0" y="0"/>
          <a:chExt cx="0" cy="0"/>
        </a:xfrm>
      </p:grpSpPr>
      <p:sp>
        <p:nvSpPr>
          <p:cNvPr id="4" name="Picture Placeholder 3">
            <a:extLst>
              <a:ext uri="{FF2B5EF4-FFF2-40B4-BE49-F238E27FC236}">
                <a16:creationId xmlns="" xmlns:a16="http://schemas.microsoft.com/office/drawing/2014/main" id="{54ECF294-15C6-480E-ADF7-041D890AB859}"/>
              </a:ext>
            </a:extLst>
          </p:cNvPr>
          <p:cNvSpPr>
            <a:spLocks noGrp="1"/>
          </p:cNvSpPr>
          <p:nvPr>
            <p:ph type="pic" sz="quarter" idx="10"/>
          </p:nvPr>
        </p:nvSpPr>
        <p:spPr>
          <a:xfrm>
            <a:off x="367749" y="367748"/>
            <a:ext cx="17304302" cy="9465227"/>
          </a:xfrm>
          <a:prstGeom prst="rect">
            <a:avLst/>
          </a:prstGeom>
        </p:spPr>
        <p:txBody>
          <a:bodyPr/>
          <a:lstStyle/>
          <a:p>
            <a:endParaRPr lang="fr-CH"/>
          </a:p>
        </p:txBody>
      </p:sp>
    </p:spTree>
    <p:extLst>
      <p:ext uri="{BB962C8B-B14F-4D97-AF65-F5344CB8AC3E}">
        <p14:creationId xmlns:p14="http://schemas.microsoft.com/office/powerpoint/2010/main" val="6983025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Intercalaire_orange">
    <p:spTree>
      <p:nvGrpSpPr>
        <p:cNvPr id="1" name=""/>
        <p:cNvGrpSpPr/>
        <p:nvPr/>
      </p:nvGrpSpPr>
      <p:grpSpPr>
        <a:xfrm>
          <a:off x="0" y="0"/>
          <a:ext cx="0" cy="0"/>
          <a:chOff x="0" y="0"/>
          <a:chExt cx="0" cy="0"/>
        </a:xfrm>
      </p:grpSpPr>
      <p:pic>
        <p:nvPicPr>
          <p:cNvPr id="7" name="Imag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2879" y="399479"/>
            <a:ext cx="17319368" cy="9348519"/>
          </a:xfrm>
          <a:prstGeom prst="rect">
            <a:avLst/>
          </a:prstGeom>
        </p:spPr>
      </p:pic>
      <p:pic>
        <p:nvPicPr>
          <p:cNvPr id="8" name="Imag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5728031" y="9184456"/>
            <a:ext cx="1844044" cy="414529"/>
          </a:xfrm>
          <a:prstGeom prst="rect">
            <a:avLst/>
          </a:prstGeom>
        </p:spPr>
      </p:pic>
      <p:sp>
        <p:nvSpPr>
          <p:cNvPr id="9" name="Holder 2"/>
          <p:cNvSpPr>
            <a:spLocks noGrp="1"/>
          </p:cNvSpPr>
          <p:nvPr>
            <p:ph type="title" hasCustomPrompt="1"/>
          </p:nvPr>
        </p:nvSpPr>
        <p:spPr>
          <a:xfrm>
            <a:off x="621798" y="2775744"/>
            <a:ext cx="16826033" cy="1080120"/>
          </a:xfrm>
          <a:prstGeom prst="rect">
            <a:avLst/>
          </a:prstGeom>
        </p:spPr>
        <p:txBody>
          <a:bodyPr/>
          <a:lstStyle>
            <a:lvl1pPr algn="l">
              <a:defRPr sz="6000" b="1" i="0" cap="none" baseline="0">
                <a:solidFill>
                  <a:schemeClr val="bg1"/>
                </a:solidFill>
                <a:latin typeface="Arial"/>
                <a:cs typeface="Arial"/>
              </a:defRPr>
            </a:lvl1pPr>
          </a:lstStyle>
          <a:p>
            <a:r>
              <a:rPr lang="en-US" dirty="0" err="1"/>
              <a:t>Titre</a:t>
            </a:r>
            <a:endParaRPr dirty="0"/>
          </a:p>
        </p:txBody>
      </p:sp>
      <p:pic>
        <p:nvPicPr>
          <p:cNvPr id="3" name="Picture 2">
            <a:extLst>
              <a:ext uri="{FF2B5EF4-FFF2-40B4-BE49-F238E27FC236}">
                <a16:creationId xmlns="" xmlns:a16="http://schemas.microsoft.com/office/drawing/2014/main" id="{BECA28D9-893B-4954-BC8D-C5DFD863BD39}"/>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21798" y="9330761"/>
            <a:ext cx="2319528" cy="268224"/>
          </a:xfrm>
          <a:prstGeom prst="rect">
            <a:avLst/>
          </a:prstGeom>
        </p:spPr>
      </p:pic>
    </p:spTree>
    <p:extLst>
      <p:ext uri="{BB962C8B-B14F-4D97-AF65-F5344CB8AC3E}">
        <p14:creationId xmlns:p14="http://schemas.microsoft.com/office/powerpoint/2010/main" val="38598804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Intercalaire_bleu">
    <p:spTree>
      <p:nvGrpSpPr>
        <p:cNvPr id="1" name=""/>
        <p:cNvGrpSpPr/>
        <p:nvPr/>
      </p:nvGrpSpPr>
      <p:grpSpPr>
        <a:xfrm>
          <a:off x="0" y="0"/>
          <a:ext cx="0" cy="0"/>
          <a:chOff x="0" y="0"/>
          <a:chExt cx="0" cy="0"/>
        </a:xfrm>
      </p:grpSpPr>
      <p:pic>
        <p:nvPicPr>
          <p:cNvPr id="6" name="Imag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2879" y="398098"/>
            <a:ext cx="17310658" cy="9349900"/>
          </a:xfrm>
          <a:prstGeom prst="rect">
            <a:avLst/>
          </a:prstGeom>
        </p:spPr>
      </p:pic>
      <p:sp>
        <p:nvSpPr>
          <p:cNvPr id="9" name="Holder 2"/>
          <p:cNvSpPr>
            <a:spLocks noGrp="1"/>
          </p:cNvSpPr>
          <p:nvPr>
            <p:ph type="title" hasCustomPrompt="1"/>
          </p:nvPr>
        </p:nvSpPr>
        <p:spPr>
          <a:xfrm>
            <a:off x="621798" y="2775744"/>
            <a:ext cx="16826033" cy="1080120"/>
          </a:xfrm>
          <a:prstGeom prst="rect">
            <a:avLst/>
          </a:prstGeom>
        </p:spPr>
        <p:txBody>
          <a:bodyPr/>
          <a:lstStyle>
            <a:lvl1pPr algn="l">
              <a:defRPr sz="6000" b="1" i="0" cap="none" baseline="0">
                <a:solidFill>
                  <a:schemeClr val="bg1"/>
                </a:solidFill>
                <a:latin typeface="Arial"/>
                <a:cs typeface="Arial"/>
              </a:defRPr>
            </a:lvl1pPr>
          </a:lstStyle>
          <a:p>
            <a:r>
              <a:rPr lang="en-US" dirty="0" err="1"/>
              <a:t>Titre</a:t>
            </a:r>
            <a:endParaRPr dirty="0"/>
          </a:p>
        </p:txBody>
      </p:sp>
      <p:pic>
        <p:nvPicPr>
          <p:cNvPr id="5" name="Ima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5728031" y="9184456"/>
            <a:ext cx="1844044" cy="414529"/>
          </a:xfrm>
          <a:prstGeom prst="rect">
            <a:avLst/>
          </a:prstGeom>
        </p:spPr>
      </p:pic>
      <p:pic>
        <p:nvPicPr>
          <p:cNvPr id="7" name="Picture 6">
            <a:extLst>
              <a:ext uri="{FF2B5EF4-FFF2-40B4-BE49-F238E27FC236}">
                <a16:creationId xmlns="" xmlns:a16="http://schemas.microsoft.com/office/drawing/2014/main" id="{38901806-06A2-4853-BE8F-472E2F490DE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21798" y="9330761"/>
            <a:ext cx="2319528" cy="268224"/>
          </a:xfrm>
          <a:prstGeom prst="rect">
            <a:avLst/>
          </a:prstGeom>
        </p:spPr>
      </p:pic>
    </p:spTree>
    <p:extLst>
      <p:ext uri="{BB962C8B-B14F-4D97-AF65-F5344CB8AC3E}">
        <p14:creationId xmlns:p14="http://schemas.microsoft.com/office/powerpoint/2010/main" val="20149461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Intercalaire_rose">
    <p:bg>
      <p:bgPr>
        <a:solidFill>
          <a:schemeClr val="bg1">
            <a:alpha val="84000"/>
          </a:schemeClr>
        </a:solidFill>
        <a:effectLst/>
      </p:bgPr>
    </p:bg>
    <p:spTree>
      <p:nvGrpSpPr>
        <p:cNvPr id="1" name=""/>
        <p:cNvGrpSpPr/>
        <p:nvPr/>
      </p:nvGrpSpPr>
      <p:grpSpPr>
        <a:xfrm>
          <a:off x="0" y="0"/>
          <a:ext cx="0" cy="0"/>
          <a:chOff x="0" y="0"/>
          <a:chExt cx="0" cy="0"/>
        </a:xfrm>
      </p:grpSpPr>
      <p:pic>
        <p:nvPicPr>
          <p:cNvPr id="4" name="Imag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52879" y="391769"/>
            <a:ext cx="17319368" cy="9356230"/>
          </a:xfrm>
          <a:prstGeom prst="rect">
            <a:avLst/>
          </a:prstGeom>
        </p:spPr>
      </p:pic>
      <p:sp>
        <p:nvSpPr>
          <p:cNvPr id="11" name="Holder 2"/>
          <p:cNvSpPr>
            <a:spLocks noGrp="1"/>
          </p:cNvSpPr>
          <p:nvPr>
            <p:ph type="title" hasCustomPrompt="1"/>
          </p:nvPr>
        </p:nvSpPr>
        <p:spPr>
          <a:xfrm>
            <a:off x="621798" y="2775744"/>
            <a:ext cx="16826033" cy="1080120"/>
          </a:xfrm>
          <a:prstGeom prst="rect">
            <a:avLst/>
          </a:prstGeom>
        </p:spPr>
        <p:txBody>
          <a:bodyPr/>
          <a:lstStyle>
            <a:lvl1pPr algn="l">
              <a:defRPr sz="6000" b="1" i="0" cap="none" baseline="0">
                <a:solidFill>
                  <a:schemeClr val="bg1"/>
                </a:solidFill>
                <a:latin typeface="Arial"/>
                <a:cs typeface="Arial"/>
              </a:defRPr>
            </a:lvl1pPr>
          </a:lstStyle>
          <a:p>
            <a:r>
              <a:rPr lang="en-US" dirty="0" err="1"/>
              <a:t>Titre</a:t>
            </a:r>
            <a:endParaRPr dirty="0"/>
          </a:p>
        </p:txBody>
      </p:sp>
      <p:pic>
        <p:nvPicPr>
          <p:cNvPr id="5" name="Ima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5728031" y="9184456"/>
            <a:ext cx="1844044" cy="414529"/>
          </a:xfrm>
          <a:prstGeom prst="rect">
            <a:avLst/>
          </a:prstGeom>
        </p:spPr>
      </p:pic>
      <p:pic>
        <p:nvPicPr>
          <p:cNvPr id="6" name="Picture 5">
            <a:extLst>
              <a:ext uri="{FF2B5EF4-FFF2-40B4-BE49-F238E27FC236}">
                <a16:creationId xmlns="" xmlns:a16="http://schemas.microsoft.com/office/drawing/2014/main" id="{00BABD71-B344-477A-9CC8-A4FF16BEFD1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21798" y="9330761"/>
            <a:ext cx="2319528" cy="268224"/>
          </a:xfrm>
          <a:prstGeom prst="rect">
            <a:avLst/>
          </a:prstGeom>
        </p:spPr>
      </p:pic>
    </p:spTree>
    <p:extLst>
      <p:ext uri="{BB962C8B-B14F-4D97-AF65-F5344CB8AC3E}">
        <p14:creationId xmlns:p14="http://schemas.microsoft.com/office/powerpoint/2010/main" val="2973691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Intercalaire_purple">
    <p:spTree>
      <p:nvGrpSpPr>
        <p:cNvPr id="1" name=""/>
        <p:cNvGrpSpPr/>
        <p:nvPr/>
      </p:nvGrpSpPr>
      <p:grpSpPr>
        <a:xfrm>
          <a:off x="0" y="0"/>
          <a:ext cx="0" cy="0"/>
          <a:chOff x="0" y="0"/>
          <a:chExt cx="0" cy="0"/>
        </a:xfrm>
      </p:grpSpPr>
      <p:pic>
        <p:nvPicPr>
          <p:cNvPr id="6" name="Imag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2879" y="428380"/>
            <a:ext cx="17319368" cy="9319617"/>
          </a:xfrm>
          <a:prstGeom prst="rect">
            <a:avLst/>
          </a:prstGeom>
        </p:spPr>
      </p:pic>
      <p:sp>
        <p:nvSpPr>
          <p:cNvPr id="8" name="Holder 2"/>
          <p:cNvSpPr>
            <a:spLocks noGrp="1"/>
          </p:cNvSpPr>
          <p:nvPr>
            <p:ph type="title" hasCustomPrompt="1"/>
          </p:nvPr>
        </p:nvSpPr>
        <p:spPr>
          <a:xfrm>
            <a:off x="621798" y="2775744"/>
            <a:ext cx="16826033" cy="1080120"/>
          </a:xfrm>
          <a:prstGeom prst="rect">
            <a:avLst/>
          </a:prstGeom>
        </p:spPr>
        <p:txBody>
          <a:bodyPr/>
          <a:lstStyle>
            <a:lvl1pPr algn="l">
              <a:defRPr sz="6000" b="1" i="0" cap="none" baseline="0">
                <a:solidFill>
                  <a:schemeClr val="bg1"/>
                </a:solidFill>
                <a:latin typeface="Arial"/>
                <a:cs typeface="Arial"/>
              </a:defRPr>
            </a:lvl1pPr>
          </a:lstStyle>
          <a:p>
            <a:r>
              <a:rPr lang="en-US" dirty="0" err="1"/>
              <a:t>Titre</a:t>
            </a:r>
            <a:endParaRPr dirty="0"/>
          </a:p>
        </p:txBody>
      </p:sp>
      <p:pic>
        <p:nvPicPr>
          <p:cNvPr id="5" name="Ima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5728031" y="9184456"/>
            <a:ext cx="1844044" cy="414529"/>
          </a:xfrm>
          <a:prstGeom prst="rect">
            <a:avLst/>
          </a:prstGeom>
        </p:spPr>
      </p:pic>
      <p:pic>
        <p:nvPicPr>
          <p:cNvPr id="7" name="Picture 6">
            <a:extLst>
              <a:ext uri="{FF2B5EF4-FFF2-40B4-BE49-F238E27FC236}">
                <a16:creationId xmlns="" xmlns:a16="http://schemas.microsoft.com/office/drawing/2014/main" id="{DD2868C4-6073-4C3C-9F09-C957E8D97706}"/>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21798" y="9330761"/>
            <a:ext cx="2319528" cy="268224"/>
          </a:xfrm>
          <a:prstGeom prst="rect">
            <a:avLst/>
          </a:prstGeom>
        </p:spPr>
      </p:pic>
    </p:spTree>
    <p:extLst>
      <p:ext uri="{BB962C8B-B14F-4D97-AF65-F5344CB8AC3E}">
        <p14:creationId xmlns:p14="http://schemas.microsoft.com/office/powerpoint/2010/main" val="13183433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Intercalaire_jaune">
    <p:spTree>
      <p:nvGrpSpPr>
        <p:cNvPr id="1" name=""/>
        <p:cNvGrpSpPr/>
        <p:nvPr/>
      </p:nvGrpSpPr>
      <p:grpSpPr>
        <a:xfrm>
          <a:off x="0" y="0"/>
          <a:ext cx="0" cy="0"/>
          <a:chOff x="0" y="0"/>
          <a:chExt cx="0" cy="0"/>
        </a:xfrm>
      </p:grpSpPr>
      <p:pic>
        <p:nvPicPr>
          <p:cNvPr id="6" name="Imag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8038" y="408138"/>
            <a:ext cx="17314209" cy="9339860"/>
          </a:xfrm>
          <a:prstGeom prst="rect">
            <a:avLst/>
          </a:prstGeom>
        </p:spPr>
      </p:pic>
      <p:sp>
        <p:nvSpPr>
          <p:cNvPr id="8" name="Holder 2"/>
          <p:cNvSpPr>
            <a:spLocks noGrp="1"/>
          </p:cNvSpPr>
          <p:nvPr>
            <p:ph type="title" hasCustomPrompt="1"/>
          </p:nvPr>
        </p:nvSpPr>
        <p:spPr>
          <a:xfrm>
            <a:off x="621798" y="2775744"/>
            <a:ext cx="16826033" cy="1080120"/>
          </a:xfrm>
          <a:prstGeom prst="rect">
            <a:avLst/>
          </a:prstGeom>
        </p:spPr>
        <p:txBody>
          <a:bodyPr/>
          <a:lstStyle>
            <a:lvl1pPr algn="l">
              <a:defRPr sz="6000" b="1" i="0" cap="none" baseline="0">
                <a:solidFill>
                  <a:schemeClr val="bg1"/>
                </a:solidFill>
                <a:latin typeface="Arial"/>
                <a:cs typeface="Arial"/>
              </a:defRPr>
            </a:lvl1pPr>
          </a:lstStyle>
          <a:p>
            <a:r>
              <a:rPr lang="en-US" dirty="0" err="1"/>
              <a:t>Titre</a:t>
            </a:r>
            <a:endParaRPr dirty="0"/>
          </a:p>
        </p:txBody>
      </p:sp>
      <p:pic>
        <p:nvPicPr>
          <p:cNvPr id="5" name="Ima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5728031" y="9184456"/>
            <a:ext cx="1844044" cy="414529"/>
          </a:xfrm>
          <a:prstGeom prst="rect">
            <a:avLst/>
          </a:prstGeom>
        </p:spPr>
      </p:pic>
      <p:pic>
        <p:nvPicPr>
          <p:cNvPr id="7" name="Picture 6">
            <a:extLst>
              <a:ext uri="{FF2B5EF4-FFF2-40B4-BE49-F238E27FC236}">
                <a16:creationId xmlns="" xmlns:a16="http://schemas.microsoft.com/office/drawing/2014/main" id="{8A5C7216-74FA-46D9-A349-9960F87D29F1}"/>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21798" y="9330761"/>
            <a:ext cx="2319528" cy="268224"/>
          </a:xfrm>
          <a:prstGeom prst="rect">
            <a:avLst/>
          </a:prstGeom>
        </p:spPr>
      </p:pic>
    </p:spTree>
    <p:extLst>
      <p:ext uri="{BB962C8B-B14F-4D97-AF65-F5344CB8AC3E}">
        <p14:creationId xmlns:p14="http://schemas.microsoft.com/office/powerpoint/2010/main" val="21889216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Presentation-Chercheur">
    <p:spTree>
      <p:nvGrpSpPr>
        <p:cNvPr id="1" name=""/>
        <p:cNvGrpSpPr/>
        <p:nvPr/>
      </p:nvGrpSpPr>
      <p:grpSpPr>
        <a:xfrm>
          <a:off x="0" y="0"/>
          <a:ext cx="0" cy="0"/>
          <a:chOff x="0" y="0"/>
          <a:chExt cx="0" cy="0"/>
        </a:xfrm>
      </p:grpSpPr>
      <p:sp>
        <p:nvSpPr>
          <p:cNvPr id="10" name="Titre 1"/>
          <p:cNvSpPr>
            <a:spLocks noGrp="1"/>
          </p:cNvSpPr>
          <p:nvPr>
            <p:ph type="title" hasCustomPrompt="1"/>
          </p:nvPr>
        </p:nvSpPr>
        <p:spPr>
          <a:xfrm>
            <a:off x="368292" y="2301862"/>
            <a:ext cx="17202247" cy="1313873"/>
          </a:xfrm>
          <a:prstGeom prst="rect">
            <a:avLst/>
          </a:prstGeom>
        </p:spPr>
        <p:txBody>
          <a:bodyPr anchor="ctr"/>
          <a:lstStyle>
            <a:lvl1pPr algn="l" defTabSz="914400" rtl="0" eaLnBrk="1" latinLnBrk="0" hangingPunct="1">
              <a:lnSpc>
                <a:spcPct val="90000"/>
              </a:lnSpc>
              <a:spcBef>
                <a:spcPct val="0"/>
              </a:spcBef>
              <a:buNone/>
              <a:defRPr lang="fr-CH" sz="4000" b="1" kern="1200" cap="none" baseline="0" dirty="0">
                <a:solidFill>
                  <a:srgbClr val="00609C"/>
                </a:solidFill>
                <a:latin typeface="Arial" panose="020B0604020202020204" pitchFamily="34" charset="0"/>
                <a:ea typeface="+mj-ea"/>
                <a:cs typeface="Arial" panose="020B0604020202020204" pitchFamily="34" charset="0"/>
              </a:defRPr>
            </a:lvl1pPr>
          </a:lstStyle>
          <a:p>
            <a:r>
              <a:rPr lang="fr-CH" noProof="0" dirty="0"/>
              <a:t>Titre</a:t>
            </a:r>
            <a:r>
              <a:rPr lang="en-US" dirty="0"/>
              <a:t> de la </a:t>
            </a:r>
            <a:r>
              <a:rPr lang="fr-CH" noProof="0" dirty="0"/>
              <a:t>présentation</a:t>
            </a:r>
          </a:p>
        </p:txBody>
      </p:sp>
      <p:sp>
        <p:nvSpPr>
          <p:cNvPr id="11" name="Espace réservé du texte 14"/>
          <p:cNvSpPr>
            <a:spLocks noGrp="1"/>
          </p:cNvSpPr>
          <p:nvPr>
            <p:ph type="body" sz="quarter" idx="21" hasCustomPrompt="1"/>
          </p:nvPr>
        </p:nvSpPr>
        <p:spPr>
          <a:xfrm>
            <a:off x="368292" y="506963"/>
            <a:ext cx="15180324" cy="533400"/>
          </a:xfrm>
          <a:prstGeom prst="rect">
            <a:avLst/>
          </a:prstGeom>
        </p:spPr>
        <p:txBody>
          <a:bodyPr/>
          <a:lstStyle>
            <a:lvl1pPr marL="0" indent="0">
              <a:buFontTx/>
              <a:buNone/>
              <a:tabLst>
                <a:tab pos="355600" algn="l"/>
              </a:tabLst>
              <a:defRPr lang="fr-FR" sz="3200" b="1" dirty="0">
                <a:latin typeface="Arial" panose="020B0604020202020204" pitchFamily="34" charset="0"/>
                <a:cs typeface="Arial" panose="020B0604020202020204" pitchFamily="34" charset="0"/>
              </a:defRPr>
            </a:lvl1pPr>
          </a:lstStyle>
          <a:p>
            <a:pPr marL="355600" lvl="0" indent="-355600">
              <a:spcBef>
                <a:spcPts val="600"/>
              </a:spcBef>
              <a:spcAft>
                <a:spcPts val="600"/>
              </a:spcAft>
              <a:buFont typeface="Wingdings" panose="05000000000000000000" pitchFamily="2" charset="2"/>
              <a:buChar char="§"/>
            </a:pPr>
            <a:r>
              <a:rPr lang="fr-FR" dirty="0"/>
              <a:t>Prénom Nom</a:t>
            </a:r>
          </a:p>
        </p:txBody>
      </p:sp>
      <p:sp>
        <p:nvSpPr>
          <p:cNvPr id="12" name="Espace réservé du texte 14"/>
          <p:cNvSpPr>
            <a:spLocks noGrp="1"/>
          </p:cNvSpPr>
          <p:nvPr>
            <p:ph type="body" sz="quarter" idx="13" hasCustomPrompt="1"/>
          </p:nvPr>
        </p:nvSpPr>
        <p:spPr>
          <a:xfrm>
            <a:off x="368292" y="1304829"/>
            <a:ext cx="15180324" cy="533400"/>
          </a:xfrm>
          <a:prstGeom prst="rect">
            <a:avLst/>
          </a:prstGeom>
        </p:spPr>
        <p:txBody>
          <a:bodyPr/>
          <a:lstStyle>
            <a:lvl1pPr marL="0" indent="0">
              <a:buFontTx/>
              <a:buNone/>
              <a:tabLst>
                <a:tab pos="355600" algn="l"/>
              </a:tabLst>
              <a:defRPr lang="fr-FR" sz="3200" b="1" baseline="0" dirty="0">
                <a:latin typeface="Arial" panose="020B0604020202020204" pitchFamily="34" charset="0"/>
                <a:cs typeface="Arial" panose="020B0604020202020204" pitchFamily="34" charset="0"/>
              </a:defRPr>
            </a:lvl1pPr>
          </a:lstStyle>
          <a:p>
            <a:pPr marL="355600" lvl="0" indent="-355600">
              <a:spcBef>
                <a:spcPts val="600"/>
              </a:spcBef>
              <a:spcAft>
                <a:spcPts val="600"/>
              </a:spcAft>
              <a:buFont typeface="Wingdings" panose="05000000000000000000" pitchFamily="2" charset="2"/>
              <a:buChar char="§"/>
            </a:pPr>
            <a:r>
              <a:rPr lang="fr-FR" dirty="0"/>
              <a:t>Fonction, Haute école</a:t>
            </a:r>
          </a:p>
        </p:txBody>
      </p:sp>
      <p:sp>
        <p:nvSpPr>
          <p:cNvPr id="14" name="Espace réservé du texte 21">
            <a:extLst>
              <a:ext uri="{FF2B5EF4-FFF2-40B4-BE49-F238E27FC236}">
                <a16:creationId xmlns="" xmlns:a16="http://schemas.microsoft.com/office/drawing/2014/main" id="{3EAC4C20-D7B2-4310-97DD-6E4CBFC276AD}"/>
              </a:ext>
            </a:extLst>
          </p:cNvPr>
          <p:cNvSpPr>
            <a:spLocks noGrp="1"/>
          </p:cNvSpPr>
          <p:nvPr>
            <p:ph type="body" sz="quarter" idx="10"/>
          </p:nvPr>
        </p:nvSpPr>
        <p:spPr>
          <a:xfrm>
            <a:off x="390159" y="4287912"/>
            <a:ext cx="5600732" cy="2376264"/>
          </a:xfrm>
          <a:prstGeom prst="rect">
            <a:avLst/>
          </a:prstGeom>
          <a:solidFill>
            <a:srgbClr val="DA0066"/>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r>
              <a:rPr lang="fr-FR" smtClean="0"/>
              <a:t>Modifiez les styles du texte du masque</a:t>
            </a:r>
          </a:p>
        </p:txBody>
      </p:sp>
      <p:sp>
        <p:nvSpPr>
          <p:cNvPr id="15" name="Espace réservé du texte 21">
            <a:extLst>
              <a:ext uri="{FF2B5EF4-FFF2-40B4-BE49-F238E27FC236}">
                <a16:creationId xmlns="" xmlns:a16="http://schemas.microsoft.com/office/drawing/2014/main" id="{2C1D1B52-8F6F-4863-A384-6CB02BBD1DD5}"/>
              </a:ext>
            </a:extLst>
          </p:cNvPr>
          <p:cNvSpPr>
            <a:spLocks noGrp="1"/>
          </p:cNvSpPr>
          <p:nvPr>
            <p:ph type="body" sz="quarter" idx="18"/>
          </p:nvPr>
        </p:nvSpPr>
        <p:spPr>
          <a:xfrm>
            <a:off x="6169049" y="6816576"/>
            <a:ext cx="5600732" cy="2369336"/>
          </a:xfrm>
          <a:prstGeom prst="rect">
            <a:avLst/>
          </a:prstGeom>
          <a:solidFill>
            <a:srgbClr val="EB6A28"/>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r>
              <a:rPr lang="fr-FR" smtClean="0"/>
              <a:t>Modifiez les styles du texte du masque</a:t>
            </a:r>
          </a:p>
        </p:txBody>
      </p:sp>
      <p:sp>
        <p:nvSpPr>
          <p:cNvPr id="16" name="Espace réservé du texte 21">
            <a:extLst>
              <a:ext uri="{FF2B5EF4-FFF2-40B4-BE49-F238E27FC236}">
                <a16:creationId xmlns="" xmlns:a16="http://schemas.microsoft.com/office/drawing/2014/main" id="{9DF407B4-203A-4D24-A964-0594EDCD84F8}"/>
              </a:ext>
            </a:extLst>
          </p:cNvPr>
          <p:cNvSpPr>
            <a:spLocks noGrp="1"/>
          </p:cNvSpPr>
          <p:nvPr>
            <p:ph type="body" sz="quarter" idx="20"/>
          </p:nvPr>
        </p:nvSpPr>
        <p:spPr>
          <a:xfrm>
            <a:off x="390159" y="6809648"/>
            <a:ext cx="5600732" cy="2376264"/>
          </a:xfrm>
          <a:prstGeom prst="rect">
            <a:avLst/>
          </a:prstGeom>
          <a:solidFill>
            <a:srgbClr val="0098D8"/>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r>
              <a:rPr lang="fr-FR" smtClean="0"/>
              <a:t>Modifiez les styles du texte du masque</a:t>
            </a:r>
          </a:p>
        </p:txBody>
      </p:sp>
      <p:sp>
        <p:nvSpPr>
          <p:cNvPr id="18" name="Espace réservé du texte 21">
            <a:extLst>
              <a:ext uri="{FF2B5EF4-FFF2-40B4-BE49-F238E27FC236}">
                <a16:creationId xmlns="" xmlns:a16="http://schemas.microsoft.com/office/drawing/2014/main" id="{CF42A3D9-C6AD-4B48-ADC8-8439E729BCBE}"/>
              </a:ext>
            </a:extLst>
          </p:cNvPr>
          <p:cNvSpPr>
            <a:spLocks noGrp="1"/>
          </p:cNvSpPr>
          <p:nvPr>
            <p:ph type="body" sz="quarter" idx="19"/>
          </p:nvPr>
        </p:nvSpPr>
        <p:spPr>
          <a:xfrm>
            <a:off x="12002102" y="6816576"/>
            <a:ext cx="5600732" cy="2376071"/>
          </a:xfrm>
          <a:prstGeom prst="rect">
            <a:avLst/>
          </a:prstGeom>
          <a:solidFill>
            <a:srgbClr val="7B3480"/>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r>
              <a:rPr lang="fr-FR" smtClean="0"/>
              <a:t>Modifiez les styles du texte du masque</a:t>
            </a:r>
          </a:p>
        </p:txBody>
      </p:sp>
      <p:sp>
        <p:nvSpPr>
          <p:cNvPr id="19" name="Espace réservé du texte 21">
            <a:extLst>
              <a:ext uri="{FF2B5EF4-FFF2-40B4-BE49-F238E27FC236}">
                <a16:creationId xmlns="" xmlns:a16="http://schemas.microsoft.com/office/drawing/2014/main" id="{584DA86C-6545-46F2-80FC-A5E8F5C7B230}"/>
              </a:ext>
            </a:extLst>
          </p:cNvPr>
          <p:cNvSpPr>
            <a:spLocks noGrp="1"/>
          </p:cNvSpPr>
          <p:nvPr>
            <p:ph type="body" sz="quarter" idx="16"/>
          </p:nvPr>
        </p:nvSpPr>
        <p:spPr>
          <a:xfrm>
            <a:off x="11969807" y="4287912"/>
            <a:ext cx="5600732" cy="2376264"/>
          </a:xfrm>
          <a:prstGeom prst="rect">
            <a:avLst/>
          </a:prstGeom>
          <a:solidFill>
            <a:srgbClr val="F5C400"/>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r>
              <a:rPr lang="fr-FR" smtClean="0"/>
              <a:t>Modifiez les styles du texte du masque</a:t>
            </a:r>
          </a:p>
        </p:txBody>
      </p:sp>
      <p:sp>
        <p:nvSpPr>
          <p:cNvPr id="20" name="Espace réservé du texte 21">
            <a:extLst>
              <a:ext uri="{FF2B5EF4-FFF2-40B4-BE49-F238E27FC236}">
                <a16:creationId xmlns="" xmlns:a16="http://schemas.microsoft.com/office/drawing/2014/main" id="{CF342DDF-6FA3-4773-9C9E-6FAF6C906487}"/>
              </a:ext>
            </a:extLst>
          </p:cNvPr>
          <p:cNvSpPr>
            <a:spLocks noGrp="1"/>
          </p:cNvSpPr>
          <p:nvPr>
            <p:ph type="body" sz="quarter" idx="15"/>
          </p:nvPr>
        </p:nvSpPr>
        <p:spPr>
          <a:xfrm>
            <a:off x="6179983" y="4287912"/>
            <a:ext cx="5600732" cy="2376264"/>
          </a:xfrm>
          <a:prstGeom prst="rect">
            <a:avLst/>
          </a:prstGeom>
          <a:solidFill>
            <a:srgbClr val="00925A"/>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r>
              <a:rPr lang="fr-FR" smtClean="0"/>
              <a:t>Modifiez les styles du texte du masque</a:t>
            </a:r>
          </a:p>
        </p:txBody>
      </p:sp>
      <p:sp>
        <p:nvSpPr>
          <p:cNvPr id="17" name="Espace réservé du texte 14">
            <a:extLst>
              <a:ext uri="{FF2B5EF4-FFF2-40B4-BE49-F238E27FC236}">
                <a16:creationId xmlns="" xmlns:a16="http://schemas.microsoft.com/office/drawing/2014/main" id="{E3501119-27AB-43AB-97DC-4043048B3A9D}"/>
              </a:ext>
            </a:extLst>
          </p:cNvPr>
          <p:cNvSpPr>
            <a:spLocks noGrp="1"/>
          </p:cNvSpPr>
          <p:nvPr>
            <p:ph type="body" sz="quarter" idx="24" hasCustomPrompt="1"/>
          </p:nvPr>
        </p:nvSpPr>
        <p:spPr>
          <a:xfrm>
            <a:off x="418875" y="9401656"/>
            <a:ext cx="17202246" cy="533400"/>
          </a:xfrm>
          <a:prstGeom prst="rect">
            <a:avLst/>
          </a:prstGeom>
        </p:spPr>
        <p:txBody>
          <a:bodyPr/>
          <a:lstStyle>
            <a:lvl1pPr marL="0" indent="0" algn="r">
              <a:buFontTx/>
              <a:buNone/>
              <a:tabLst>
                <a:tab pos="355600" algn="l"/>
              </a:tabLst>
              <a:defRPr lang="fr-FR" sz="3200" b="1" dirty="0">
                <a:latin typeface="Arial" panose="020B0604020202020204" pitchFamily="34" charset="0"/>
                <a:cs typeface="Arial" panose="020B0604020202020204" pitchFamily="34" charset="0"/>
              </a:defRPr>
            </a:lvl1pPr>
          </a:lstStyle>
          <a:p>
            <a:pPr marL="355600" lvl="0" indent="-355600">
              <a:spcBef>
                <a:spcPts val="600"/>
              </a:spcBef>
              <a:spcAft>
                <a:spcPts val="600"/>
              </a:spcAft>
              <a:buFont typeface="Wingdings" panose="05000000000000000000" pitchFamily="2" charset="2"/>
              <a:buChar char="§"/>
            </a:pPr>
            <a:r>
              <a:rPr lang="fr-FR" dirty="0"/>
              <a:t>Date</a:t>
            </a:r>
          </a:p>
        </p:txBody>
      </p:sp>
    </p:spTree>
    <p:extLst>
      <p:ext uri="{BB962C8B-B14F-4D97-AF65-F5344CB8AC3E}">
        <p14:creationId xmlns:p14="http://schemas.microsoft.com/office/powerpoint/2010/main" val="140566222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Intercalaire_vert">
    <p:spTree>
      <p:nvGrpSpPr>
        <p:cNvPr id="1" name=""/>
        <p:cNvGrpSpPr/>
        <p:nvPr/>
      </p:nvGrpSpPr>
      <p:grpSpPr>
        <a:xfrm>
          <a:off x="0" y="0"/>
          <a:ext cx="0" cy="0"/>
          <a:chOff x="0" y="0"/>
          <a:chExt cx="0" cy="0"/>
        </a:xfrm>
      </p:grpSpPr>
      <p:pic>
        <p:nvPicPr>
          <p:cNvPr id="6" name="Imag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8039" y="424160"/>
            <a:ext cx="17314208" cy="9323837"/>
          </a:xfrm>
          <a:prstGeom prst="rect">
            <a:avLst/>
          </a:prstGeom>
        </p:spPr>
      </p:pic>
      <p:sp>
        <p:nvSpPr>
          <p:cNvPr id="8" name="Holder 2"/>
          <p:cNvSpPr>
            <a:spLocks noGrp="1"/>
          </p:cNvSpPr>
          <p:nvPr>
            <p:ph type="title" hasCustomPrompt="1"/>
          </p:nvPr>
        </p:nvSpPr>
        <p:spPr>
          <a:xfrm>
            <a:off x="621798" y="2775744"/>
            <a:ext cx="16826033" cy="1080120"/>
          </a:xfrm>
          <a:prstGeom prst="rect">
            <a:avLst/>
          </a:prstGeom>
        </p:spPr>
        <p:txBody>
          <a:bodyPr/>
          <a:lstStyle>
            <a:lvl1pPr algn="l">
              <a:defRPr sz="6000" b="1" i="0" cap="none" baseline="0">
                <a:solidFill>
                  <a:schemeClr val="bg1"/>
                </a:solidFill>
                <a:latin typeface="Arial"/>
                <a:cs typeface="Arial"/>
              </a:defRPr>
            </a:lvl1pPr>
          </a:lstStyle>
          <a:p>
            <a:r>
              <a:rPr lang="en-US" dirty="0" err="1"/>
              <a:t>Titre</a:t>
            </a:r>
            <a:endParaRPr dirty="0"/>
          </a:p>
        </p:txBody>
      </p:sp>
      <p:pic>
        <p:nvPicPr>
          <p:cNvPr id="5" name="Ima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5728031" y="9184456"/>
            <a:ext cx="1844044" cy="414529"/>
          </a:xfrm>
          <a:prstGeom prst="rect">
            <a:avLst/>
          </a:prstGeom>
        </p:spPr>
      </p:pic>
      <p:pic>
        <p:nvPicPr>
          <p:cNvPr id="7" name="Picture 6">
            <a:extLst>
              <a:ext uri="{FF2B5EF4-FFF2-40B4-BE49-F238E27FC236}">
                <a16:creationId xmlns="" xmlns:a16="http://schemas.microsoft.com/office/drawing/2014/main" id="{733B94DD-0347-485A-BE23-3A2A1D1C94C1}"/>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21798" y="9330761"/>
            <a:ext cx="2319528" cy="268224"/>
          </a:xfrm>
          <a:prstGeom prst="rect">
            <a:avLst/>
          </a:prstGeom>
        </p:spPr>
      </p:pic>
    </p:spTree>
    <p:extLst>
      <p:ext uri="{BB962C8B-B14F-4D97-AF65-F5344CB8AC3E}">
        <p14:creationId xmlns:p14="http://schemas.microsoft.com/office/powerpoint/2010/main" val="14714571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u_Agenda">
    <p:spTree>
      <p:nvGrpSpPr>
        <p:cNvPr id="1" name=""/>
        <p:cNvGrpSpPr/>
        <p:nvPr/>
      </p:nvGrpSpPr>
      <p:grpSpPr>
        <a:xfrm>
          <a:off x="0" y="0"/>
          <a:ext cx="0" cy="0"/>
          <a:chOff x="0" y="0"/>
          <a:chExt cx="0" cy="0"/>
        </a:xfrm>
      </p:grpSpPr>
      <p:sp>
        <p:nvSpPr>
          <p:cNvPr id="10" name="Titre 1"/>
          <p:cNvSpPr>
            <a:spLocks noGrp="1"/>
          </p:cNvSpPr>
          <p:nvPr>
            <p:ph type="title" hasCustomPrompt="1"/>
          </p:nvPr>
        </p:nvSpPr>
        <p:spPr>
          <a:xfrm>
            <a:off x="390329" y="471488"/>
            <a:ext cx="17281920" cy="677926"/>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Programme</a:t>
            </a:r>
            <a:endParaRPr lang="fr-CH" dirty="0"/>
          </a:p>
        </p:txBody>
      </p:sp>
      <p:graphicFrame>
        <p:nvGraphicFramePr>
          <p:cNvPr id="4" name="Table 4">
            <a:extLst>
              <a:ext uri="{FF2B5EF4-FFF2-40B4-BE49-F238E27FC236}">
                <a16:creationId xmlns="" xmlns:a16="http://schemas.microsoft.com/office/drawing/2014/main" id="{A7B27362-5F78-4445-B769-028250430D77}"/>
              </a:ext>
            </a:extLst>
          </p:cNvPr>
          <p:cNvGraphicFramePr>
            <a:graphicFrameLocks noGrp="1"/>
          </p:cNvGraphicFramePr>
          <p:nvPr userDrawn="1">
            <p:extLst>
              <p:ext uri="{D42A27DB-BD31-4B8C-83A1-F6EECF244321}">
                <p14:modId xmlns:p14="http://schemas.microsoft.com/office/powerpoint/2010/main" val="1060914692"/>
              </p:ext>
            </p:extLst>
          </p:nvPr>
        </p:nvGraphicFramePr>
        <p:xfrm>
          <a:off x="390329" y="1839640"/>
          <a:ext cx="17281918" cy="6696746"/>
        </p:xfrm>
        <a:graphic>
          <a:graphicData uri="http://schemas.openxmlformats.org/drawingml/2006/table">
            <a:tbl>
              <a:tblPr firstRow="1" bandRow="1">
                <a:tableStyleId>{5C22544A-7EE6-4342-B048-85BDC9FD1C3A}</a:tableStyleId>
              </a:tblPr>
              <a:tblGrid>
                <a:gridCol w="905242">
                  <a:extLst>
                    <a:ext uri="{9D8B030D-6E8A-4147-A177-3AD203B41FA5}">
                      <a16:colId xmlns="" xmlns:a16="http://schemas.microsoft.com/office/drawing/2014/main" val="2816856591"/>
                    </a:ext>
                  </a:extLst>
                </a:gridCol>
                <a:gridCol w="13002587">
                  <a:extLst>
                    <a:ext uri="{9D8B030D-6E8A-4147-A177-3AD203B41FA5}">
                      <a16:colId xmlns="" xmlns:a16="http://schemas.microsoft.com/office/drawing/2014/main" val="3863861306"/>
                    </a:ext>
                  </a:extLst>
                </a:gridCol>
                <a:gridCol w="1645896">
                  <a:extLst>
                    <a:ext uri="{9D8B030D-6E8A-4147-A177-3AD203B41FA5}">
                      <a16:colId xmlns="" xmlns:a16="http://schemas.microsoft.com/office/drawing/2014/main" val="225521731"/>
                    </a:ext>
                  </a:extLst>
                </a:gridCol>
                <a:gridCol w="1728193">
                  <a:extLst>
                    <a:ext uri="{9D8B030D-6E8A-4147-A177-3AD203B41FA5}">
                      <a16:colId xmlns="" xmlns:a16="http://schemas.microsoft.com/office/drawing/2014/main" val="2402693979"/>
                    </a:ext>
                  </a:extLst>
                </a:gridCol>
              </a:tblGrid>
              <a:tr h="956678">
                <a:tc>
                  <a:txBody>
                    <a:bodyPr/>
                    <a:lstStyle/>
                    <a:p>
                      <a:endParaRPr lang="en-GB" sz="320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marL="174625" indent="0"/>
                      <a:r>
                        <a:rPr lang="fr-CH" sz="3200" dirty="0">
                          <a:solidFill>
                            <a:schemeClr val="tx1"/>
                          </a:solidFill>
                          <a:latin typeface="Arial" panose="020B0604020202020204" pitchFamily="34" charset="0"/>
                          <a:cs typeface="Arial" panose="020B0604020202020204" pitchFamily="34" charset="0"/>
                        </a:rPr>
                        <a:t>Sujet</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a:r>
                        <a:rPr lang="fr-CH" sz="3200" dirty="0">
                          <a:solidFill>
                            <a:schemeClr val="tx1"/>
                          </a:solidFill>
                          <a:latin typeface="Arial" panose="020B0604020202020204" pitchFamily="34" charset="0"/>
                          <a:cs typeface="Arial" panose="020B0604020202020204" pitchFamily="34" charset="0"/>
                        </a:rPr>
                        <a:t>Qui</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a:r>
                        <a:rPr lang="fr-CH" sz="3200" dirty="0">
                          <a:solidFill>
                            <a:schemeClr val="tx1"/>
                          </a:solidFill>
                          <a:latin typeface="Arial" panose="020B0604020202020204" pitchFamily="34" charset="0"/>
                          <a:cs typeface="Arial" panose="020B0604020202020204" pitchFamily="34" charset="0"/>
                        </a:rPr>
                        <a:t>Durée</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extLst>
                  <a:ext uri="{0D108BD9-81ED-4DB2-BD59-A6C34878D82A}">
                    <a16:rowId xmlns="" xmlns:a16="http://schemas.microsoft.com/office/drawing/2014/main" val="2623100979"/>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1</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 xmlns:a16="http://schemas.microsoft.com/office/drawing/2014/main" val="3470152178"/>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2</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 xmlns:a16="http://schemas.microsoft.com/office/drawing/2014/main" val="3474121317"/>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3</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 xmlns:a16="http://schemas.microsoft.com/office/drawing/2014/main" val="3705955970"/>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4</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 xmlns:a16="http://schemas.microsoft.com/office/drawing/2014/main" val="2414455549"/>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5</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 xmlns:a16="http://schemas.microsoft.com/office/drawing/2014/main" val="1866723458"/>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6</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 xmlns:a16="http://schemas.microsoft.com/office/drawing/2014/main" val="3308666930"/>
                  </a:ext>
                </a:extLst>
              </a:tr>
            </a:tbl>
          </a:graphicData>
        </a:graphic>
      </p:graphicFrame>
    </p:spTree>
    <p:extLst>
      <p:ext uri="{BB962C8B-B14F-4D97-AF65-F5344CB8AC3E}">
        <p14:creationId xmlns:p14="http://schemas.microsoft.com/office/powerpoint/2010/main" val="15985632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u_Titre sur 1 ligne">
    <p:spTree>
      <p:nvGrpSpPr>
        <p:cNvPr id="1" name=""/>
        <p:cNvGrpSpPr/>
        <p:nvPr/>
      </p:nvGrpSpPr>
      <p:grpSpPr>
        <a:xfrm>
          <a:off x="0" y="0"/>
          <a:ext cx="0" cy="0"/>
          <a:chOff x="0" y="0"/>
          <a:chExt cx="0" cy="0"/>
        </a:xfrm>
      </p:grpSpPr>
      <p:sp>
        <p:nvSpPr>
          <p:cNvPr id="10" name="Titre 1"/>
          <p:cNvSpPr>
            <a:spLocks noGrp="1"/>
          </p:cNvSpPr>
          <p:nvPr>
            <p:ph type="title" hasCustomPrompt="1"/>
          </p:nvPr>
        </p:nvSpPr>
        <p:spPr>
          <a:xfrm>
            <a:off x="385993" y="543496"/>
            <a:ext cx="17281920" cy="677926"/>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Titre</a:t>
            </a:r>
            <a:r>
              <a:rPr lang="en-US" dirty="0"/>
              <a:t> de la </a:t>
            </a:r>
            <a:r>
              <a:rPr lang="en-US" dirty="0" err="1"/>
              <a:t>diapositive</a:t>
            </a:r>
            <a:endParaRPr lang="fr-CH" dirty="0"/>
          </a:p>
        </p:txBody>
      </p:sp>
      <p:sp>
        <p:nvSpPr>
          <p:cNvPr id="5" name="Espace réservé du texte 14">
            <a:extLst>
              <a:ext uri="{FF2B5EF4-FFF2-40B4-BE49-F238E27FC236}">
                <a16:creationId xmlns="" xmlns:a16="http://schemas.microsoft.com/office/drawing/2014/main" id="{9A39921A-262C-43D5-8056-77B9F327C43B}"/>
              </a:ext>
            </a:extLst>
          </p:cNvPr>
          <p:cNvSpPr>
            <a:spLocks noGrp="1"/>
          </p:cNvSpPr>
          <p:nvPr>
            <p:ph type="body" sz="quarter" idx="13" hasCustomPrompt="1"/>
          </p:nvPr>
        </p:nvSpPr>
        <p:spPr>
          <a:xfrm>
            <a:off x="390327" y="1479600"/>
            <a:ext cx="17281920" cy="7632848"/>
          </a:xfrm>
          <a:prstGeom prst="rect">
            <a:avLst/>
          </a:prstGeom>
        </p:spPr>
        <p:txBody>
          <a:bodyPr/>
          <a:lstStyle>
            <a:lvl1pPr marL="342900" indent="-342900">
              <a:spcBef>
                <a:spcPts val="1800"/>
              </a:spcBef>
              <a:spcAft>
                <a:spcPts val="600"/>
              </a:spcAft>
              <a:buFont typeface="Wingdings" panose="05000000000000000000" pitchFamily="2" charset="2"/>
              <a:buChar char="§"/>
              <a:defRPr sz="3800" b="1">
                <a:solidFill>
                  <a:schemeClr val="tx1"/>
                </a:solidFill>
                <a:latin typeface="Arial" panose="020B0604020202020204" pitchFamily="34" charset="0"/>
                <a:cs typeface="Arial" panose="020B0604020202020204" pitchFamily="34" charset="0"/>
              </a:defRPr>
            </a:lvl1pPr>
            <a:lvl2pPr marL="895350" indent="-438150">
              <a:spcBef>
                <a:spcPts val="600"/>
              </a:spcBef>
              <a:spcAft>
                <a:spcPts val="800"/>
              </a:spcAft>
              <a:buFont typeface="Symbol" panose="05050102010706020507" pitchFamily="18" charset="2"/>
              <a:buChar char=""/>
              <a:defRPr sz="3600">
                <a:latin typeface="Arial" panose="020B0604020202020204" pitchFamily="34" charset="0"/>
                <a:cs typeface="Arial" panose="020B0604020202020204" pitchFamily="34" charset="0"/>
              </a:defRPr>
            </a:lvl2pPr>
            <a:lvl3pPr marL="1252538" indent="-338138">
              <a:spcBef>
                <a:spcPts val="600"/>
              </a:spcBef>
              <a:spcAft>
                <a:spcPts val="600"/>
              </a:spcAft>
              <a:buFont typeface="Arial" panose="020B0604020202020204" pitchFamily="34" charset="0"/>
              <a:buChar char="•"/>
              <a:defRPr sz="3200" i="1">
                <a:latin typeface="Arial" panose="020B0604020202020204" pitchFamily="34" charset="0"/>
                <a:cs typeface="Arial" panose="020B0604020202020204" pitchFamily="34" charset="0"/>
              </a:defRPr>
            </a:lvl3pPr>
          </a:lstStyle>
          <a:p>
            <a:pPr lvl="0"/>
            <a:r>
              <a:rPr lang="fr-FR" dirty="0"/>
              <a:t>Texte niveau 1</a:t>
            </a:r>
          </a:p>
          <a:p>
            <a:pPr lvl="1"/>
            <a:r>
              <a:rPr lang="fr-FR" dirty="0"/>
              <a:t>Texte niveau 2</a:t>
            </a:r>
          </a:p>
          <a:p>
            <a:pPr lvl="2"/>
            <a:r>
              <a:rPr lang="fr-FR" dirty="0">
                <a:latin typeface="Arial" panose="020B0604020202020204" pitchFamily="34" charset="0"/>
                <a:cs typeface="Arial" panose="020B0604020202020204" pitchFamily="34" charset="0"/>
              </a:rPr>
              <a:t>Texte niveau 3</a:t>
            </a:r>
          </a:p>
          <a:p>
            <a:pPr lvl="0"/>
            <a:r>
              <a:rPr lang="fr-FR" dirty="0">
                <a:latin typeface="Arial" panose="020B0604020202020204" pitchFamily="34" charset="0"/>
                <a:cs typeface="Arial" panose="020B0604020202020204" pitchFamily="34" charset="0"/>
              </a:rPr>
              <a:t>Texte niveau 1</a:t>
            </a:r>
          </a:p>
          <a:p>
            <a:pPr lvl="1"/>
            <a:r>
              <a:rPr lang="fr-FR" dirty="0">
                <a:latin typeface="Arial" panose="020B0604020202020204" pitchFamily="34" charset="0"/>
                <a:cs typeface="Arial" panose="020B0604020202020204" pitchFamily="34" charset="0"/>
              </a:rPr>
              <a:t>Texte niveau 2</a:t>
            </a:r>
          </a:p>
          <a:p>
            <a:pPr lvl="2"/>
            <a:r>
              <a:rPr lang="fr-FR" dirty="0">
                <a:latin typeface="Arial" panose="020B0604020202020204" pitchFamily="34" charset="0"/>
                <a:cs typeface="Arial" panose="020B0604020202020204" pitchFamily="34" charset="0"/>
              </a:rPr>
              <a:t>Texte niveau 3</a:t>
            </a:r>
          </a:p>
          <a:p>
            <a:pPr lvl="2"/>
            <a:endParaRPr lang="fr-FR" dirty="0"/>
          </a:p>
        </p:txBody>
      </p:sp>
    </p:spTree>
    <p:extLst>
      <p:ext uri="{BB962C8B-B14F-4D97-AF65-F5344CB8AC3E}">
        <p14:creationId xmlns:p14="http://schemas.microsoft.com/office/powerpoint/2010/main" val="41971276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u_Titre sur 2 lignes">
    <p:spTree>
      <p:nvGrpSpPr>
        <p:cNvPr id="1" name=""/>
        <p:cNvGrpSpPr/>
        <p:nvPr/>
      </p:nvGrpSpPr>
      <p:grpSpPr>
        <a:xfrm>
          <a:off x="0" y="0"/>
          <a:ext cx="0" cy="0"/>
          <a:chOff x="0" y="0"/>
          <a:chExt cx="0" cy="0"/>
        </a:xfrm>
      </p:grpSpPr>
      <p:sp>
        <p:nvSpPr>
          <p:cNvPr id="10" name="Titre 1"/>
          <p:cNvSpPr>
            <a:spLocks noGrp="1"/>
          </p:cNvSpPr>
          <p:nvPr>
            <p:ph type="title" hasCustomPrompt="1"/>
          </p:nvPr>
        </p:nvSpPr>
        <p:spPr>
          <a:xfrm>
            <a:off x="390327" y="543496"/>
            <a:ext cx="17281920" cy="1313873"/>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Titre</a:t>
            </a:r>
            <a:r>
              <a:rPr lang="en-US" dirty="0"/>
              <a:t> de la diapositive (sur </a:t>
            </a:r>
            <a:r>
              <a:rPr lang="en-US" dirty="0" err="1"/>
              <a:t>deux</a:t>
            </a:r>
            <a:r>
              <a:rPr lang="en-US" dirty="0"/>
              <a:t> </a:t>
            </a:r>
            <a:r>
              <a:rPr lang="en-US" dirty="0" err="1"/>
              <a:t>lignes</a:t>
            </a:r>
            <a:r>
              <a:rPr lang="en-US" dirty="0"/>
              <a:t>)</a:t>
            </a:r>
            <a:br>
              <a:rPr lang="en-US" dirty="0"/>
            </a:br>
            <a:endParaRPr lang="fr-CH" dirty="0"/>
          </a:p>
        </p:txBody>
      </p:sp>
      <p:sp>
        <p:nvSpPr>
          <p:cNvPr id="6" name="Espace réservé du texte 14">
            <a:extLst>
              <a:ext uri="{FF2B5EF4-FFF2-40B4-BE49-F238E27FC236}">
                <a16:creationId xmlns="" xmlns:a16="http://schemas.microsoft.com/office/drawing/2014/main" id="{58F577B7-A1B8-4947-B45B-0405101B93A2}"/>
              </a:ext>
            </a:extLst>
          </p:cNvPr>
          <p:cNvSpPr>
            <a:spLocks noGrp="1"/>
          </p:cNvSpPr>
          <p:nvPr>
            <p:ph type="body" sz="quarter" idx="13" hasCustomPrompt="1"/>
          </p:nvPr>
        </p:nvSpPr>
        <p:spPr>
          <a:xfrm>
            <a:off x="390327" y="2126974"/>
            <a:ext cx="17281920" cy="6985474"/>
          </a:xfrm>
          <a:prstGeom prst="rect">
            <a:avLst/>
          </a:prstGeom>
        </p:spPr>
        <p:txBody>
          <a:bodyPr/>
          <a:lstStyle>
            <a:lvl1pPr marL="342900" indent="-342900">
              <a:spcBef>
                <a:spcPts val="1800"/>
              </a:spcBef>
              <a:spcAft>
                <a:spcPts val="600"/>
              </a:spcAft>
              <a:buFont typeface="Wingdings" panose="05000000000000000000" pitchFamily="2" charset="2"/>
              <a:buChar char="§"/>
              <a:defRPr sz="3800" b="1">
                <a:solidFill>
                  <a:schemeClr val="tx1"/>
                </a:solidFill>
                <a:latin typeface="Arial" panose="020B0604020202020204" pitchFamily="34" charset="0"/>
                <a:cs typeface="Arial" panose="020B0604020202020204" pitchFamily="34" charset="0"/>
              </a:defRPr>
            </a:lvl1pPr>
            <a:lvl2pPr marL="895350" indent="-438150">
              <a:spcBef>
                <a:spcPts val="600"/>
              </a:spcBef>
              <a:spcAft>
                <a:spcPts val="800"/>
              </a:spcAft>
              <a:buFont typeface="Symbol" panose="05050102010706020507" pitchFamily="18" charset="2"/>
              <a:buChar char=""/>
              <a:defRPr sz="3600">
                <a:latin typeface="Arial" panose="020B0604020202020204" pitchFamily="34" charset="0"/>
                <a:cs typeface="Arial" panose="020B0604020202020204" pitchFamily="34" charset="0"/>
              </a:defRPr>
            </a:lvl2pPr>
            <a:lvl3pPr marL="1252538" indent="-338138">
              <a:spcBef>
                <a:spcPts val="600"/>
              </a:spcBef>
              <a:spcAft>
                <a:spcPts val="600"/>
              </a:spcAft>
              <a:buFont typeface="Arial" panose="020B0604020202020204" pitchFamily="34" charset="0"/>
              <a:buChar char="•"/>
              <a:defRPr sz="3200" i="1">
                <a:latin typeface="Arial" panose="020B0604020202020204" pitchFamily="34" charset="0"/>
                <a:cs typeface="Arial" panose="020B0604020202020204" pitchFamily="34" charset="0"/>
              </a:defRPr>
            </a:lvl3pPr>
          </a:lstStyle>
          <a:p>
            <a:pPr lvl="0"/>
            <a:r>
              <a:rPr lang="fr-FR" dirty="0"/>
              <a:t>Texte niveau 1</a:t>
            </a:r>
          </a:p>
          <a:p>
            <a:pPr lvl="1"/>
            <a:r>
              <a:rPr lang="fr-FR" dirty="0"/>
              <a:t>Texte niveau 2</a:t>
            </a:r>
          </a:p>
          <a:p>
            <a:pPr lvl="2"/>
            <a:r>
              <a:rPr lang="fr-FR" dirty="0">
                <a:latin typeface="Arial" panose="020B0604020202020204" pitchFamily="34" charset="0"/>
                <a:cs typeface="Arial" panose="020B0604020202020204" pitchFamily="34" charset="0"/>
              </a:rPr>
              <a:t>Texte niveau 3</a:t>
            </a:r>
          </a:p>
          <a:p>
            <a:pPr lvl="0"/>
            <a:r>
              <a:rPr lang="fr-FR" dirty="0">
                <a:latin typeface="Arial" panose="020B0604020202020204" pitchFamily="34" charset="0"/>
                <a:cs typeface="Arial" panose="020B0604020202020204" pitchFamily="34" charset="0"/>
              </a:rPr>
              <a:t>Texte niveau 1</a:t>
            </a:r>
          </a:p>
          <a:p>
            <a:pPr lvl="1"/>
            <a:r>
              <a:rPr lang="fr-FR" dirty="0">
                <a:latin typeface="Arial" panose="020B0604020202020204" pitchFamily="34" charset="0"/>
                <a:cs typeface="Arial" panose="020B0604020202020204" pitchFamily="34" charset="0"/>
              </a:rPr>
              <a:t>Texte niveau 2</a:t>
            </a:r>
          </a:p>
          <a:p>
            <a:pPr lvl="2"/>
            <a:r>
              <a:rPr lang="fr-FR" dirty="0">
                <a:latin typeface="Arial" panose="020B0604020202020204" pitchFamily="34" charset="0"/>
                <a:cs typeface="Arial" panose="020B0604020202020204" pitchFamily="34" charset="0"/>
              </a:rPr>
              <a:t>Texte niveau 3</a:t>
            </a:r>
          </a:p>
          <a:p>
            <a:pPr lvl="2"/>
            <a:endParaRPr lang="fr-FR" dirty="0"/>
          </a:p>
        </p:txBody>
      </p:sp>
    </p:spTree>
    <p:extLst>
      <p:ext uri="{BB962C8B-B14F-4D97-AF65-F5344CB8AC3E}">
        <p14:creationId xmlns:p14="http://schemas.microsoft.com/office/powerpoint/2010/main" val="10651392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u_Titre_et_Sous-titre">
    <p:spTree>
      <p:nvGrpSpPr>
        <p:cNvPr id="1" name=""/>
        <p:cNvGrpSpPr/>
        <p:nvPr/>
      </p:nvGrpSpPr>
      <p:grpSpPr>
        <a:xfrm>
          <a:off x="0" y="0"/>
          <a:ext cx="0" cy="0"/>
          <a:chOff x="0" y="0"/>
          <a:chExt cx="0" cy="0"/>
        </a:xfrm>
      </p:grpSpPr>
      <p:sp>
        <p:nvSpPr>
          <p:cNvPr id="10" name="Titre 1"/>
          <p:cNvSpPr>
            <a:spLocks noGrp="1"/>
          </p:cNvSpPr>
          <p:nvPr>
            <p:ph type="title" hasCustomPrompt="1"/>
          </p:nvPr>
        </p:nvSpPr>
        <p:spPr>
          <a:xfrm>
            <a:off x="390327" y="543496"/>
            <a:ext cx="17281920" cy="677926"/>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Titre</a:t>
            </a:r>
            <a:r>
              <a:rPr lang="en-US" dirty="0"/>
              <a:t> de la </a:t>
            </a:r>
            <a:r>
              <a:rPr lang="en-US" dirty="0" err="1"/>
              <a:t>diapositive</a:t>
            </a:r>
            <a:endParaRPr lang="fr-CH" dirty="0"/>
          </a:p>
        </p:txBody>
      </p:sp>
      <p:sp>
        <p:nvSpPr>
          <p:cNvPr id="3" name="Text Placeholder 2">
            <a:extLst>
              <a:ext uri="{FF2B5EF4-FFF2-40B4-BE49-F238E27FC236}">
                <a16:creationId xmlns="" xmlns:a16="http://schemas.microsoft.com/office/drawing/2014/main" id="{FB2F9997-96D3-4C0B-915A-DEF5B9DEDE24}"/>
              </a:ext>
            </a:extLst>
          </p:cNvPr>
          <p:cNvSpPr>
            <a:spLocks noGrp="1"/>
          </p:cNvSpPr>
          <p:nvPr>
            <p:ph type="body" sz="quarter" idx="14" hasCustomPrompt="1"/>
          </p:nvPr>
        </p:nvSpPr>
        <p:spPr>
          <a:xfrm>
            <a:off x="390327" y="1256592"/>
            <a:ext cx="17281525" cy="677863"/>
          </a:xfrm>
          <a:prstGeom prst="rect">
            <a:avLst/>
          </a:prstGeom>
        </p:spPr>
        <p:txBody>
          <a:bodyPr/>
          <a:lstStyle>
            <a:lvl1pPr>
              <a:defRPr sz="3600" b="1">
                <a:solidFill>
                  <a:srgbClr val="00609C"/>
                </a:solidFill>
                <a:latin typeface="Arial" panose="020B0604020202020204" pitchFamily="34" charset="0"/>
                <a:cs typeface="Arial" panose="020B0604020202020204" pitchFamily="34" charset="0"/>
              </a:defRPr>
            </a:lvl1pPr>
          </a:lstStyle>
          <a:p>
            <a:pPr lvl="0"/>
            <a:r>
              <a:rPr lang="en-US" dirty="0"/>
              <a:t>Sous-</a:t>
            </a:r>
            <a:r>
              <a:rPr lang="en-US" dirty="0" err="1"/>
              <a:t>titre</a:t>
            </a:r>
            <a:r>
              <a:rPr lang="en-US" dirty="0"/>
              <a:t> de la diapositive</a:t>
            </a:r>
            <a:endParaRPr lang="fr-CH" dirty="0"/>
          </a:p>
        </p:txBody>
      </p:sp>
      <p:sp>
        <p:nvSpPr>
          <p:cNvPr id="8" name="Espace réservé du texte 14">
            <a:extLst>
              <a:ext uri="{FF2B5EF4-FFF2-40B4-BE49-F238E27FC236}">
                <a16:creationId xmlns="" xmlns:a16="http://schemas.microsoft.com/office/drawing/2014/main" id="{F04E5ACF-EF7B-4DFE-8821-30BA6678677B}"/>
              </a:ext>
            </a:extLst>
          </p:cNvPr>
          <p:cNvSpPr>
            <a:spLocks noGrp="1"/>
          </p:cNvSpPr>
          <p:nvPr>
            <p:ph type="body" sz="quarter" idx="13" hasCustomPrompt="1"/>
          </p:nvPr>
        </p:nvSpPr>
        <p:spPr>
          <a:xfrm>
            <a:off x="390327" y="2126974"/>
            <a:ext cx="17281920" cy="6985474"/>
          </a:xfrm>
          <a:prstGeom prst="rect">
            <a:avLst/>
          </a:prstGeom>
        </p:spPr>
        <p:txBody>
          <a:bodyPr/>
          <a:lstStyle>
            <a:lvl1pPr marL="342900" indent="-342900">
              <a:spcBef>
                <a:spcPts val="1800"/>
              </a:spcBef>
              <a:spcAft>
                <a:spcPts val="600"/>
              </a:spcAft>
              <a:buFont typeface="Wingdings" panose="05000000000000000000" pitchFamily="2" charset="2"/>
              <a:buChar char="§"/>
              <a:defRPr sz="3800" b="1">
                <a:solidFill>
                  <a:schemeClr val="tx1"/>
                </a:solidFill>
                <a:latin typeface="Arial" panose="020B0604020202020204" pitchFamily="34" charset="0"/>
                <a:cs typeface="Arial" panose="020B0604020202020204" pitchFamily="34" charset="0"/>
              </a:defRPr>
            </a:lvl1pPr>
            <a:lvl2pPr marL="895350" indent="-438150">
              <a:spcBef>
                <a:spcPts val="600"/>
              </a:spcBef>
              <a:spcAft>
                <a:spcPts val="800"/>
              </a:spcAft>
              <a:buFont typeface="Symbol" panose="05050102010706020507" pitchFamily="18" charset="2"/>
              <a:buChar char=""/>
              <a:defRPr sz="3600">
                <a:latin typeface="Arial" panose="020B0604020202020204" pitchFamily="34" charset="0"/>
                <a:cs typeface="Arial" panose="020B0604020202020204" pitchFamily="34" charset="0"/>
              </a:defRPr>
            </a:lvl2pPr>
            <a:lvl3pPr marL="1252538" indent="-338138">
              <a:spcBef>
                <a:spcPts val="600"/>
              </a:spcBef>
              <a:spcAft>
                <a:spcPts val="600"/>
              </a:spcAft>
              <a:buFont typeface="Arial" panose="020B0604020202020204" pitchFamily="34" charset="0"/>
              <a:buChar char="•"/>
              <a:defRPr sz="3200" i="1">
                <a:latin typeface="Arial" panose="020B0604020202020204" pitchFamily="34" charset="0"/>
                <a:cs typeface="Arial" panose="020B0604020202020204" pitchFamily="34" charset="0"/>
              </a:defRPr>
            </a:lvl3pPr>
          </a:lstStyle>
          <a:p>
            <a:pPr lvl="0"/>
            <a:r>
              <a:rPr lang="fr-FR" dirty="0"/>
              <a:t>Texte niveau 1</a:t>
            </a:r>
          </a:p>
          <a:p>
            <a:pPr lvl="1"/>
            <a:r>
              <a:rPr lang="fr-FR" dirty="0"/>
              <a:t>Texte niveau 2</a:t>
            </a:r>
          </a:p>
          <a:p>
            <a:pPr lvl="2"/>
            <a:r>
              <a:rPr lang="fr-FR" dirty="0">
                <a:latin typeface="Arial" panose="020B0604020202020204" pitchFamily="34" charset="0"/>
                <a:cs typeface="Arial" panose="020B0604020202020204" pitchFamily="34" charset="0"/>
              </a:rPr>
              <a:t>Texte niveau 3</a:t>
            </a:r>
          </a:p>
          <a:p>
            <a:pPr lvl="0"/>
            <a:r>
              <a:rPr lang="fr-FR" dirty="0">
                <a:latin typeface="Arial" panose="020B0604020202020204" pitchFamily="34" charset="0"/>
                <a:cs typeface="Arial" panose="020B0604020202020204" pitchFamily="34" charset="0"/>
              </a:rPr>
              <a:t>Texte niveau 1</a:t>
            </a:r>
          </a:p>
          <a:p>
            <a:pPr lvl="1"/>
            <a:r>
              <a:rPr lang="fr-FR" dirty="0">
                <a:latin typeface="Arial" panose="020B0604020202020204" pitchFamily="34" charset="0"/>
                <a:cs typeface="Arial" panose="020B0604020202020204" pitchFamily="34" charset="0"/>
              </a:rPr>
              <a:t>Texte niveau 2</a:t>
            </a:r>
          </a:p>
          <a:p>
            <a:pPr lvl="2"/>
            <a:r>
              <a:rPr lang="fr-FR" dirty="0">
                <a:latin typeface="Arial" panose="020B0604020202020204" pitchFamily="34" charset="0"/>
                <a:cs typeface="Arial" panose="020B0604020202020204" pitchFamily="34" charset="0"/>
              </a:rPr>
              <a:t>Texte niveau 3</a:t>
            </a:r>
          </a:p>
          <a:p>
            <a:pPr lvl="2"/>
            <a:endParaRPr lang="fr-FR" dirty="0"/>
          </a:p>
        </p:txBody>
      </p:sp>
    </p:spTree>
    <p:extLst>
      <p:ext uri="{BB962C8B-B14F-4D97-AF65-F5344CB8AC3E}">
        <p14:creationId xmlns:p14="http://schemas.microsoft.com/office/powerpoint/2010/main" val="10188293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mage_avec_titre_et_legend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390327" y="1551608"/>
            <a:ext cx="17353928" cy="6984776"/>
          </a:xfrm>
          <a:prstGeom prst="rect">
            <a:avLst/>
          </a:prstGeom>
        </p:spPr>
        <p:txBody>
          <a:bodyPr/>
          <a:lstStyle/>
          <a:p>
            <a:r>
              <a:rPr lang="en-US"/>
              <a:t>Click icon to add picture</a:t>
            </a:r>
            <a:endParaRPr lang="fr-FR"/>
          </a:p>
        </p:txBody>
      </p:sp>
      <p:sp>
        <p:nvSpPr>
          <p:cNvPr id="3" name="Titre 1">
            <a:extLst>
              <a:ext uri="{FF2B5EF4-FFF2-40B4-BE49-F238E27FC236}">
                <a16:creationId xmlns="" xmlns:a16="http://schemas.microsoft.com/office/drawing/2014/main" id="{5776B5D0-0188-4DDE-BCB2-53418C6513E1}"/>
              </a:ext>
            </a:extLst>
          </p:cNvPr>
          <p:cNvSpPr>
            <a:spLocks noGrp="1"/>
          </p:cNvSpPr>
          <p:nvPr>
            <p:ph type="title" hasCustomPrompt="1"/>
          </p:nvPr>
        </p:nvSpPr>
        <p:spPr>
          <a:xfrm>
            <a:off x="390327" y="563045"/>
            <a:ext cx="17281920" cy="677926"/>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Titre</a:t>
            </a:r>
            <a:r>
              <a:rPr lang="en-US" dirty="0"/>
              <a:t> de la diapositive (sur 1 </a:t>
            </a:r>
            <a:r>
              <a:rPr lang="en-US" dirty="0" err="1"/>
              <a:t>ligne</a:t>
            </a:r>
            <a:r>
              <a:rPr lang="en-US" dirty="0"/>
              <a:t>)</a:t>
            </a:r>
            <a:endParaRPr lang="fr-CH" dirty="0"/>
          </a:p>
        </p:txBody>
      </p:sp>
      <p:sp>
        <p:nvSpPr>
          <p:cNvPr id="9" name="Content Placeholder 8">
            <a:extLst>
              <a:ext uri="{FF2B5EF4-FFF2-40B4-BE49-F238E27FC236}">
                <a16:creationId xmlns="" xmlns:a16="http://schemas.microsoft.com/office/drawing/2014/main" id="{C088F0B5-8BB7-43A3-89BE-E04123FF4848}"/>
              </a:ext>
            </a:extLst>
          </p:cNvPr>
          <p:cNvSpPr>
            <a:spLocks noGrp="1"/>
          </p:cNvSpPr>
          <p:nvPr>
            <p:ph sz="quarter" idx="11" hasCustomPrompt="1"/>
          </p:nvPr>
        </p:nvSpPr>
        <p:spPr>
          <a:xfrm>
            <a:off x="385763" y="8751888"/>
            <a:ext cx="17354550" cy="360362"/>
          </a:xfrm>
          <a:prstGeom prst="rect">
            <a:avLst/>
          </a:prstGeom>
        </p:spPr>
        <p:txBody>
          <a:bodyPr/>
          <a:lstStyle>
            <a:lvl1pPr marL="0" marR="0" indent="0" algn="l" defTabSz="914400" rtl="0" eaLnBrk="1" fontAlgn="base" latinLnBrk="0" hangingPunct="1">
              <a:lnSpc>
                <a:spcPct val="100000"/>
              </a:lnSpc>
              <a:spcBef>
                <a:spcPct val="20000"/>
              </a:spcBef>
              <a:spcAft>
                <a:spcPct val="0"/>
              </a:spcAft>
              <a:buClrTx/>
              <a:buSzTx/>
              <a:buFontTx/>
              <a:buNone/>
              <a:tabLst/>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marL="0" marR="0" lvl="0" indent="0" algn="l" defTabSz="914400" rtl="0" eaLnBrk="1" fontAlgn="base" latinLnBrk="0" hangingPunct="1">
              <a:lnSpc>
                <a:spcPct val="100000"/>
              </a:lnSpc>
              <a:spcBef>
                <a:spcPct val="20000"/>
              </a:spcBef>
              <a:spcAft>
                <a:spcPct val="0"/>
              </a:spcAft>
              <a:buClrTx/>
              <a:buSzTx/>
              <a:buFontTx/>
              <a:buNone/>
              <a:tabLst/>
              <a:defRPr/>
            </a:pPr>
            <a:r>
              <a:rPr lang="fr-CH" dirty="0">
                <a:latin typeface="Arial" panose="020B0604020202020204" pitchFamily="34" charset="0"/>
                <a:cs typeface="Arial" panose="020B0604020202020204" pitchFamily="34" charset="0"/>
              </a:rPr>
              <a:t>Source / légende / crédits</a:t>
            </a:r>
            <a:endParaRPr lang="en-US" dirty="0"/>
          </a:p>
          <a:p>
            <a:pPr lvl="1"/>
            <a:r>
              <a:rPr lang="en-US" dirty="0"/>
              <a:t>Second level</a:t>
            </a:r>
          </a:p>
          <a:p>
            <a:pPr lvl="2"/>
            <a:r>
              <a:rPr lang="en-US" dirty="0"/>
              <a:t>Third level</a:t>
            </a:r>
          </a:p>
          <a:p>
            <a:pPr lvl="3"/>
            <a:r>
              <a:rPr lang="en-US" dirty="0"/>
              <a:t>Fourth level</a:t>
            </a:r>
          </a:p>
          <a:p>
            <a:pPr lvl="4"/>
            <a:r>
              <a:rPr lang="en-US" dirty="0"/>
              <a:t>Fifth level</a:t>
            </a:r>
            <a:endParaRPr lang="fr-CH" dirty="0"/>
          </a:p>
        </p:txBody>
      </p:sp>
    </p:spTree>
    <p:extLst>
      <p:ext uri="{BB962C8B-B14F-4D97-AF65-F5344CB8AC3E}">
        <p14:creationId xmlns:p14="http://schemas.microsoft.com/office/powerpoint/2010/main" val="23800266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Image_brut_sans_logo_ni_titre">
    <p:spTree>
      <p:nvGrpSpPr>
        <p:cNvPr id="1" name=""/>
        <p:cNvGrpSpPr/>
        <p:nvPr/>
      </p:nvGrpSpPr>
      <p:grpSpPr>
        <a:xfrm>
          <a:off x="0" y="0"/>
          <a:ext cx="0" cy="0"/>
          <a:chOff x="0" y="0"/>
          <a:chExt cx="0" cy="0"/>
        </a:xfrm>
      </p:grpSpPr>
      <p:sp>
        <p:nvSpPr>
          <p:cNvPr id="4" name="Picture Placeholder 3">
            <a:extLst>
              <a:ext uri="{FF2B5EF4-FFF2-40B4-BE49-F238E27FC236}">
                <a16:creationId xmlns="" xmlns:a16="http://schemas.microsoft.com/office/drawing/2014/main" id="{54ECF294-15C6-480E-ADF7-041D890AB859}"/>
              </a:ext>
            </a:extLst>
          </p:cNvPr>
          <p:cNvSpPr>
            <a:spLocks noGrp="1"/>
          </p:cNvSpPr>
          <p:nvPr>
            <p:ph type="pic" sz="quarter" idx="10"/>
          </p:nvPr>
        </p:nvSpPr>
        <p:spPr>
          <a:xfrm>
            <a:off x="367749" y="367748"/>
            <a:ext cx="17304302" cy="9465227"/>
          </a:xfrm>
          <a:prstGeom prst="rect">
            <a:avLst/>
          </a:prstGeom>
        </p:spPr>
        <p:txBody>
          <a:bodyPr/>
          <a:lstStyle/>
          <a:p>
            <a:endParaRPr lang="fr-CH"/>
          </a:p>
        </p:txBody>
      </p:sp>
    </p:spTree>
    <p:extLst>
      <p:ext uri="{BB962C8B-B14F-4D97-AF65-F5344CB8AC3E}">
        <p14:creationId xmlns:p14="http://schemas.microsoft.com/office/powerpoint/2010/main" val="37662552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u_Agenda">
    <p:spTree>
      <p:nvGrpSpPr>
        <p:cNvPr id="1" name=""/>
        <p:cNvGrpSpPr/>
        <p:nvPr/>
      </p:nvGrpSpPr>
      <p:grpSpPr>
        <a:xfrm>
          <a:off x="0" y="0"/>
          <a:ext cx="0" cy="0"/>
          <a:chOff x="0" y="0"/>
          <a:chExt cx="0" cy="0"/>
        </a:xfrm>
      </p:grpSpPr>
      <p:sp>
        <p:nvSpPr>
          <p:cNvPr id="10" name="Titre 1"/>
          <p:cNvSpPr>
            <a:spLocks noGrp="1"/>
          </p:cNvSpPr>
          <p:nvPr>
            <p:ph type="title" hasCustomPrompt="1"/>
          </p:nvPr>
        </p:nvSpPr>
        <p:spPr>
          <a:xfrm>
            <a:off x="390329" y="471488"/>
            <a:ext cx="17281920" cy="677926"/>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Programme</a:t>
            </a:r>
            <a:endParaRPr lang="fr-CH" dirty="0"/>
          </a:p>
        </p:txBody>
      </p:sp>
      <p:graphicFrame>
        <p:nvGraphicFramePr>
          <p:cNvPr id="4" name="Table 4">
            <a:extLst>
              <a:ext uri="{FF2B5EF4-FFF2-40B4-BE49-F238E27FC236}">
                <a16:creationId xmlns="" xmlns:a16="http://schemas.microsoft.com/office/drawing/2014/main" id="{A7B27362-5F78-4445-B769-028250430D77}"/>
              </a:ext>
            </a:extLst>
          </p:cNvPr>
          <p:cNvGraphicFramePr>
            <a:graphicFrameLocks noGrp="1"/>
          </p:cNvGraphicFramePr>
          <p:nvPr userDrawn="1">
            <p:extLst/>
          </p:nvPr>
        </p:nvGraphicFramePr>
        <p:xfrm>
          <a:off x="390329" y="1839640"/>
          <a:ext cx="17281918" cy="6696746"/>
        </p:xfrm>
        <a:graphic>
          <a:graphicData uri="http://schemas.openxmlformats.org/drawingml/2006/table">
            <a:tbl>
              <a:tblPr firstRow="1" bandRow="1">
                <a:tableStyleId>{5C22544A-7EE6-4342-B048-85BDC9FD1C3A}</a:tableStyleId>
              </a:tblPr>
              <a:tblGrid>
                <a:gridCol w="905242">
                  <a:extLst>
                    <a:ext uri="{9D8B030D-6E8A-4147-A177-3AD203B41FA5}">
                      <a16:colId xmlns="" xmlns:a16="http://schemas.microsoft.com/office/drawing/2014/main" val="2816856591"/>
                    </a:ext>
                  </a:extLst>
                </a:gridCol>
                <a:gridCol w="13002587">
                  <a:extLst>
                    <a:ext uri="{9D8B030D-6E8A-4147-A177-3AD203B41FA5}">
                      <a16:colId xmlns="" xmlns:a16="http://schemas.microsoft.com/office/drawing/2014/main" val="3863861306"/>
                    </a:ext>
                  </a:extLst>
                </a:gridCol>
                <a:gridCol w="1645896">
                  <a:extLst>
                    <a:ext uri="{9D8B030D-6E8A-4147-A177-3AD203B41FA5}">
                      <a16:colId xmlns="" xmlns:a16="http://schemas.microsoft.com/office/drawing/2014/main" val="225521731"/>
                    </a:ext>
                  </a:extLst>
                </a:gridCol>
                <a:gridCol w="1728193">
                  <a:extLst>
                    <a:ext uri="{9D8B030D-6E8A-4147-A177-3AD203B41FA5}">
                      <a16:colId xmlns="" xmlns:a16="http://schemas.microsoft.com/office/drawing/2014/main" val="2402693979"/>
                    </a:ext>
                  </a:extLst>
                </a:gridCol>
              </a:tblGrid>
              <a:tr h="956678">
                <a:tc>
                  <a:txBody>
                    <a:bodyPr/>
                    <a:lstStyle/>
                    <a:p>
                      <a:endParaRPr lang="en-GB" sz="320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marL="174625" indent="0"/>
                      <a:r>
                        <a:rPr lang="fr-CH" sz="3200" dirty="0">
                          <a:solidFill>
                            <a:schemeClr val="tx1"/>
                          </a:solidFill>
                          <a:latin typeface="Arial" panose="020B0604020202020204" pitchFamily="34" charset="0"/>
                          <a:cs typeface="Arial" panose="020B0604020202020204" pitchFamily="34" charset="0"/>
                        </a:rPr>
                        <a:t>Sujet</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a:r>
                        <a:rPr lang="fr-CH" sz="3200" dirty="0">
                          <a:solidFill>
                            <a:schemeClr val="tx1"/>
                          </a:solidFill>
                          <a:latin typeface="Arial" panose="020B0604020202020204" pitchFamily="34" charset="0"/>
                          <a:cs typeface="Arial" panose="020B0604020202020204" pitchFamily="34" charset="0"/>
                        </a:rPr>
                        <a:t>Qui</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a:r>
                        <a:rPr lang="fr-CH" sz="3200" dirty="0">
                          <a:solidFill>
                            <a:schemeClr val="tx1"/>
                          </a:solidFill>
                          <a:latin typeface="Arial" panose="020B0604020202020204" pitchFamily="34" charset="0"/>
                          <a:cs typeface="Arial" panose="020B0604020202020204" pitchFamily="34" charset="0"/>
                        </a:rPr>
                        <a:t>Durée</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extLst>
                  <a:ext uri="{0D108BD9-81ED-4DB2-BD59-A6C34878D82A}">
                    <a16:rowId xmlns="" xmlns:a16="http://schemas.microsoft.com/office/drawing/2014/main" val="2623100979"/>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1</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 xmlns:a16="http://schemas.microsoft.com/office/drawing/2014/main" val="3470152178"/>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2</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 xmlns:a16="http://schemas.microsoft.com/office/drawing/2014/main" val="3474121317"/>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3</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 xmlns:a16="http://schemas.microsoft.com/office/drawing/2014/main" val="3705955970"/>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4</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 xmlns:a16="http://schemas.microsoft.com/office/drawing/2014/main" val="2414455549"/>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5</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 xmlns:a16="http://schemas.microsoft.com/office/drawing/2014/main" val="1866723458"/>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6</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 xmlns:a16="http://schemas.microsoft.com/office/drawing/2014/main" val="3308666930"/>
                  </a:ext>
                </a:extLst>
              </a:tr>
            </a:tbl>
          </a:graphicData>
        </a:graphic>
      </p:graphicFrame>
      <p:sp>
        <p:nvSpPr>
          <p:cNvPr id="6" name="Slide Number Placeholder 5">
            <a:extLst>
              <a:ext uri="{FF2B5EF4-FFF2-40B4-BE49-F238E27FC236}">
                <a16:creationId xmlns="" xmlns:a16="http://schemas.microsoft.com/office/drawing/2014/main" id="{7187D16F-C721-4812-9947-ED52D736DE39}"/>
              </a:ext>
            </a:extLst>
          </p:cNvPr>
          <p:cNvSpPr txBox="1">
            <a:spLocks/>
          </p:cNvSpPr>
          <p:nvPr userDrawn="1"/>
        </p:nvSpPr>
        <p:spPr>
          <a:xfrm>
            <a:off x="385993" y="9370626"/>
            <a:ext cx="17281920" cy="541338"/>
          </a:xfrm>
          <a:prstGeom prst="rect">
            <a:avLst/>
          </a:prstGeom>
        </p:spPr>
        <p:txBody>
          <a:bodyPr vert="horz" lIns="91440" tIns="45720" rIns="91440" bIns="45720" rtlCol="0" anchor="ctr"/>
          <a:lstStyle>
            <a:defPPr>
              <a:defRPr lang="fr-FR"/>
            </a:defPPr>
            <a:lvl1pPr marL="0" algn="ctr" defTabSz="914400" rtl="0" eaLnBrk="1" latinLnBrk="0" hangingPunct="1">
              <a:defRPr sz="20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dirty="0"/>
              <a:t>– </a:t>
            </a:r>
            <a:fld id="{A46C2958-82A8-49EA-9B20-D97BE64201E7}" type="slidenum">
              <a:rPr lang="fr-CH" smtClean="0"/>
              <a:pPr/>
              <a:t>‹N°›</a:t>
            </a:fld>
            <a:r>
              <a:rPr lang="fr-CH" dirty="0"/>
              <a:t> –</a:t>
            </a:r>
          </a:p>
        </p:txBody>
      </p:sp>
    </p:spTree>
    <p:extLst>
      <p:ext uri="{BB962C8B-B14F-4D97-AF65-F5344CB8AC3E}">
        <p14:creationId xmlns:p14="http://schemas.microsoft.com/office/powerpoint/2010/main" val="273640152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tiff"/><Relationship Id="rId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5.xml"/><Relationship Id="rId7"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5" Type="http://schemas.openxmlformats.org/officeDocument/2006/relationships/slideLayout" Target="../slideLayouts/slideLayout7.xml"/><Relationship Id="rId4" Type="http://schemas.openxmlformats.org/officeDocument/2006/relationships/slideLayout" Target="../slideLayouts/slideLayout6.xml"/><Relationship Id="rId9" Type="http://schemas.openxmlformats.org/officeDocument/2006/relationships/image" Target="../media/image2.tiff"/></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11.xml"/><Relationship Id="rId7" Type="http://schemas.openxmlformats.org/officeDocument/2006/relationships/theme" Target="../theme/theme3.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 Id="rId9" Type="http://schemas.openxmlformats.org/officeDocument/2006/relationships/image" Target="../media/image2.tiff"/></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7.xml"/><Relationship Id="rId7" Type="http://schemas.openxmlformats.org/officeDocument/2006/relationships/theme" Target="../theme/theme4.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5" Type="http://schemas.openxmlformats.org/officeDocument/2006/relationships/slideLayout" Target="../slideLayouts/slideLayout19.xml"/><Relationship Id="rId4"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Image 1">
            <a:extLst>
              <a:ext uri="{FF2B5EF4-FFF2-40B4-BE49-F238E27FC236}">
                <a16:creationId xmlns="" xmlns:a16="http://schemas.microsoft.com/office/drawing/2014/main" id="{19E0C15C-6EEC-4775-8DED-81DF7F8DBE12}"/>
              </a:ext>
            </a:extLst>
          </p:cNvPr>
          <p:cNvPicPr/>
          <p:nvPr userDrawn="1"/>
        </p:nvPicPr>
        <p:blipFill>
          <a:blip r:embed="rId4" cstate="print">
            <a:extLst>
              <a:ext uri="{28A0092B-C50C-407E-A947-70E740481C1C}">
                <a14:useLocalDpi xmlns:a14="http://schemas.microsoft.com/office/drawing/2010/main" val="0"/>
              </a:ext>
            </a:extLst>
          </a:blip>
          <a:stretch>
            <a:fillRect/>
          </a:stretch>
        </p:blipFill>
        <p:spPr>
          <a:xfrm>
            <a:off x="14791927" y="543496"/>
            <a:ext cx="2757522" cy="1423655"/>
          </a:xfrm>
          <a:prstGeom prst="rect">
            <a:avLst/>
          </a:prstGeom>
        </p:spPr>
      </p:pic>
      <p:pic>
        <p:nvPicPr>
          <p:cNvPr id="5" name="Image 2">
            <a:extLst>
              <a:ext uri="{FF2B5EF4-FFF2-40B4-BE49-F238E27FC236}">
                <a16:creationId xmlns="" xmlns:a16="http://schemas.microsoft.com/office/drawing/2014/main" id="{AB2965E4-5129-496E-A8A6-DFDC333582C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90327" y="9558142"/>
            <a:ext cx="2319528" cy="268224"/>
          </a:xfrm>
          <a:prstGeom prst="rect">
            <a:avLst/>
          </a:prstGeom>
        </p:spPr>
      </p:pic>
    </p:spTree>
    <p:extLst>
      <p:ext uri="{BB962C8B-B14F-4D97-AF65-F5344CB8AC3E}">
        <p14:creationId xmlns:p14="http://schemas.microsoft.com/office/powerpoint/2010/main" val="478192681"/>
      </p:ext>
    </p:extLst>
  </p:cSld>
  <p:clrMap bg1="lt1" tx1="dk1" bg2="lt2" tx2="dk2" accent1="accent1" accent2="accent2" accent3="accent3" accent4="accent4" accent5="accent5" accent6="accent6" hlink="hlink" folHlink="folHlink"/>
  <p:sldLayoutIdLst>
    <p:sldLayoutId id="2147483710" r:id="rId1"/>
    <p:sldLayoutId id="2147483722" r:id="rId2"/>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Image 3"/>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15796831" y="9413186"/>
            <a:ext cx="1844044" cy="419818"/>
          </a:xfrm>
          <a:prstGeom prst="rect">
            <a:avLst/>
          </a:prstGeom>
        </p:spPr>
      </p:pic>
      <p:pic>
        <p:nvPicPr>
          <p:cNvPr id="3" name="Image 2"/>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390327" y="9558142"/>
            <a:ext cx="2319528" cy="268224"/>
          </a:xfrm>
          <a:prstGeom prst="rect">
            <a:avLst/>
          </a:prstGeom>
        </p:spPr>
      </p:pic>
    </p:spTree>
    <p:extLst>
      <p:ext uri="{BB962C8B-B14F-4D97-AF65-F5344CB8AC3E}">
        <p14:creationId xmlns:p14="http://schemas.microsoft.com/office/powerpoint/2010/main" val="645361174"/>
      </p:ext>
    </p:extLst>
  </p:cSld>
  <p:clrMap bg1="lt1" tx1="dk1" bg2="lt2" tx2="dk2" accent1="accent1" accent2="accent2" accent3="accent3" accent4="accent4" accent5="accent5" accent6="accent6" hlink="hlink" folHlink="folHlink"/>
  <p:sldLayoutIdLst>
    <p:sldLayoutId id="2147483721" r:id="rId1"/>
    <p:sldLayoutId id="2147483719" r:id="rId2"/>
    <p:sldLayoutId id="2147483720" r:id="rId3"/>
    <p:sldLayoutId id="2147483725" r:id="rId4"/>
    <p:sldLayoutId id="2147483726" r:id="rId5"/>
    <p:sldLayoutId id="2147483728" r:id="rId6"/>
  </p:sldLayoutIdLst>
  <p:hf sldNum="0" hdr="0" ftr="0" dt="0"/>
  <p:txStyles>
    <p:titleStyle>
      <a:lvl1pPr algn="ctr" rtl="0" eaLnBrk="1" fontAlgn="base" hangingPunct="1">
        <a:spcBef>
          <a:spcPct val="0"/>
        </a:spcBef>
        <a:spcAft>
          <a:spcPct val="0"/>
        </a:spcAft>
        <a:defRPr>
          <a:solidFill>
            <a:schemeClr val="tx2"/>
          </a:solidFill>
          <a:latin typeface="+mj-lt"/>
          <a:ea typeface="+mj-ea"/>
          <a:cs typeface="+mj-cs"/>
        </a:defRPr>
      </a:lvl1pPr>
      <a:lvl2pPr algn="ctr" rtl="0" eaLnBrk="1" fontAlgn="base" hangingPunct="1">
        <a:spcBef>
          <a:spcPct val="0"/>
        </a:spcBef>
        <a:spcAft>
          <a:spcPct val="0"/>
        </a:spcAft>
        <a:defRPr>
          <a:solidFill>
            <a:schemeClr val="tx2"/>
          </a:solidFill>
          <a:latin typeface="Calibri" charset="0"/>
        </a:defRPr>
      </a:lvl2pPr>
      <a:lvl3pPr algn="ctr" rtl="0" eaLnBrk="1" fontAlgn="base" hangingPunct="1">
        <a:spcBef>
          <a:spcPct val="0"/>
        </a:spcBef>
        <a:spcAft>
          <a:spcPct val="0"/>
        </a:spcAft>
        <a:defRPr>
          <a:solidFill>
            <a:schemeClr val="tx2"/>
          </a:solidFill>
          <a:latin typeface="Calibri" charset="0"/>
        </a:defRPr>
      </a:lvl3pPr>
      <a:lvl4pPr algn="ctr" rtl="0" eaLnBrk="1" fontAlgn="base" hangingPunct="1">
        <a:spcBef>
          <a:spcPct val="0"/>
        </a:spcBef>
        <a:spcAft>
          <a:spcPct val="0"/>
        </a:spcAft>
        <a:defRPr>
          <a:solidFill>
            <a:schemeClr val="tx2"/>
          </a:solidFill>
          <a:latin typeface="Calibri" charset="0"/>
        </a:defRPr>
      </a:lvl4pPr>
      <a:lvl5pPr algn="ctr" rtl="0" eaLnBrk="1" fontAlgn="base" hangingPunct="1">
        <a:spcBef>
          <a:spcPct val="0"/>
        </a:spcBef>
        <a:spcAft>
          <a:spcPct val="0"/>
        </a:spcAft>
        <a:defRPr>
          <a:solidFill>
            <a:schemeClr val="tx2"/>
          </a:solidFill>
          <a:latin typeface="Calibri" charset="0"/>
        </a:defRPr>
      </a:lvl5pPr>
      <a:lvl6pPr marL="457200" algn="ctr" rtl="0" eaLnBrk="1" fontAlgn="base" hangingPunct="1">
        <a:spcBef>
          <a:spcPct val="0"/>
        </a:spcBef>
        <a:spcAft>
          <a:spcPct val="0"/>
        </a:spcAft>
        <a:defRPr>
          <a:solidFill>
            <a:schemeClr val="tx2"/>
          </a:solidFill>
          <a:latin typeface="Calibri" charset="0"/>
        </a:defRPr>
      </a:lvl6pPr>
      <a:lvl7pPr marL="914400" algn="ctr" rtl="0" eaLnBrk="1" fontAlgn="base" hangingPunct="1">
        <a:spcBef>
          <a:spcPct val="0"/>
        </a:spcBef>
        <a:spcAft>
          <a:spcPct val="0"/>
        </a:spcAft>
        <a:defRPr>
          <a:solidFill>
            <a:schemeClr val="tx2"/>
          </a:solidFill>
          <a:latin typeface="Calibri" charset="0"/>
        </a:defRPr>
      </a:lvl7pPr>
      <a:lvl8pPr marL="1371600" algn="ctr" rtl="0" eaLnBrk="1" fontAlgn="base" hangingPunct="1">
        <a:spcBef>
          <a:spcPct val="0"/>
        </a:spcBef>
        <a:spcAft>
          <a:spcPct val="0"/>
        </a:spcAft>
        <a:defRPr>
          <a:solidFill>
            <a:schemeClr val="tx2"/>
          </a:solidFill>
          <a:latin typeface="Calibri" charset="0"/>
        </a:defRPr>
      </a:lvl8pPr>
      <a:lvl9pPr marL="1828800" algn="ctr" rtl="0" eaLnBrk="1" fontAlgn="base" hangingPunct="1">
        <a:spcBef>
          <a:spcPct val="0"/>
        </a:spcBef>
        <a:spcAft>
          <a:spcPct val="0"/>
        </a:spcAft>
        <a:defRPr>
          <a:solidFill>
            <a:schemeClr val="tx2"/>
          </a:solidFill>
          <a:latin typeface="Calibri" charset="0"/>
        </a:defRPr>
      </a:lvl9pPr>
    </p:titleStyle>
    <p:bodyStyle>
      <a:lvl1pPr algn="l" rtl="0" eaLnBrk="1" fontAlgn="base" hangingPunct="1">
        <a:spcBef>
          <a:spcPct val="20000"/>
        </a:spcBef>
        <a:spcAft>
          <a:spcPct val="0"/>
        </a:spcAft>
        <a:defRPr>
          <a:solidFill>
            <a:schemeClr val="tx1"/>
          </a:solidFill>
          <a:latin typeface="+mn-lt"/>
          <a:ea typeface="+mn-ea"/>
          <a:cs typeface="+mn-cs"/>
        </a:defRPr>
      </a:lvl1pPr>
      <a:lvl2pPr marL="457200" algn="l" rtl="0" eaLnBrk="1" fontAlgn="base" hangingPunct="1">
        <a:spcBef>
          <a:spcPct val="20000"/>
        </a:spcBef>
        <a:spcAft>
          <a:spcPct val="0"/>
        </a:spcAft>
        <a:defRPr>
          <a:solidFill>
            <a:schemeClr val="tx1"/>
          </a:solidFill>
          <a:latin typeface="+mn-lt"/>
          <a:ea typeface="+mn-ea"/>
          <a:cs typeface="+mn-cs"/>
        </a:defRPr>
      </a:lvl2pPr>
      <a:lvl3pPr marL="914400" algn="l" rtl="0" eaLnBrk="1" fontAlgn="base" hangingPunct="1">
        <a:spcBef>
          <a:spcPct val="20000"/>
        </a:spcBef>
        <a:spcAft>
          <a:spcPct val="0"/>
        </a:spcAft>
        <a:defRPr>
          <a:solidFill>
            <a:schemeClr val="tx1"/>
          </a:solidFill>
          <a:latin typeface="+mn-lt"/>
          <a:ea typeface="+mn-ea"/>
          <a:cs typeface="+mn-cs"/>
        </a:defRPr>
      </a:lvl3pPr>
      <a:lvl4pPr marL="1371600" algn="l" rtl="0" eaLnBrk="1" fontAlgn="base" hangingPunct="1">
        <a:spcBef>
          <a:spcPct val="20000"/>
        </a:spcBef>
        <a:spcAft>
          <a:spcPct val="0"/>
        </a:spcAft>
        <a:defRPr>
          <a:solidFill>
            <a:schemeClr val="tx1"/>
          </a:solidFill>
          <a:latin typeface="+mn-lt"/>
          <a:ea typeface="+mn-ea"/>
          <a:cs typeface="+mn-cs"/>
        </a:defRPr>
      </a:lvl4pPr>
      <a:lvl5pPr marL="1828800" algn="l" rtl="0" eaLnBrk="1" fontAlgn="base" hangingPunct="1">
        <a:spcBef>
          <a:spcPct val="20000"/>
        </a:spcBef>
        <a:spcAft>
          <a:spcPct val="0"/>
        </a:spcAft>
        <a:defRPr>
          <a:solidFill>
            <a:schemeClr val="tx1"/>
          </a:solidFill>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Image 3"/>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15796831" y="9413186"/>
            <a:ext cx="1844044" cy="419818"/>
          </a:xfrm>
          <a:prstGeom prst="rect">
            <a:avLst/>
          </a:prstGeom>
        </p:spPr>
      </p:pic>
      <p:pic>
        <p:nvPicPr>
          <p:cNvPr id="3" name="Image 2"/>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390327" y="9558142"/>
            <a:ext cx="2319528" cy="268224"/>
          </a:xfrm>
          <a:prstGeom prst="rect">
            <a:avLst/>
          </a:prstGeom>
        </p:spPr>
      </p:pic>
    </p:spTree>
    <p:extLst>
      <p:ext uri="{BB962C8B-B14F-4D97-AF65-F5344CB8AC3E}">
        <p14:creationId xmlns:p14="http://schemas.microsoft.com/office/powerpoint/2010/main" val="1100968223"/>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Lst>
  <p:hf sldNum="0" hdr="0" ftr="0" dt="0"/>
  <p:txStyles>
    <p:titleStyle>
      <a:lvl1pPr algn="ctr" rtl="0" eaLnBrk="1" fontAlgn="base" hangingPunct="1">
        <a:spcBef>
          <a:spcPct val="0"/>
        </a:spcBef>
        <a:spcAft>
          <a:spcPct val="0"/>
        </a:spcAft>
        <a:defRPr>
          <a:solidFill>
            <a:schemeClr val="tx2"/>
          </a:solidFill>
          <a:latin typeface="+mj-lt"/>
          <a:ea typeface="+mj-ea"/>
          <a:cs typeface="+mj-cs"/>
        </a:defRPr>
      </a:lvl1pPr>
      <a:lvl2pPr algn="ctr" rtl="0" eaLnBrk="1" fontAlgn="base" hangingPunct="1">
        <a:spcBef>
          <a:spcPct val="0"/>
        </a:spcBef>
        <a:spcAft>
          <a:spcPct val="0"/>
        </a:spcAft>
        <a:defRPr>
          <a:solidFill>
            <a:schemeClr val="tx2"/>
          </a:solidFill>
          <a:latin typeface="Calibri" charset="0"/>
        </a:defRPr>
      </a:lvl2pPr>
      <a:lvl3pPr algn="ctr" rtl="0" eaLnBrk="1" fontAlgn="base" hangingPunct="1">
        <a:spcBef>
          <a:spcPct val="0"/>
        </a:spcBef>
        <a:spcAft>
          <a:spcPct val="0"/>
        </a:spcAft>
        <a:defRPr>
          <a:solidFill>
            <a:schemeClr val="tx2"/>
          </a:solidFill>
          <a:latin typeface="Calibri" charset="0"/>
        </a:defRPr>
      </a:lvl3pPr>
      <a:lvl4pPr algn="ctr" rtl="0" eaLnBrk="1" fontAlgn="base" hangingPunct="1">
        <a:spcBef>
          <a:spcPct val="0"/>
        </a:spcBef>
        <a:spcAft>
          <a:spcPct val="0"/>
        </a:spcAft>
        <a:defRPr>
          <a:solidFill>
            <a:schemeClr val="tx2"/>
          </a:solidFill>
          <a:latin typeface="Calibri" charset="0"/>
        </a:defRPr>
      </a:lvl4pPr>
      <a:lvl5pPr algn="ctr" rtl="0" eaLnBrk="1" fontAlgn="base" hangingPunct="1">
        <a:spcBef>
          <a:spcPct val="0"/>
        </a:spcBef>
        <a:spcAft>
          <a:spcPct val="0"/>
        </a:spcAft>
        <a:defRPr>
          <a:solidFill>
            <a:schemeClr val="tx2"/>
          </a:solidFill>
          <a:latin typeface="Calibri" charset="0"/>
        </a:defRPr>
      </a:lvl5pPr>
      <a:lvl6pPr marL="457200" algn="ctr" rtl="0" eaLnBrk="1" fontAlgn="base" hangingPunct="1">
        <a:spcBef>
          <a:spcPct val="0"/>
        </a:spcBef>
        <a:spcAft>
          <a:spcPct val="0"/>
        </a:spcAft>
        <a:defRPr>
          <a:solidFill>
            <a:schemeClr val="tx2"/>
          </a:solidFill>
          <a:latin typeface="Calibri" charset="0"/>
        </a:defRPr>
      </a:lvl6pPr>
      <a:lvl7pPr marL="914400" algn="ctr" rtl="0" eaLnBrk="1" fontAlgn="base" hangingPunct="1">
        <a:spcBef>
          <a:spcPct val="0"/>
        </a:spcBef>
        <a:spcAft>
          <a:spcPct val="0"/>
        </a:spcAft>
        <a:defRPr>
          <a:solidFill>
            <a:schemeClr val="tx2"/>
          </a:solidFill>
          <a:latin typeface="Calibri" charset="0"/>
        </a:defRPr>
      </a:lvl7pPr>
      <a:lvl8pPr marL="1371600" algn="ctr" rtl="0" eaLnBrk="1" fontAlgn="base" hangingPunct="1">
        <a:spcBef>
          <a:spcPct val="0"/>
        </a:spcBef>
        <a:spcAft>
          <a:spcPct val="0"/>
        </a:spcAft>
        <a:defRPr>
          <a:solidFill>
            <a:schemeClr val="tx2"/>
          </a:solidFill>
          <a:latin typeface="Calibri" charset="0"/>
        </a:defRPr>
      </a:lvl8pPr>
      <a:lvl9pPr marL="1828800" algn="ctr" rtl="0" eaLnBrk="1" fontAlgn="base" hangingPunct="1">
        <a:spcBef>
          <a:spcPct val="0"/>
        </a:spcBef>
        <a:spcAft>
          <a:spcPct val="0"/>
        </a:spcAft>
        <a:defRPr>
          <a:solidFill>
            <a:schemeClr val="tx2"/>
          </a:solidFill>
          <a:latin typeface="Calibri" charset="0"/>
        </a:defRPr>
      </a:lvl9pPr>
    </p:titleStyle>
    <p:bodyStyle>
      <a:lvl1pPr algn="l" rtl="0" eaLnBrk="1" fontAlgn="base" hangingPunct="1">
        <a:spcBef>
          <a:spcPct val="20000"/>
        </a:spcBef>
        <a:spcAft>
          <a:spcPct val="0"/>
        </a:spcAft>
        <a:defRPr>
          <a:solidFill>
            <a:schemeClr val="tx1"/>
          </a:solidFill>
          <a:latin typeface="+mn-lt"/>
          <a:ea typeface="+mn-ea"/>
          <a:cs typeface="+mn-cs"/>
        </a:defRPr>
      </a:lvl1pPr>
      <a:lvl2pPr marL="457200" algn="l" rtl="0" eaLnBrk="1" fontAlgn="base" hangingPunct="1">
        <a:spcBef>
          <a:spcPct val="20000"/>
        </a:spcBef>
        <a:spcAft>
          <a:spcPct val="0"/>
        </a:spcAft>
        <a:defRPr>
          <a:solidFill>
            <a:schemeClr val="tx1"/>
          </a:solidFill>
          <a:latin typeface="+mn-lt"/>
          <a:ea typeface="+mn-ea"/>
          <a:cs typeface="+mn-cs"/>
        </a:defRPr>
      </a:lvl2pPr>
      <a:lvl3pPr marL="914400" algn="l" rtl="0" eaLnBrk="1" fontAlgn="base" hangingPunct="1">
        <a:spcBef>
          <a:spcPct val="20000"/>
        </a:spcBef>
        <a:spcAft>
          <a:spcPct val="0"/>
        </a:spcAft>
        <a:defRPr>
          <a:solidFill>
            <a:schemeClr val="tx1"/>
          </a:solidFill>
          <a:latin typeface="+mn-lt"/>
          <a:ea typeface="+mn-ea"/>
          <a:cs typeface="+mn-cs"/>
        </a:defRPr>
      </a:lvl3pPr>
      <a:lvl4pPr marL="1371600" algn="l" rtl="0" eaLnBrk="1" fontAlgn="base" hangingPunct="1">
        <a:spcBef>
          <a:spcPct val="20000"/>
        </a:spcBef>
        <a:spcAft>
          <a:spcPct val="0"/>
        </a:spcAft>
        <a:defRPr>
          <a:solidFill>
            <a:schemeClr val="tx1"/>
          </a:solidFill>
          <a:latin typeface="+mn-lt"/>
          <a:ea typeface="+mn-ea"/>
          <a:cs typeface="+mn-cs"/>
        </a:defRPr>
      </a:lvl4pPr>
      <a:lvl5pPr marL="1828800" algn="l" rtl="0" eaLnBrk="1" fontAlgn="base" hangingPunct="1">
        <a:spcBef>
          <a:spcPct val="20000"/>
        </a:spcBef>
        <a:spcAft>
          <a:spcPct val="0"/>
        </a:spcAft>
        <a:defRPr>
          <a:solidFill>
            <a:schemeClr val="tx1"/>
          </a:solidFill>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61016481"/>
      </p:ext>
    </p:extLst>
  </p:cSld>
  <p:clrMap bg1="lt1" tx1="dk1" bg2="lt2" tx2="dk2" accent1="accent1" accent2="accent2" accent3="accent3" accent4="accent4" accent5="accent5" accent6="accent6" hlink="hlink" folHlink="folHlink"/>
  <p:sldLayoutIdLst>
    <p:sldLayoutId id="2147483717" r:id="rId1"/>
    <p:sldLayoutId id="2147483714" r:id="rId2"/>
    <p:sldLayoutId id="2147483707" r:id="rId3"/>
    <p:sldLayoutId id="2147483718" r:id="rId4"/>
    <p:sldLayoutId id="2147483716" r:id="rId5"/>
    <p:sldLayoutId id="2147483715" r:id="rId6"/>
  </p:sldLayoutIdLst>
  <p:hf sldNum="0" hdr="0" ftr="0" dt="0"/>
  <p:txStyles>
    <p:titleStyle>
      <a:lvl1pPr algn="ctr" rtl="0" eaLnBrk="1" fontAlgn="base" hangingPunct="1">
        <a:spcBef>
          <a:spcPct val="0"/>
        </a:spcBef>
        <a:spcAft>
          <a:spcPct val="0"/>
        </a:spcAft>
        <a:defRPr>
          <a:solidFill>
            <a:schemeClr val="tx2"/>
          </a:solidFill>
          <a:latin typeface="+mj-lt"/>
          <a:ea typeface="+mj-ea"/>
          <a:cs typeface="+mj-cs"/>
        </a:defRPr>
      </a:lvl1pPr>
      <a:lvl2pPr algn="ctr" rtl="0" eaLnBrk="1" fontAlgn="base" hangingPunct="1">
        <a:spcBef>
          <a:spcPct val="0"/>
        </a:spcBef>
        <a:spcAft>
          <a:spcPct val="0"/>
        </a:spcAft>
        <a:defRPr>
          <a:solidFill>
            <a:schemeClr val="tx2"/>
          </a:solidFill>
          <a:latin typeface="Calibri" charset="0"/>
        </a:defRPr>
      </a:lvl2pPr>
      <a:lvl3pPr algn="ctr" rtl="0" eaLnBrk="1" fontAlgn="base" hangingPunct="1">
        <a:spcBef>
          <a:spcPct val="0"/>
        </a:spcBef>
        <a:spcAft>
          <a:spcPct val="0"/>
        </a:spcAft>
        <a:defRPr>
          <a:solidFill>
            <a:schemeClr val="tx2"/>
          </a:solidFill>
          <a:latin typeface="Calibri" charset="0"/>
        </a:defRPr>
      </a:lvl3pPr>
      <a:lvl4pPr algn="ctr" rtl="0" eaLnBrk="1" fontAlgn="base" hangingPunct="1">
        <a:spcBef>
          <a:spcPct val="0"/>
        </a:spcBef>
        <a:spcAft>
          <a:spcPct val="0"/>
        </a:spcAft>
        <a:defRPr>
          <a:solidFill>
            <a:schemeClr val="tx2"/>
          </a:solidFill>
          <a:latin typeface="Calibri" charset="0"/>
        </a:defRPr>
      </a:lvl4pPr>
      <a:lvl5pPr algn="ctr" rtl="0" eaLnBrk="1" fontAlgn="base" hangingPunct="1">
        <a:spcBef>
          <a:spcPct val="0"/>
        </a:spcBef>
        <a:spcAft>
          <a:spcPct val="0"/>
        </a:spcAft>
        <a:defRPr>
          <a:solidFill>
            <a:schemeClr val="tx2"/>
          </a:solidFill>
          <a:latin typeface="Calibri" charset="0"/>
        </a:defRPr>
      </a:lvl5pPr>
      <a:lvl6pPr marL="457200" algn="ctr" rtl="0" eaLnBrk="1" fontAlgn="base" hangingPunct="1">
        <a:spcBef>
          <a:spcPct val="0"/>
        </a:spcBef>
        <a:spcAft>
          <a:spcPct val="0"/>
        </a:spcAft>
        <a:defRPr>
          <a:solidFill>
            <a:schemeClr val="tx2"/>
          </a:solidFill>
          <a:latin typeface="Calibri" charset="0"/>
        </a:defRPr>
      </a:lvl6pPr>
      <a:lvl7pPr marL="914400" algn="ctr" rtl="0" eaLnBrk="1" fontAlgn="base" hangingPunct="1">
        <a:spcBef>
          <a:spcPct val="0"/>
        </a:spcBef>
        <a:spcAft>
          <a:spcPct val="0"/>
        </a:spcAft>
        <a:defRPr>
          <a:solidFill>
            <a:schemeClr val="tx2"/>
          </a:solidFill>
          <a:latin typeface="Calibri" charset="0"/>
        </a:defRPr>
      </a:lvl7pPr>
      <a:lvl8pPr marL="1371600" algn="ctr" rtl="0" eaLnBrk="1" fontAlgn="base" hangingPunct="1">
        <a:spcBef>
          <a:spcPct val="0"/>
        </a:spcBef>
        <a:spcAft>
          <a:spcPct val="0"/>
        </a:spcAft>
        <a:defRPr>
          <a:solidFill>
            <a:schemeClr val="tx2"/>
          </a:solidFill>
          <a:latin typeface="Calibri" charset="0"/>
        </a:defRPr>
      </a:lvl8pPr>
      <a:lvl9pPr marL="1828800" algn="ctr" rtl="0" eaLnBrk="1" fontAlgn="base" hangingPunct="1">
        <a:spcBef>
          <a:spcPct val="0"/>
        </a:spcBef>
        <a:spcAft>
          <a:spcPct val="0"/>
        </a:spcAft>
        <a:defRPr>
          <a:solidFill>
            <a:schemeClr val="tx2"/>
          </a:solidFill>
          <a:latin typeface="Calibri" charset="0"/>
        </a:defRPr>
      </a:lvl9pPr>
    </p:titleStyle>
    <p:bodyStyle>
      <a:lvl1pPr algn="l" rtl="0" eaLnBrk="1" fontAlgn="base" hangingPunct="1">
        <a:spcBef>
          <a:spcPct val="20000"/>
        </a:spcBef>
        <a:spcAft>
          <a:spcPct val="0"/>
        </a:spcAft>
        <a:defRPr>
          <a:solidFill>
            <a:schemeClr val="tx1"/>
          </a:solidFill>
          <a:latin typeface="+mn-lt"/>
          <a:ea typeface="+mn-ea"/>
          <a:cs typeface="+mn-cs"/>
        </a:defRPr>
      </a:lvl1pPr>
      <a:lvl2pPr marL="457200" algn="l" rtl="0" eaLnBrk="1" fontAlgn="base" hangingPunct="1">
        <a:spcBef>
          <a:spcPct val="20000"/>
        </a:spcBef>
        <a:spcAft>
          <a:spcPct val="0"/>
        </a:spcAft>
        <a:defRPr>
          <a:solidFill>
            <a:schemeClr val="tx1"/>
          </a:solidFill>
          <a:latin typeface="+mn-lt"/>
          <a:ea typeface="+mn-ea"/>
          <a:cs typeface="+mn-cs"/>
        </a:defRPr>
      </a:lvl2pPr>
      <a:lvl3pPr marL="914400" algn="l" rtl="0" eaLnBrk="1" fontAlgn="base" hangingPunct="1">
        <a:spcBef>
          <a:spcPct val="20000"/>
        </a:spcBef>
        <a:spcAft>
          <a:spcPct val="0"/>
        </a:spcAft>
        <a:defRPr>
          <a:solidFill>
            <a:schemeClr val="tx1"/>
          </a:solidFill>
          <a:latin typeface="+mn-lt"/>
          <a:ea typeface="+mn-ea"/>
          <a:cs typeface="+mn-cs"/>
        </a:defRPr>
      </a:lvl3pPr>
      <a:lvl4pPr marL="1371600" algn="l" rtl="0" eaLnBrk="1" fontAlgn="base" hangingPunct="1">
        <a:spcBef>
          <a:spcPct val="20000"/>
        </a:spcBef>
        <a:spcAft>
          <a:spcPct val="0"/>
        </a:spcAft>
        <a:defRPr>
          <a:solidFill>
            <a:schemeClr val="tx1"/>
          </a:solidFill>
          <a:latin typeface="+mn-lt"/>
          <a:ea typeface="+mn-ea"/>
          <a:cs typeface="+mn-cs"/>
        </a:defRPr>
      </a:lvl4pPr>
      <a:lvl5pPr marL="1828800" algn="l" rtl="0" eaLnBrk="1" fontAlgn="base" hangingPunct="1">
        <a:spcBef>
          <a:spcPct val="20000"/>
        </a:spcBef>
        <a:spcAft>
          <a:spcPct val="0"/>
        </a:spcAft>
        <a:defRPr>
          <a:solidFill>
            <a:schemeClr val="tx1"/>
          </a:solidFill>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10.xml"/><Relationship Id="rId4" Type="http://schemas.openxmlformats.org/officeDocument/2006/relationships/image" Target="../media/image17.png"/></Relationships>
</file>

<file path=ppt/slides/_rels/slide32.xml.rels><?xml version="1.0" encoding="UTF-8" standalone="yes"?>
<Relationships xmlns="http://schemas.openxmlformats.org/package/2006/relationships"><Relationship Id="rId3" Type="http://schemas.openxmlformats.org/officeDocument/2006/relationships/chart" Target="../charts/chart19.xml"/><Relationship Id="rId2" Type="http://schemas.openxmlformats.org/officeDocument/2006/relationships/chart" Target="../charts/chart18.xml"/><Relationship Id="rId1" Type="http://schemas.openxmlformats.org/officeDocument/2006/relationships/slideLayout" Target="../slideLayouts/slideLayout10.xml"/><Relationship Id="rId4" Type="http://schemas.openxmlformats.org/officeDocument/2006/relationships/image" Target="../media/image18.png"/></Relationships>
</file>

<file path=ppt/slides/_rels/slide33.xml.rels><?xml version="1.0" encoding="UTF-8" standalone="yes"?>
<Relationships xmlns="http://schemas.openxmlformats.org/package/2006/relationships"><Relationship Id="rId2" Type="http://schemas.openxmlformats.org/officeDocument/2006/relationships/chart" Target="../charts/chart20.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2" Type="http://schemas.openxmlformats.org/officeDocument/2006/relationships/chart" Target="../charts/chart21.xml"/><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2" Type="http://schemas.openxmlformats.org/officeDocument/2006/relationships/chart" Target="../charts/chart22.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2" Type="http://schemas.openxmlformats.org/officeDocument/2006/relationships/chart" Target="../charts/chart23.xml"/><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2" Type="http://schemas.openxmlformats.org/officeDocument/2006/relationships/chart" Target="../charts/chart24.xml"/><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5.xml.rels><?xml version="1.0" encoding="UTF-8" standalone="yes"?>
<Relationships xmlns="http://schemas.openxmlformats.org/package/2006/relationships"><Relationship Id="rId2" Type="http://schemas.openxmlformats.org/officeDocument/2006/relationships/chart" Target="../charts/chart25.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chart" Target="../charts/chart1.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EB87BA5-8C2D-4CCD-904A-FF23A64452CA}"/>
              </a:ext>
            </a:extLst>
          </p:cNvPr>
          <p:cNvSpPr>
            <a:spLocks noGrp="1"/>
          </p:cNvSpPr>
          <p:nvPr>
            <p:ph type="title"/>
          </p:nvPr>
        </p:nvSpPr>
        <p:spPr/>
        <p:txBody>
          <a:bodyPr/>
          <a:lstStyle/>
          <a:p>
            <a:r>
              <a:rPr lang="fr-CH" dirty="0" smtClean="0"/>
              <a:t>Résultats sondage MSE auprès des étudiant-e-s</a:t>
            </a:r>
            <a:endParaRPr lang="fr-CH" dirty="0"/>
          </a:p>
        </p:txBody>
      </p:sp>
      <p:sp>
        <p:nvSpPr>
          <p:cNvPr id="9" name="Text Placeholder 8">
            <a:extLst>
              <a:ext uri="{FF2B5EF4-FFF2-40B4-BE49-F238E27FC236}">
                <a16:creationId xmlns="" xmlns:a16="http://schemas.microsoft.com/office/drawing/2014/main" id="{4C9980D0-6B96-427E-8187-CC3E86D0088C}"/>
              </a:ext>
            </a:extLst>
          </p:cNvPr>
          <p:cNvSpPr>
            <a:spLocks noGrp="1"/>
          </p:cNvSpPr>
          <p:nvPr>
            <p:ph type="body" sz="quarter" idx="22"/>
          </p:nvPr>
        </p:nvSpPr>
        <p:spPr/>
        <p:txBody>
          <a:bodyPr/>
          <a:lstStyle/>
          <a:p>
            <a:r>
              <a:rPr lang="fr-CH" dirty="0" smtClean="0"/>
              <a:t>Lausanne</a:t>
            </a:r>
            <a:endParaRPr lang="fr-CH" dirty="0"/>
          </a:p>
        </p:txBody>
      </p:sp>
      <p:sp>
        <p:nvSpPr>
          <p:cNvPr id="10" name="Text Placeholder 9">
            <a:extLst>
              <a:ext uri="{FF2B5EF4-FFF2-40B4-BE49-F238E27FC236}">
                <a16:creationId xmlns="" xmlns:a16="http://schemas.microsoft.com/office/drawing/2014/main" id="{1B628229-607F-40A8-90B5-B05A9AC8EA20}"/>
              </a:ext>
            </a:extLst>
          </p:cNvPr>
          <p:cNvSpPr>
            <a:spLocks noGrp="1"/>
          </p:cNvSpPr>
          <p:nvPr>
            <p:ph type="body" sz="quarter" idx="23"/>
          </p:nvPr>
        </p:nvSpPr>
        <p:spPr/>
        <p:txBody>
          <a:bodyPr/>
          <a:lstStyle/>
          <a:p>
            <a:r>
              <a:rPr lang="fr-CH" dirty="0" smtClean="0"/>
              <a:t>22.01.2019</a:t>
            </a:r>
            <a:endParaRPr lang="fr-CH" dirty="0"/>
          </a:p>
        </p:txBody>
      </p:sp>
      <p:sp>
        <p:nvSpPr>
          <p:cNvPr id="11" name="Text Placeholder 10">
            <a:extLst>
              <a:ext uri="{FF2B5EF4-FFF2-40B4-BE49-F238E27FC236}">
                <a16:creationId xmlns="" xmlns:a16="http://schemas.microsoft.com/office/drawing/2014/main" id="{729087FB-49C1-444F-9C0B-A0B0AFAAE574}"/>
              </a:ext>
            </a:extLst>
          </p:cNvPr>
          <p:cNvSpPr>
            <a:spLocks noGrp="1"/>
          </p:cNvSpPr>
          <p:nvPr>
            <p:ph type="body" sz="quarter" idx="24"/>
          </p:nvPr>
        </p:nvSpPr>
        <p:spPr/>
        <p:txBody>
          <a:bodyPr/>
          <a:lstStyle/>
          <a:p>
            <a:r>
              <a:rPr lang="fr-CH" dirty="0" smtClean="0"/>
              <a:t>Sophie Ruchat</a:t>
            </a:r>
            <a:endParaRPr lang="fr-CH" dirty="0"/>
          </a:p>
        </p:txBody>
      </p:sp>
      <p:sp>
        <p:nvSpPr>
          <p:cNvPr id="3" name="Text Placeholder 2">
            <a:extLst>
              <a:ext uri="{FF2B5EF4-FFF2-40B4-BE49-F238E27FC236}">
                <a16:creationId xmlns="" xmlns:a16="http://schemas.microsoft.com/office/drawing/2014/main" id="{6AD1F0DE-38CD-49E3-B802-14E0E6BA3054}"/>
              </a:ext>
            </a:extLst>
          </p:cNvPr>
          <p:cNvSpPr>
            <a:spLocks noGrp="1"/>
          </p:cNvSpPr>
          <p:nvPr>
            <p:ph type="body" sz="quarter" idx="10"/>
          </p:nvPr>
        </p:nvSpPr>
        <p:spPr/>
        <p:txBody>
          <a:bodyPr/>
          <a:lstStyle/>
          <a:p>
            <a:endParaRPr lang="fr-CH"/>
          </a:p>
        </p:txBody>
      </p:sp>
      <p:sp>
        <p:nvSpPr>
          <p:cNvPr id="6" name="Text Placeholder 5">
            <a:extLst>
              <a:ext uri="{FF2B5EF4-FFF2-40B4-BE49-F238E27FC236}">
                <a16:creationId xmlns="" xmlns:a16="http://schemas.microsoft.com/office/drawing/2014/main" id="{AC92AFB8-3271-45B2-805F-1FDD70FF788F}"/>
              </a:ext>
            </a:extLst>
          </p:cNvPr>
          <p:cNvSpPr>
            <a:spLocks noGrp="1"/>
          </p:cNvSpPr>
          <p:nvPr>
            <p:ph type="body" sz="quarter" idx="18"/>
          </p:nvPr>
        </p:nvSpPr>
        <p:spPr/>
        <p:txBody>
          <a:bodyPr/>
          <a:lstStyle/>
          <a:p>
            <a:endParaRPr lang="fr-CH"/>
          </a:p>
        </p:txBody>
      </p:sp>
      <p:sp>
        <p:nvSpPr>
          <p:cNvPr id="8" name="Text Placeholder 7">
            <a:extLst>
              <a:ext uri="{FF2B5EF4-FFF2-40B4-BE49-F238E27FC236}">
                <a16:creationId xmlns="" xmlns:a16="http://schemas.microsoft.com/office/drawing/2014/main" id="{105E991F-C937-4C53-A703-28D9A9F827C6}"/>
              </a:ext>
            </a:extLst>
          </p:cNvPr>
          <p:cNvSpPr>
            <a:spLocks noGrp="1"/>
          </p:cNvSpPr>
          <p:nvPr>
            <p:ph type="body" sz="quarter" idx="20"/>
          </p:nvPr>
        </p:nvSpPr>
        <p:spPr/>
        <p:txBody>
          <a:bodyPr/>
          <a:lstStyle/>
          <a:p>
            <a:endParaRPr lang="fr-CH"/>
          </a:p>
        </p:txBody>
      </p:sp>
      <p:sp>
        <p:nvSpPr>
          <p:cNvPr id="7" name="Text Placeholder 6">
            <a:extLst>
              <a:ext uri="{FF2B5EF4-FFF2-40B4-BE49-F238E27FC236}">
                <a16:creationId xmlns="" xmlns:a16="http://schemas.microsoft.com/office/drawing/2014/main" id="{FF87E35E-330D-42D3-BC1A-29E7B71AE16F}"/>
              </a:ext>
            </a:extLst>
          </p:cNvPr>
          <p:cNvSpPr>
            <a:spLocks noGrp="1"/>
          </p:cNvSpPr>
          <p:nvPr>
            <p:ph type="body" sz="quarter" idx="19"/>
          </p:nvPr>
        </p:nvSpPr>
        <p:spPr/>
        <p:txBody>
          <a:bodyPr/>
          <a:lstStyle/>
          <a:p>
            <a:endParaRPr lang="fr-CH"/>
          </a:p>
        </p:txBody>
      </p:sp>
      <p:sp>
        <p:nvSpPr>
          <p:cNvPr id="5" name="Text Placeholder 4">
            <a:extLst>
              <a:ext uri="{FF2B5EF4-FFF2-40B4-BE49-F238E27FC236}">
                <a16:creationId xmlns="" xmlns:a16="http://schemas.microsoft.com/office/drawing/2014/main" id="{F0E5C9AC-85B8-486D-BD19-B3D077D5D635}"/>
              </a:ext>
            </a:extLst>
          </p:cNvPr>
          <p:cNvSpPr>
            <a:spLocks noGrp="1"/>
          </p:cNvSpPr>
          <p:nvPr>
            <p:ph type="body" sz="quarter" idx="16"/>
          </p:nvPr>
        </p:nvSpPr>
        <p:spPr/>
        <p:txBody>
          <a:bodyPr/>
          <a:lstStyle/>
          <a:p>
            <a:endParaRPr lang="fr-CH"/>
          </a:p>
        </p:txBody>
      </p:sp>
      <p:sp>
        <p:nvSpPr>
          <p:cNvPr id="4" name="Text Placeholder 3">
            <a:extLst>
              <a:ext uri="{FF2B5EF4-FFF2-40B4-BE49-F238E27FC236}">
                <a16:creationId xmlns="" xmlns:a16="http://schemas.microsoft.com/office/drawing/2014/main" id="{B40BA18A-0559-457E-B62F-FF134A28E046}"/>
              </a:ext>
            </a:extLst>
          </p:cNvPr>
          <p:cNvSpPr>
            <a:spLocks noGrp="1"/>
          </p:cNvSpPr>
          <p:nvPr>
            <p:ph type="body" sz="quarter" idx="15"/>
          </p:nvPr>
        </p:nvSpPr>
        <p:spPr/>
        <p:txBody>
          <a:bodyPr/>
          <a:lstStyle/>
          <a:p>
            <a:endParaRPr lang="fr-CH"/>
          </a:p>
        </p:txBody>
      </p:sp>
    </p:spTree>
    <p:extLst>
      <p:ext uri="{BB962C8B-B14F-4D97-AF65-F5344CB8AC3E}">
        <p14:creationId xmlns:p14="http://schemas.microsoft.com/office/powerpoint/2010/main" val="40679987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Profil </a:t>
            </a:r>
            <a:r>
              <a:rPr lang="fr-CH" dirty="0" err="1" smtClean="0"/>
              <a:t>étudiant-e</a:t>
            </a:r>
            <a:r>
              <a:rPr lang="fr-CH" dirty="0" smtClean="0"/>
              <a:t> </a:t>
            </a:r>
            <a:r>
              <a:rPr lang="fr-CH" sz="2800" dirty="0" smtClean="0"/>
              <a:t>(Q.7) </a:t>
            </a:r>
            <a:endParaRPr lang="fr-CH" dirty="0"/>
          </a:p>
        </p:txBody>
      </p:sp>
      <p:pic>
        <p:nvPicPr>
          <p:cNvPr id="3" name="Image 2"/>
          <p:cNvPicPr>
            <a:picLocks noChangeAspect="1"/>
          </p:cNvPicPr>
          <p:nvPr/>
        </p:nvPicPr>
        <p:blipFill>
          <a:blip r:embed="rId3"/>
          <a:stretch>
            <a:fillRect/>
          </a:stretch>
        </p:blipFill>
        <p:spPr>
          <a:xfrm>
            <a:off x="750367" y="3639840"/>
            <a:ext cx="5904656" cy="5023018"/>
          </a:xfrm>
          <a:prstGeom prst="rect">
            <a:avLst/>
          </a:prstGeom>
        </p:spPr>
      </p:pic>
      <p:pic>
        <p:nvPicPr>
          <p:cNvPr id="7" name="Image 6"/>
          <p:cNvPicPr>
            <a:picLocks noChangeAspect="1"/>
          </p:cNvPicPr>
          <p:nvPr/>
        </p:nvPicPr>
        <p:blipFill>
          <a:blip r:embed="rId4"/>
          <a:stretch>
            <a:fillRect/>
          </a:stretch>
        </p:blipFill>
        <p:spPr>
          <a:xfrm>
            <a:off x="6511007" y="4301180"/>
            <a:ext cx="4104456" cy="2887165"/>
          </a:xfrm>
          <a:prstGeom prst="rect">
            <a:avLst/>
          </a:prstGeom>
        </p:spPr>
      </p:pic>
      <p:sp>
        <p:nvSpPr>
          <p:cNvPr id="8" name="ZoneTexte 7"/>
          <p:cNvSpPr txBox="1"/>
          <p:nvPr/>
        </p:nvSpPr>
        <p:spPr>
          <a:xfrm>
            <a:off x="3990727" y="7173516"/>
            <a:ext cx="1332227" cy="707886"/>
          </a:xfrm>
          <a:prstGeom prst="rect">
            <a:avLst/>
          </a:prstGeom>
          <a:no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t>149</a:t>
            </a:r>
          </a:p>
          <a:p>
            <a:pPr algn="ctr">
              <a:defRPr sz="3600" b="0" i="0" u="none" strike="noStrike" kern="1200" baseline="0">
                <a:solidFill>
                  <a:prstClr val="black">
                    <a:lumMod val="65000"/>
                    <a:lumOff val="35000"/>
                  </a:prstClr>
                </a:solidFill>
                <a:latin typeface="+mn-lt"/>
                <a:ea typeface="+mn-ea"/>
                <a:cs typeface="+mn-cs"/>
              </a:defRPr>
            </a:pPr>
            <a:r>
              <a:rPr lang="en-US" sz="2000" dirty="0" smtClean="0"/>
              <a:t>92.5%</a:t>
            </a:r>
            <a:endParaRPr lang="en-US" sz="2000" dirty="0"/>
          </a:p>
        </p:txBody>
      </p:sp>
      <p:sp>
        <p:nvSpPr>
          <p:cNvPr id="9" name="ZoneTexte 8"/>
          <p:cNvSpPr txBox="1"/>
          <p:nvPr/>
        </p:nvSpPr>
        <p:spPr>
          <a:xfrm>
            <a:off x="705223" y="8383541"/>
            <a:ext cx="1332227" cy="400110"/>
          </a:xfrm>
          <a:prstGeom prst="rect">
            <a:avLst/>
          </a:prstGeom>
          <a:solidFill>
            <a:schemeClr val="bg1"/>
          </a:solid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N=164</a:t>
            </a:r>
            <a:endParaRPr lang="en-US" sz="2000" dirty="0">
              <a:solidFill>
                <a:prstClr val="black">
                  <a:lumMod val="65000"/>
                  <a:lumOff val="35000"/>
                </a:prstClr>
              </a:solidFill>
            </a:endParaRPr>
          </a:p>
        </p:txBody>
      </p:sp>
      <p:sp>
        <p:nvSpPr>
          <p:cNvPr id="10" name="ZoneTexte 9"/>
          <p:cNvSpPr txBox="1"/>
          <p:nvPr/>
        </p:nvSpPr>
        <p:spPr>
          <a:xfrm>
            <a:off x="2370468" y="3762352"/>
            <a:ext cx="1332227" cy="707886"/>
          </a:xfrm>
          <a:prstGeom prst="rect">
            <a:avLst/>
          </a:prstGeom>
          <a:no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8</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5%</a:t>
            </a:r>
            <a:endParaRPr lang="en-US" sz="2000" dirty="0">
              <a:solidFill>
                <a:schemeClr val="bg1"/>
              </a:solidFill>
            </a:endParaRPr>
          </a:p>
        </p:txBody>
      </p:sp>
      <p:sp>
        <p:nvSpPr>
          <p:cNvPr id="11" name="Légende sans bordure 2 10"/>
          <p:cNvSpPr/>
          <p:nvPr/>
        </p:nvSpPr>
        <p:spPr>
          <a:xfrm>
            <a:off x="3774703" y="2890498"/>
            <a:ext cx="504056" cy="511813"/>
          </a:xfrm>
          <a:prstGeom prst="callout2">
            <a:avLst>
              <a:gd name="adj1" fmla="val 18750"/>
              <a:gd name="adj2" fmla="val -8333"/>
              <a:gd name="adj3" fmla="val 18750"/>
              <a:gd name="adj4" fmla="val -16667"/>
              <a:gd name="adj5" fmla="val 199186"/>
              <a:gd name="adj6" fmla="val -61263"/>
            </a:avLst>
          </a:prstGeom>
          <a:ln w="12700">
            <a:solidFill>
              <a:srgbClr val="565658"/>
            </a:solidFill>
          </a:ln>
        </p:spPr>
        <p:txBody>
          <a:bodyPr wrap="square" lIns="0" tIns="0" rIns="0" bIns="0" rtlCol="0" anchor="ctr"/>
          <a:lstStyle/>
          <a:p>
            <a:pPr algn="ctr"/>
            <a:r>
              <a:rPr lang="fr-CH" dirty="0" smtClean="0"/>
              <a:t>3</a:t>
            </a:r>
          </a:p>
          <a:p>
            <a:pPr algn="ctr"/>
            <a:r>
              <a:rPr lang="fr-CH" dirty="0" smtClean="0"/>
              <a:t>1.9%</a:t>
            </a:r>
            <a:endParaRPr lang="fr-CH" dirty="0"/>
          </a:p>
        </p:txBody>
      </p:sp>
      <p:sp>
        <p:nvSpPr>
          <p:cNvPr id="12" name="Légende sans bordure 2 11"/>
          <p:cNvSpPr/>
          <p:nvPr/>
        </p:nvSpPr>
        <p:spPr>
          <a:xfrm>
            <a:off x="2784553" y="2983823"/>
            <a:ext cx="504056" cy="511813"/>
          </a:xfrm>
          <a:prstGeom prst="callout2">
            <a:avLst>
              <a:gd name="adj1" fmla="val 18750"/>
              <a:gd name="adj2" fmla="val -8333"/>
              <a:gd name="adj3" fmla="val 18750"/>
              <a:gd name="adj4" fmla="val -16667"/>
              <a:gd name="adj5" fmla="val 199186"/>
              <a:gd name="adj6" fmla="val -61263"/>
            </a:avLst>
          </a:prstGeom>
          <a:ln w="12700">
            <a:solidFill>
              <a:srgbClr val="565658"/>
            </a:solidFill>
          </a:ln>
        </p:spPr>
        <p:txBody>
          <a:bodyPr wrap="square" lIns="0" tIns="0" rIns="0" bIns="0" rtlCol="0" anchor="ctr"/>
          <a:lstStyle/>
          <a:p>
            <a:pPr algn="ctr"/>
            <a:r>
              <a:rPr lang="fr-CH" dirty="0" smtClean="0"/>
              <a:t>2</a:t>
            </a:r>
          </a:p>
          <a:p>
            <a:pPr algn="ctr"/>
            <a:r>
              <a:rPr lang="fr-CH" dirty="0" smtClean="0"/>
              <a:t>1.3%</a:t>
            </a:r>
            <a:endParaRPr lang="fr-CH" dirty="0"/>
          </a:p>
        </p:txBody>
      </p:sp>
      <p:sp>
        <p:nvSpPr>
          <p:cNvPr id="13" name="Légende sans bordure 2 12"/>
          <p:cNvSpPr/>
          <p:nvPr/>
        </p:nvSpPr>
        <p:spPr>
          <a:xfrm>
            <a:off x="2037450" y="2608456"/>
            <a:ext cx="504056" cy="511813"/>
          </a:xfrm>
          <a:prstGeom prst="callout2">
            <a:avLst>
              <a:gd name="adj1" fmla="val 18750"/>
              <a:gd name="adj2" fmla="val -8333"/>
              <a:gd name="adj3" fmla="val 18750"/>
              <a:gd name="adj4" fmla="val -16667"/>
              <a:gd name="adj5" fmla="val 273114"/>
              <a:gd name="adj6" fmla="val 63846"/>
            </a:avLst>
          </a:prstGeom>
          <a:ln w="12700">
            <a:solidFill>
              <a:srgbClr val="565658"/>
            </a:solidFill>
          </a:ln>
        </p:spPr>
        <p:txBody>
          <a:bodyPr wrap="square" lIns="0" tIns="0" rIns="0" bIns="0" rtlCol="0" anchor="ctr"/>
          <a:lstStyle/>
          <a:p>
            <a:pPr algn="ctr"/>
            <a:r>
              <a:rPr lang="fr-CH" dirty="0" smtClean="0"/>
              <a:t>2</a:t>
            </a:r>
          </a:p>
          <a:p>
            <a:pPr algn="ctr"/>
            <a:r>
              <a:rPr lang="fr-CH" dirty="0" smtClean="0"/>
              <a:t>1.3%</a:t>
            </a:r>
            <a:endParaRPr lang="fr-CH" dirty="0"/>
          </a:p>
        </p:txBody>
      </p:sp>
      <p:sp>
        <p:nvSpPr>
          <p:cNvPr id="14" name="ZoneTexte 13"/>
          <p:cNvSpPr txBox="1"/>
          <p:nvPr/>
        </p:nvSpPr>
        <p:spPr>
          <a:xfrm>
            <a:off x="905051" y="1415985"/>
            <a:ext cx="5724965" cy="830997"/>
          </a:xfrm>
          <a:prstGeom prst="rect">
            <a:avLst/>
          </a:prstGeom>
          <a:noFill/>
        </p:spPr>
        <p:txBody>
          <a:bodyPr wrap="none" rtlCol="0">
            <a:spAutoFit/>
          </a:bodyPr>
          <a:lstStyle/>
          <a:p>
            <a:pPr algn="ctr">
              <a:defRPr sz="4400" b="1" i="0" u="none" strike="noStrike" kern="1200" spc="0" normalizeH="0" baseline="0">
                <a:solidFill>
                  <a:prstClr val="black">
                    <a:lumMod val="50000"/>
                    <a:lumOff val="50000"/>
                  </a:prstClr>
                </a:solidFill>
                <a:latin typeface="+mj-lt"/>
                <a:ea typeface="+mj-ea"/>
                <a:cs typeface="+mj-cs"/>
              </a:defRPr>
            </a:pPr>
            <a:r>
              <a:rPr lang="fr-CH" sz="2400" dirty="0" smtClean="0"/>
              <a:t>Diplôme(s) en possession au moment de la </a:t>
            </a:r>
          </a:p>
          <a:p>
            <a:pPr algn="ctr">
              <a:defRPr sz="4400" b="1" i="0" u="none" strike="noStrike" kern="1200" spc="0" normalizeH="0" baseline="0">
                <a:solidFill>
                  <a:prstClr val="black">
                    <a:lumMod val="50000"/>
                    <a:lumOff val="50000"/>
                  </a:prstClr>
                </a:solidFill>
                <a:latin typeface="+mj-lt"/>
                <a:ea typeface="+mj-ea"/>
                <a:cs typeface="+mj-cs"/>
              </a:defRPr>
            </a:pPr>
            <a:r>
              <a:rPr lang="fr-CH" sz="2400" dirty="0" smtClean="0"/>
              <a:t>demande d’admission au MSE en n et %</a:t>
            </a:r>
            <a:endParaRPr lang="fr-CH" sz="2400" dirty="0"/>
          </a:p>
        </p:txBody>
      </p:sp>
      <p:sp>
        <p:nvSpPr>
          <p:cNvPr id="15" name="Espace réservé du texte 2"/>
          <p:cNvSpPr>
            <a:spLocks noGrp="1"/>
          </p:cNvSpPr>
          <p:nvPr>
            <p:ph type="body" sz="quarter" idx="13"/>
          </p:nvPr>
        </p:nvSpPr>
        <p:spPr>
          <a:xfrm>
            <a:off x="10970924" y="4090911"/>
            <a:ext cx="6724327" cy="2592288"/>
          </a:xfrm>
        </p:spPr>
        <p:txBody>
          <a:bodyPr/>
          <a:lstStyle/>
          <a:p>
            <a:r>
              <a:rPr lang="fr-CH" sz="3200" dirty="0" smtClean="0"/>
              <a:t> Les réponses </a:t>
            </a:r>
            <a:r>
              <a:rPr lang="fr-CH" sz="3200" i="1" dirty="0" smtClean="0"/>
              <a:t>Autres</a:t>
            </a:r>
            <a:r>
              <a:rPr lang="fr-CH" sz="3200" dirty="0" smtClean="0"/>
              <a:t> sont:</a:t>
            </a:r>
          </a:p>
          <a:p>
            <a:pPr lvl="1"/>
            <a:r>
              <a:rPr lang="fr-CH" sz="2800" dirty="0"/>
              <a:t>D</a:t>
            </a:r>
            <a:r>
              <a:rPr lang="fr-CH" sz="2800" dirty="0" smtClean="0"/>
              <a:t>iplôme </a:t>
            </a:r>
            <a:r>
              <a:rPr lang="fr-CH" sz="2800" dirty="0"/>
              <a:t>d’ingénieur</a:t>
            </a:r>
          </a:p>
          <a:p>
            <a:pPr lvl="1"/>
            <a:r>
              <a:rPr lang="fr-CH" sz="2800" dirty="0" err="1"/>
              <a:t>Bachelor</a:t>
            </a:r>
            <a:r>
              <a:rPr lang="fr-CH" sz="2800" dirty="0"/>
              <a:t> EPFL</a:t>
            </a:r>
          </a:p>
          <a:p>
            <a:pPr lvl="1"/>
            <a:r>
              <a:rPr lang="fr-CH" sz="2800" dirty="0"/>
              <a:t>+ Expérience </a:t>
            </a:r>
            <a:r>
              <a:rPr lang="fr-CH" sz="2800" dirty="0" smtClean="0"/>
              <a:t>professionnelle</a:t>
            </a:r>
          </a:p>
          <a:p>
            <a:pPr lvl="1"/>
            <a:endParaRPr lang="fr-CH" sz="2800" dirty="0"/>
          </a:p>
        </p:txBody>
      </p:sp>
    </p:spTree>
    <p:extLst>
      <p:ext uri="{BB962C8B-B14F-4D97-AF65-F5344CB8AC3E}">
        <p14:creationId xmlns:p14="http://schemas.microsoft.com/office/powerpoint/2010/main" val="35485820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Offre HES-SO</a:t>
            </a:r>
            <a:endParaRPr lang="fr-CH" dirty="0"/>
          </a:p>
        </p:txBody>
      </p:sp>
    </p:spTree>
    <p:extLst>
      <p:ext uri="{BB962C8B-B14F-4D97-AF65-F5344CB8AC3E}">
        <p14:creationId xmlns:p14="http://schemas.microsoft.com/office/powerpoint/2010/main" val="2787949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Offre HES-SO </a:t>
            </a:r>
            <a:r>
              <a:rPr lang="fr-CH" sz="2800" dirty="0" smtClean="0"/>
              <a:t>(Q.8)…</a:t>
            </a:r>
            <a:endParaRPr lang="fr-CH" dirty="0"/>
          </a:p>
        </p:txBody>
      </p:sp>
      <p:sp>
        <p:nvSpPr>
          <p:cNvPr id="4" name="Espace réservé du texte 5"/>
          <p:cNvSpPr>
            <a:spLocks noGrp="1"/>
          </p:cNvSpPr>
          <p:nvPr>
            <p:ph type="body" sz="quarter" idx="13"/>
          </p:nvPr>
        </p:nvSpPr>
        <p:spPr>
          <a:xfrm>
            <a:off x="12271647" y="2091668"/>
            <a:ext cx="5763748" cy="6876764"/>
          </a:xfrm>
        </p:spPr>
        <p:txBody>
          <a:bodyPr/>
          <a:lstStyle/>
          <a:p>
            <a:r>
              <a:rPr lang="fr-CH" sz="3200" dirty="0" smtClean="0"/>
              <a:t>Les réponses </a:t>
            </a:r>
            <a:r>
              <a:rPr lang="fr-CH" sz="3200" i="1" dirty="0" smtClean="0"/>
              <a:t>Autre</a:t>
            </a:r>
            <a:r>
              <a:rPr lang="fr-CH" sz="3200" dirty="0" smtClean="0"/>
              <a:t> sont: </a:t>
            </a:r>
          </a:p>
          <a:p>
            <a:pPr lvl="1"/>
            <a:r>
              <a:rPr lang="fr-CH" sz="2800" dirty="0" smtClean="0"/>
              <a:t>Pour </a:t>
            </a:r>
            <a:r>
              <a:rPr lang="fr-CH" sz="2800" dirty="0"/>
              <a:t>changer de voie par rapport au </a:t>
            </a:r>
            <a:r>
              <a:rPr lang="fr-CH" sz="2800" dirty="0" err="1" smtClean="0"/>
              <a:t>bachelor</a:t>
            </a:r>
            <a:endParaRPr lang="fr-CH" sz="2800" dirty="0" smtClean="0"/>
          </a:p>
          <a:p>
            <a:pPr lvl="1"/>
            <a:r>
              <a:rPr lang="fr-CH" sz="2800" dirty="0" smtClean="0"/>
              <a:t>Solution </a:t>
            </a:r>
            <a:r>
              <a:rPr lang="fr-CH" sz="2800" dirty="0"/>
              <a:t>de second choix après le double échec dans une EPF</a:t>
            </a:r>
          </a:p>
          <a:p>
            <a:pPr lvl="1"/>
            <a:r>
              <a:rPr lang="fr-CH" sz="2800" dirty="0"/>
              <a:t>Pour le temps partielle</a:t>
            </a:r>
          </a:p>
          <a:p>
            <a:pPr lvl="1"/>
            <a:r>
              <a:rPr lang="fr-CH" sz="2800" dirty="0" smtClean="0"/>
              <a:t>Pour la proximité avec mon lieu de travail. Proche </a:t>
            </a:r>
            <a:r>
              <a:rPr lang="fr-CH" sz="2800" dirty="0"/>
              <a:t>du travail</a:t>
            </a:r>
          </a:p>
          <a:p>
            <a:pPr lvl="1"/>
            <a:r>
              <a:rPr lang="fr-CH" sz="2800" dirty="0" smtClean="0"/>
              <a:t>Pour la possibilité de le faire à 50%. </a:t>
            </a:r>
            <a:r>
              <a:rPr lang="fr-CH" sz="2800" dirty="0"/>
              <a:t>C</a:t>
            </a:r>
            <a:r>
              <a:rPr lang="fr-CH" sz="2800" dirty="0" smtClean="0"/>
              <a:t>ritère </a:t>
            </a:r>
            <a:r>
              <a:rPr lang="fr-CH" sz="2800" dirty="0"/>
              <a:t>très important pour </a:t>
            </a:r>
            <a:r>
              <a:rPr lang="fr-CH" sz="2800" dirty="0" smtClean="0"/>
              <a:t>moi</a:t>
            </a:r>
            <a:endParaRPr lang="fr-CH" sz="2800" dirty="0"/>
          </a:p>
          <a:p>
            <a:endParaRPr lang="fr-CH" sz="3200" dirty="0"/>
          </a:p>
        </p:txBody>
      </p:sp>
      <p:graphicFrame>
        <p:nvGraphicFramePr>
          <p:cNvPr id="5" name="Graphique 4"/>
          <p:cNvGraphicFramePr>
            <a:graphicFrameLocks/>
          </p:cNvGraphicFramePr>
          <p:nvPr>
            <p:extLst>
              <p:ext uri="{D42A27DB-BD31-4B8C-83A1-F6EECF244321}">
                <p14:modId xmlns:p14="http://schemas.microsoft.com/office/powerpoint/2010/main" val="943789243"/>
              </p:ext>
            </p:extLst>
          </p:nvPr>
        </p:nvGraphicFramePr>
        <p:xfrm>
          <a:off x="246311" y="1479600"/>
          <a:ext cx="11881320" cy="7056784"/>
        </p:xfrm>
        <a:graphic>
          <a:graphicData uri="http://schemas.openxmlformats.org/drawingml/2006/chart">
            <c:chart xmlns:c="http://schemas.openxmlformats.org/drawingml/2006/chart" xmlns:r="http://schemas.openxmlformats.org/officeDocument/2006/relationships" r:id="rId3"/>
          </a:graphicData>
        </a:graphic>
      </p:graphicFrame>
      <p:sp>
        <p:nvSpPr>
          <p:cNvPr id="6" name="ZoneTexte 5"/>
          <p:cNvSpPr txBox="1"/>
          <p:nvPr/>
        </p:nvSpPr>
        <p:spPr>
          <a:xfrm>
            <a:off x="385993" y="8794562"/>
            <a:ext cx="1332227" cy="400110"/>
          </a:xfrm>
          <a:prstGeom prst="rect">
            <a:avLst/>
          </a:prstGeom>
          <a:solidFill>
            <a:schemeClr val="bg1"/>
          </a:solid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N=432</a:t>
            </a:r>
            <a:endParaRPr lang="en-US" sz="2000" dirty="0">
              <a:solidFill>
                <a:prstClr val="black">
                  <a:lumMod val="65000"/>
                  <a:lumOff val="35000"/>
                </a:prstClr>
              </a:solidFill>
            </a:endParaRPr>
          </a:p>
        </p:txBody>
      </p:sp>
    </p:spTree>
    <p:extLst>
      <p:ext uri="{BB962C8B-B14F-4D97-AF65-F5344CB8AC3E}">
        <p14:creationId xmlns:p14="http://schemas.microsoft.com/office/powerpoint/2010/main" val="3075698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a:t>…Offre HES-SO </a:t>
            </a:r>
            <a:r>
              <a:rPr lang="fr-CH" sz="2800" dirty="0"/>
              <a:t>(Q.8</a:t>
            </a:r>
            <a:r>
              <a:rPr lang="fr-CH" sz="2800" dirty="0" smtClean="0"/>
              <a:t>)…</a:t>
            </a:r>
            <a:endParaRPr lang="fr-CH" dirty="0"/>
          </a:p>
        </p:txBody>
      </p:sp>
      <p:graphicFrame>
        <p:nvGraphicFramePr>
          <p:cNvPr id="5" name="Tableau 4"/>
          <p:cNvGraphicFramePr>
            <a:graphicFrameLocks noGrp="1"/>
          </p:cNvGraphicFramePr>
          <p:nvPr>
            <p:extLst>
              <p:ext uri="{D42A27DB-BD31-4B8C-83A1-F6EECF244321}">
                <p14:modId xmlns:p14="http://schemas.microsoft.com/office/powerpoint/2010/main" val="778353468"/>
              </p:ext>
            </p:extLst>
          </p:nvPr>
        </p:nvGraphicFramePr>
        <p:xfrm>
          <a:off x="389872" y="1221422"/>
          <a:ext cx="9361040" cy="8015148"/>
        </p:xfrm>
        <a:graphic>
          <a:graphicData uri="http://schemas.openxmlformats.org/drawingml/2006/table">
            <a:tbl>
              <a:tblPr>
                <a:tableStyleId>{E8B1032C-EA38-4F05-BA0D-38AFFFC7BED3}</a:tableStyleId>
              </a:tblPr>
              <a:tblGrid>
                <a:gridCol w="576064"/>
                <a:gridCol w="8784976"/>
              </a:tblGrid>
              <a:tr h="128001">
                <a:tc gridSpan="2">
                  <a:txBody>
                    <a:bodyPr/>
                    <a:lstStyle/>
                    <a:p>
                      <a:pPr algn="ctr" fontAlgn="b"/>
                      <a:r>
                        <a:rPr lang="fr-CH" sz="2000" b="1" u="none" strike="noStrike" dirty="0" smtClean="0">
                          <a:effectLst/>
                        </a:rPr>
                        <a:t>124</a:t>
                      </a:r>
                      <a:r>
                        <a:rPr lang="fr-CH" sz="2000" u="none" strike="noStrike" dirty="0" smtClean="0">
                          <a:effectLst/>
                        </a:rPr>
                        <a:t> Pour </a:t>
                      </a:r>
                      <a:r>
                        <a:rPr lang="fr-CH" sz="2000" u="none" strike="noStrike" dirty="0">
                          <a:effectLst/>
                        </a:rPr>
                        <a:t>obtenir un titre de niveau Master  </a:t>
                      </a:r>
                      <a:endParaRPr lang="fr-CH" sz="2000" b="1" i="0" u="none" strike="noStrike" dirty="0">
                        <a:effectLst/>
                        <a:latin typeface="Arial" panose="020B0604020202020204" pitchFamily="34" charset="0"/>
                      </a:endParaRPr>
                    </a:p>
                  </a:txBody>
                  <a:tcPr marL="7529" marR="7529" marT="7529" marB="0" anchor="b">
                    <a:solidFill>
                      <a:schemeClr val="accent6">
                        <a:lumMod val="60000"/>
                        <a:lumOff val="40000"/>
                      </a:schemeClr>
                    </a:solidFill>
                  </a:tcPr>
                </a:tc>
                <a:tc hMerge="1">
                  <a:txBody>
                    <a:bodyPr/>
                    <a:lstStyle/>
                    <a:p>
                      <a:endParaRPr lang="fr-CH"/>
                    </a:p>
                  </a:txBody>
                  <a:tcPr/>
                </a:tc>
              </a:tr>
              <a:tr h="248473">
                <a:tc>
                  <a:txBody>
                    <a:bodyPr/>
                    <a:lstStyle/>
                    <a:p>
                      <a:pPr algn="l" fontAlgn="b"/>
                      <a:r>
                        <a:rPr lang="fr-CH" sz="2000" b="0" i="0" u="none" strike="noStrike">
                          <a:effectLst/>
                          <a:latin typeface="Arial" panose="020B0604020202020204" pitchFamily="34" charset="0"/>
                        </a:rPr>
                        <a:t>1</a:t>
                      </a:r>
                    </a:p>
                  </a:txBody>
                  <a:tcPr marL="9525" marR="9525" marT="9525" marB="0" anchor="b"/>
                </a:tc>
                <a:tc>
                  <a:txBody>
                    <a:bodyPr/>
                    <a:lstStyle/>
                    <a:p>
                      <a:pPr algn="l" fontAlgn="b"/>
                      <a:endParaRPr lang="fr-CH" sz="2000" u="none" strike="noStrike" dirty="0">
                        <a:effectLst/>
                      </a:endParaRPr>
                    </a:p>
                    <a:p>
                      <a:pPr algn="l" fontAlgn="b"/>
                      <a:r>
                        <a:rPr lang="fr-CH" sz="2000" u="none" strike="noStrike" dirty="0">
                          <a:effectLst/>
                        </a:rPr>
                        <a:t>Car c'est la suite logique si nous avons un titre de </a:t>
                      </a:r>
                      <a:r>
                        <a:rPr lang="fr-CH" sz="2000" u="none" strike="noStrike" dirty="0" err="1">
                          <a:effectLst/>
                        </a:rPr>
                        <a:t>Bachelor</a:t>
                      </a:r>
                      <a:r>
                        <a:rPr lang="fr-CH" sz="2000" u="none" strike="noStrike" dirty="0">
                          <a:effectLst/>
                        </a:rPr>
                        <a:t> HES</a:t>
                      </a:r>
                      <a:endParaRPr lang="fr-CH" sz="2000" b="0" i="0" u="none" strike="noStrike" dirty="0">
                        <a:effectLst/>
                        <a:latin typeface="Arial" panose="020B0604020202020204" pitchFamily="34" charset="0"/>
                      </a:endParaRPr>
                    </a:p>
                  </a:txBody>
                  <a:tcPr marL="7529" marR="7529" marT="7529" marB="0" anchor="b"/>
                </a:tc>
              </a:tr>
              <a:tr h="248473">
                <a:tc>
                  <a:txBody>
                    <a:bodyPr/>
                    <a:lstStyle/>
                    <a:p>
                      <a:pPr algn="l" fontAlgn="b"/>
                      <a:r>
                        <a:rPr lang="fr-CH" sz="2000" b="0" i="0" u="none" strike="noStrike">
                          <a:effectLst/>
                          <a:latin typeface="Arial" panose="020B0604020202020204" pitchFamily="34" charset="0"/>
                        </a:rPr>
                        <a:t>2</a:t>
                      </a:r>
                    </a:p>
                  </a:txBody>
                  <a:tcPr marL="9525" marR="9525" marT="9525" marB="0" anchor="b"/>
                </a:tc>
                <a:tc>
                  <a:txBody>
                    <a:bodyPr/>
                    <a:lstStyle/>
                    <a:p>
                      <a:pPr algn="l" fontAlgn="b"/>
                      <a:endParaRPr lang="fr-CH" sz="2000" u="none" strike="noStrike" dirty="0">
                        <a:effectLst/>
                      </a:endParaRPr>
                    </a:p>
                    <a:p>
                      <a:pPr algn="l" fontAlgn="b"/>
                      <a:r>
                        <a:rPr lang="fr-CH" sz="2000" u="none" strike="noStrike" dirty="0">
                          <a:effectLst/>
                        </a:rPr>
                        <a:t>Pour se démarquer du </a:t>
                      </a:r>
                      <a:r>
                        <a:rPr lang="fr-CH" sz="2000" u="none" strike="noStrike" dirty="0" err="1">
                          <a:effectLst/>
                        </a:rPr>
                        <a:t>Bachelor</a:t>
                      </a:r>
                      <a:r>
                        <a:rPr lang="fr-CH" sz="2000" u="none" strike="noStrike" dirty="0">
                          <a:effectLst/>
                        </a:rPr>
                        <a:t> trop simple</a:t>
                      </a:r>
                      <a:endParaRPr lang="fr-CH" sz="2000" b="0" i="0" u="none" strike="noStrike" dirty="0">
                        <a:effectLst/>
                        <a:latin typeface="Arial" panose="020B0604020202020204" pitchFamily="34" charset="0"/>
                      </a:endParaRPr>
                    </a:p>
                  </a:txBody>
                  <a:tcPr marL="7529" marR="7529" marT="7529" marB="0" anchor="b"/>
                </a:tc>
              </a:tr>
              <a:tr h="248473">
                <a:tc>
                  <a:txBody>
                    <a:bodyPr/>
                    <a:lstStyle/>
                    <a:p>
                      <a:pPr algn="l" fontAlgn="b"/>
                      <a:r>
                        <a:rPr lang="fr-CH" sz="2000" b="0" i="0" u="none" strike="noStrike">
                          <a:effectLst/>
                          <a:latin typeface="Arial" panose="020B0604020202020204" pitchFamily="34" charset="0"/>
                        </a:rPr>
                        <a:t>3</a:t>
                      </a:r>
                    </a:p>
                  </a:txBody>
                  <a:tcPr marL="9525" marR="9525" marT="9525" marB="0" anchor="b"/>
                </a:tc>
                <a:tc>
                  <a:txBody>
                    <a:bodyPr/>
                    <a:lstStyle/>
                    <a:p>
                      <a:pPr algn="l" fontAlgn="b"/>
                      <a:endParaRPr lang="fr-CH" sz="2000" u="none" strike="noStrike" dirty="0">
                        <a:effectLst/>
                      </a:endParaRPr>
                    </a:p>
                    <a:p>
                      <a:pPr algn="l" fontAlgn="b"/>
                      <a:r>
                        <a:rPr lang="fr-CH" sz="2000" u="none" strike="noStrike" dirty="0">
                          <a:effectLst/>
                        </a:rPr>
                        <a:t>Opportunité d'un diplôme internationale</a:t>
                      </a:r>
                      <a:endParaRPr lang="fr-CH" sz="2000" b="0" i="0" u="none" strike="noStrike" dirty="0">
                        <a:effectLst/>
                        <a:latin typeface="Arial" panose="020B0604020202020204" pitchFamily="34" charset="0"/>
                      </a:endParaRPr>
                    </a:p>
                  </a:txBody>
                  <a:tcPr marL="7529" marR="7529" marT="7529" marB="0" anchor="b"/>
                </a:tc>
              </a:tr>
              <a:tr h="368945">
                <a:tc>
                  <a:txBody>
                    <a:bodyPr/>
                    <a:lstStyle/>
                    <a:p>
                      <a:pPr algn="l" fontAlgn="b"/>
                      <a:r>
                        <a:rPr lang="fr-CH" sz="2000" b="0" i="0" u="none" strike="noStrike">
                          <a:effectLst/>
                          <a:latin typeface="Arial" panose="020B0604020202020204" pitchFamily="34" charset="0"/>
                        </a:rPr>
                        <a:t>4</a:t>
                      </a:r>
                    </a:p>
                  </a:txBody>
                  <a:tcPr marL="9525" marR="9525" marT="9525" marB="0" anchor="b"/>
                </a:tc>
                <a:tc>
                  <a:txBody>
                    <a:bodyPr/>
                    <a:lstStyle/>
                    <a:p>
                      <a:pPr algn="l" fontAlgn="b"/>
                      <a:endParaRPr lang="fr-CH" sz="2000" u="none" strike="noStrike" dirty="0">
                        <a:effectLst/>
                      </a:endParaRPr>
                    </a:p>
                    <a:p>
                      <a:pPr algn="l" fontAlgn="b"/>
                      <a:r>
                        <a:rPr lang="fr-CH" sz="2000" u="none" strike="noStrike" dirty="0">
                          <a:effectLst/>
                        </a:rPr>
                        <a:t>pour ajouter de la valeur a mon dossier dans le monde du travail et par intérêt pour mon domaine</a:t>
                      </a:r>
                      <a:endParaRPr lang="fr-CH" sz="2000" b="0" i="0" u="none" strike="noStrike" dirty="0">
                        <a:effectLst/>
                        <a:latin typeface="Arial" panose="020B0604020202020204" pitchFamily="34" charset="0"/>
                      </a:endParaRPr>
                    </a:p>
                  </a:txBody>
                  <a:tcPr marL="7529" marR="7529" marT="7529" marB="0" anchor="b"/>
                </a:tc>
              </a:tr>
              <a:tr h="248473">
                <a:tc>
                  <a:txBody>
                    <a:bodyPr/>
                    <a:lstStyle/>
                    <a:p>
                      <a:pPr algn="l" fontAlgn="b"/>
                      <a:r>
                        <a:rPr lang="fr-CH" sz="2000" b="0" i="0" u="none" strike="noStrike">
                          <a:effectLst/>
                          <a:latin typeface="Arial" panose="020B0604020202020204" pitchFamily="34" charset="0"/>
                        </a:rPr>
                        <a:t>5</a:t>
                      </a:r>
                    </a:p>
                  </a:txBody>
                  <a:tcPr marL="9525" marR="9525" marT="9525" marB="0" anchor="b"/>
                </a:tc>
                <a:tc>
                  <a:txBody>
                    <a:bodyPr/>
                    <a:lstStyle/>
                    <a:p>
                      <a:pPr algn="l" fontAlgn="b"/>
                      <a:endParaRPr lang="fr-CH" sz="2000" u="none" strike="noStrike">
                        <a:effectLst/>
                      </a:endParaRPr>
                    </a:p>
                    <a:p>
                      <a:pPr algn="l" fontAlgn="b"/>
                      <a:r>
                        <a:rPr lang="fr-CH" sz="2000" u="none" strike="noStrike">
                          <a:effectLst/>
                        </a:rPr>
                        <a:t>Possibilité de faire un master dans mon domaine</a:t>
                      </a:r>
                      <a:endParaRPr lang="fr-CH" sz="2000" b="0" i="0" u="none" strike="noStrike">
                        <a:effectLst/>
                        <a:latin typeface="Arial" panose="020B0604020202020204" pitchFamily="34" charset="0"/>
                      </a:endParaRPr>
                    </a:p>
                  </a:txBody>
                  <a:tcPr marL="7529" marR="7529" marT="7529" marB="0" anchor="b"/>
                </a:tc>
              </a:tr>
              <a:tr h="248473">
                <a:tc>
                  <a:txBody>
                    <a:bodyPr/>
                    <a:lstStyle/>
                    <a:p>
                      <a:pPr algn="l" fontAlgn="b"/>
                      <a:r>
                        <a:rPr lang="fr-CH" sz="2000" b="0" i="0" u="none" strike="noStrike">
                          <a:effectLst/>
                          <a:latin typeface="Arial" panose="020B0604020202020204" pitchFamily="34" charset="0"/>
                        </a:rPr>
                        <a:t>6</a:t>
                      </a:r>
                    </a:p>
                  </a:txBody>
                  <a:tcPr marL="9525" marR="9525" marT="9525" marB="0" anchor="b"/>
                </a:tc>
                <a:tc>
                  <a:txBody>
                    <a:bodyPr/>
                    <a:lstStyle/>
                    <a:p>
                      <a:pPr algn="l" fontAlgn="b"/>
                      <a:endParaRPr lang="fr-CH" sz="2000" u="none" strike="noStrike">
                        <a:effectLst/>
                      </a:endParaRPr>
                    </a:p>
                    <a:p>
                      <a:pPr algn="l" fontAlgn="b"/>
                      <a:r>
                        <a:rPr lang="fr-CH" sz="2000" u="none" strike="noStrike">
                          <a:effectLst/>
                        </a:rPr>
                        <a:t>Effectivement</a:t>
                      </a:r>
                      <a:endParaRPr lang="fr-CH" sz="2000" b="0" i="0" u="none" strike="noStrike">
                        <a:effectLst/>
                        <a:latin typeface="Arial" panose="020B0604020202020204" pitchFamily="34" charset="0"/>
                      </a:endParaRPr>
                    </a:p>
                  </a:txBody>
                  <a:tcPr marL="7529" marR="7529" marT="7529" marB="0" anchor="b"/>
                </a:tc>
              </a:tr>
              <a:tr h="248473">
                <a:tc>
                  <a:txBody>
                    <a:bodyPr/>
                    <a:lstStyle/>
                    <a:p>
                      <a:pPr algn="l" fontAlgn="b"/>
                      <a:r>
                        <a:rPr lang="fr-CH" sz="2000" b="0" i="0" u="none" strike="noStrike">
                          <a:effectLst/>
                          <a:latin typeface="Arial" panose="020B0604020202020204" pitchFamily="34" charset="0"/>
                        </a:rPr>
                        <a:t>7</a:t>
                      </a:r>
                    </a:p>
                  </a:txBody>
                  <a:tcPr marL="9525" marR="9525" marT="9525" marB="0" anchor="b"/>
                </a:tc>
                <a:tc>
                  <a:txBody>
                    <a:bodyPr/>
                    <a:lstStyle/>
                    <a:p>
                      <a:pPr algn="l" fontAlgn="b"/>
                      <a:endParaRPr lang="fr-CH" sz="2000" u="none" strike="noStrike">
                        <a:effectLst/>
                      </a:endParaRPr>
                    </a:p>
                    <a:p>
                      <a:pPr algn="l" fontAlgn="b"/>
                      <a:r>
                        <a:rPr lang="fr-CH" sz="2000" u="none" strike="noStrike">
                          <a:effectLst/>
                        </a:rPr>
                        <a:t>C'est la seul raison qui me motive aujourd’hui à continuer ce MSE.</a:t>
                      </a:r>
                      <a:endParaRPr lang="fr-CH" sz="2000" b="0" i="0" u="none" strike="noStrike">
                        <a:effectLst/>
                        <a:latin typeface="Arial" panose="020B0604020202020204" pitchFamily="34" charset="0"/>
                      </a:endParaRPr>
                    </a:p>
                  </a:txBody>
                  <a:tcPr marL="7529" marR="7529" marT="7529" marB="0" anchor="b"/>
                </a:tc>
              </a:tr>
              <a:tr h="248473">
                <a:tc>
                  <a:txBody>
                    <a:bodyPr/>
                    <a:lstStyle/>
                    <a:p>
                      <a:pPr algn="l" fontAlgn="b"/>
                      <a:r>
                        <a:rPr lang="fr-CH" sz="2000" b="0" i="0" u="none" strike="noStrike">
                          <a:effectLst/>
                          <a:latin typeface="Arial" panose="020B0604020202020204" pitchFamily="34" charset="0"/>
                        </a:rPr>
                        <a:t>8</a:t>
                      </a:r>
                    </a:p>
                  </a:txBody>
                  <a:tcPr marL="9525" marR="9525" marT="9525" marB="0" anchor="b"/>
                </a:tc>
                <a:tc>
                  <a:txBody>
                    <a:bodyPr/>
                    <a:lstStyle/>
                    <a:p>
                      <a:pPr algn="l" fontAlgn="b"/>
                      <a:endParaRPr lang="fr-CH" sz="2000" u="none" strike="noStrike" dirty="0">
                        <a:effectLst/>
                      </a:endParaRPr>
                    </a:p>
                    <a:p>
                      <a:pPr algn="l" fontAlgn="b"/>
                      <a:r>
                        <a:rPr lang="fr-CH" sz="2000" u="none" strike="noStrike" dirty="0">
                          <a:effectLst/>
                        </a:rPr>
                        <a:t>Condition pour stabiliser mon emploi actuel</a:t>
                      </a:r>
                      <a:endParaRPr lang="fr-CH" sz="2000" b="0" i="0" u="none" strike="noStrike" dirty="0">
                        <a:effectLst/>
                        <a:latin typeface="Arial" panose="020B0604020202020204" pitchFamily="34" charset="0"/>
                      </a:endParaRPr>
                    </a:p>
                  </a:txBody>
                  <a:tcPr marL="7529" marR="7529" marT="7529" marB="0" anchor="b"/>
                </a:tc>
              </a:tr>
              <a:tr h="248473">
                <a:tc>
                  <a:txBody>
                    <a:bodyPr/>
                    <a:lstStyle/>
                    <a:p>
                      <a:pPr algn="l" fontAlgn="b"/>
                      <a:r>
                        <a:rPr lang="fr-CH" sz="2000" b="0" i="0" u="none" strike="noStrike">
                          <a:effectLst/>
                          <a:latin typeface="Arial" panose="020B0604020202020204" pitchFamily="34" charset="0"/>
                        </a:rPr>
                        <a:t>9</a:t>
                      </a:r>
                    </a:p>
                  </a:txBody>
                  <a:tcPr marL="9525" marR="9525" marT="9525" marB="0" anchor="b"/>
                </a:tc>
                <a:tc>
                  <a:txBody>
                    <a:bodyPr/>
                    <a:lstStyle/>
                    <a:p>
                      <a:pPr algn="l" fontAlgn="b"/>
                      <a:endParaRPr lang="fr-CH" sz="2000" u="none" strike="noStrike">
                        <a:effectLst/>
                      </a:endParaRPr>
                    </a:p>
                    <a:p>
                      <a:pPr algn="l" fontAlgn="b"/>
                      <a:r>
                        <a:rPr lang="fr-CH" sz="2000" u="none" strike="noStrike">
                          <a:effectLst/>
                        </a:rPr>
                        <a:t>nécessaire pour la suite</a:t>
                      </a:r>
                      <a:endParaRPr lang="fr-CH" sz="2000" b="0" i="0" u="none" strike="noStrike">
                        <a:effectLst/>
                        <a:latin typeface="Arial" panose="020B0604020202020204" pitchFamily="34" charset="0"/>
                      </a:endParaRPr>
                    </a:p>
                  </a:txBody>
                  <a:tcPr marL="7529" marR="7529" marT="7529" marB="0" anchor="b"/>
                </a:tc>
              </a:tr>
              <a:tr h="248473">
                <a:tc>
                  <a:txBody>
                    <a:bodyPr/>
                    <a:lstStyle/>
                    <a:p>
                      <a:pPr algn="l" fontAlgn="b"/>
                      <a:r>
                        <a:rPr lang="fr-CH" sz="2000" b="0" i="0" u="none" strike="noStrike">
                          <a:effectLst/>
                          <a:latin typeface="Arial" panose="020B0604020202020204" pitchFamily="34" charset="0"/>
                        </a:rPr>
                        <a:t>10</a:t>
                      </a:r>
                    </a:p>
                  </a:txBody>
                  <a:tcPr marL="9525" marR="9525" marT="9525" marB="0" anchor="b"/>
                </a:tc>
                <a:tc>
                  <a:txBody>
                    <a:bodyPr/>
                    <a:lstStyle/>
                    <a:p>
                      <a:pPr algn="l" fontAlgn="b"/>
                      <a:endParaRPr lang="fr-CH" sz="2000" u="none" strike="noStrike">
                        <a:effectLst/>
                      </a:endParaRPr>
                    </a:p>
                    <a:p>
                      <a:pPr algn="l" fontAlgn="b"/>
                      <a:r>
                        <a:rPr lang="fr-CH" sz="2000" u="none" strike="noStrike">
                          <a:effectLst/>
                        </a:rPr>
                        <a:t>Afin de poursuivre sur l aspect appliqué des HES</a:t>
                      </a:r>
                      <a:endParaRPr lang="fr-CH" sz="2000" b="0" i="0" u="none" strike="noStrike">
                        <a:effectLst/>
                        <a:latin typeface="Arial" panose="020B0604020202020204" pitchFamily="34" charset="0"/>
                      </a:endParaRPr>
                    </a:p>
                  </a:txBody>
                  <a:tcPr marL="7529" marR="7529" marT="7529" marB="0" anchor="b"/>
                </a:tc>
              </a:tr>
              <a:tr h="489417">
                <a:tc>
                  <a:txBody>
                    <a:bodyPr/>
                    <a:lstStyle/>
                    <a:p>
                      <a:pPr algn="l" fontAlgn="b"/>
                      <a:r>
                        <a:rPr lang="fr-CH" sz="2000" b="0" i="0" u="none" strike="noStrike" dirty="0">
                          <a:effectLst/>
                          <a:latin typeface="Arial" panose="020B0604020202020204" pitchFamily="34" charset="0"/>
                        </a:rPr>
                        <a:t>11</a:t>
                      </a:r>
                    </a:p>
                  </a:txBody>
                  <a:tcPr marL="9525" marR="9525" marT="9525" marB="0" anchor="b"/>
                </a:tc>
                <a:tc>
                  <a:txBody>
                    <a:bodyPr/>
                    <a:lstStyle/>
                    <a:p>
                      <a:pPr algn="l" fontAlgn="b"/>
                      <a:endParaRPr lang="fr-CH" sz="2000" u="none" strike="noStrike" dirty="0">
                        <a:effectLst/>
                      </a:endParaRPr>
                    </a:p>
                    <a:p>
                      <a:pPr algn="l" fontAlgn="b"/>
                      <a:r>
                        <a:rPr lang="fr-CH" sz="2000" u="none" strike="noStrike" dirty="0">
                          <a:effectLst/>
                        </a:rPr>
                        <a:t>nécessaire pour faire l'IFP-</a:t>
                      </a:r>
                      <a:r>
                        <a:rPr lang="fr-CH" sz="2000" u="none" strike="noStrike" dirty="0" err="1">
                          <a:effectLst/>
                        </a:rPr>
                        <a:t>school</a:t>
                      </a:r>
                      <a:r>
                        <a:rPr lang="fr-CH" sz="2000" u="none" strike="noStrike" dirty="0">
                          <a:effectLst/>
                        </a:rPr>
                        <a:t> à Paris, puisqu'il n'existe pas de master en motorisation en Suisse, mais seulement un </a:t>
                      </a:r>
                      <a:r>
                        <a:rPr lang="fr-CH" sz="2000" u="none" strike="noStrike" dirty="0" err="1">
                          <a:effectLst/>
                        </a:rPr>
                        <a:t>bachelor</a:t>
                      </a:r>
                      <a:r>
                        <a:rPr lang="fr-CH" sz="2000" u="none" strike="noStrike" dirty="0">
                          <a:effectLst/>
                        </a:rPr>
                        <a:t> à la HEIA-FR orienté Moteurs/Hydraulique en 3e année.</a:t>
                      </a:r>
                      <a:endParaRPr lang="fr-CH" sz="2000" b="0" i="0" u="none" strike="noStrike" dirty="0">
                        <a:effectLst/>
                        <a:latin typeface="Arial" panose="020B0604020202020204" pitchFamily="34" charset="0"/>
                      </a:endParaRPr>
                    </a:p>
                  </a:txBody>
                  <a:tcPr marL="7529" marR="7529" marT="7529" marB="0" anchor="b"/>
                </a:tc>
              </a:tr>
            </a:tbl>
          </a:graphicData>
        </a:graphic>
      </p:graphicFrame>
      <p:graphicFrame>
        <p:nvGraphicFramePr>
          <p:cNvPr id="7" name="Tableau 6"/>
          <p:cNvGraphicFramePr>
            <a:graphicFrameLocks noGrp="1"/>
          </p:cNvGraphicFramePr>
          <p:nvPr>
            <p:extLst>
              <p:ext uri="{D42A27DB-BD31-4B8C-83A1-F6EECF244321}">
                <p14:modId xmlns:p14="http://schemas.microsoft.com/office/powerpoint/2010/main" val="2417721619"/>
              </p:ext>
            </p:extLst>
          </p:nvPr>
        </p:nvGraphicFramePr>
        <p:xfrm>
          <a:off x="10216912" y="1230486"/>
          <a:ext cx="7416824" cy="8006087"/>
        </p:xfrm>
        <a:graphic>
          <a:graphicData uri="http://schemas.openxmlformats.org/drawingml/2006/table">
            <a:tbl>
              <a:tblPr>
                <a:tableStyleId>{E8B1032C-EA38-4F05-BA0D-38AFFFC7BED3}</a:tableStyleId>
              </a:tblPr>
              <a:tblGrid>
                <a:gridCol w="456420"/>
                <a:gridCol w="6960404"/>
              </a:tblGrid>
              <a:tr h="698033">
                <a:tc>
                  <a:txBody>
                    <a:bodyPr/>
                    <a:lstStyle/>
                    <a:p>
                      <a:pPr algn="l" fontAlgn="b"/>
                      <a:r>
                        <a:rPr lang="fr-CH" sz="2000" b="0" i="0" u="none" strike="noStrike">
                          <a:effectLst/>
                          <a:latin typeface="Arial" panose="020B0604020202020204" pitchFamily="34" charset="0"/>
                        </a:rPr>
                        <a:t>12</a:t>
                      </a:r>
                    </a:p>
                  </a:txBody>
                  <a:tcPr marL="9525" marR="9525" marT="9525" marB="0" anchor="b"/>
                </a:tc>
                <a:tc>
                  <a:txBody>
                    <a:bodyPr/>
                    <a:lstStyle/>
                    <a:p>
                      <a:pPr algn="l" fontAlgn="b"/>
                      <a:endParaRPr lang="fr-CH" sz="2000" u="none" strike="noStrike" dirty="0">
                        <a:effectLst/>
                      </a:endParaRPr>
                    </a:p>
                    <a:p>
                      <a:pPr algn="l" fontAlgn="b"/>
                      <a:r>
                        <a:rPr lang="fr-CH" sz="2000" u="none" strike="noStrike" dirty="0">
                          <a:effectLst/>
                        </a:rPr>
                        <a:t>pour les débouchés professionnels</a:t>
                      </a:r>
                      <a:endParaRPr lang="fr-CH" sz="2000" b="0" i="0" u="none" strike="noStrike" dirty="0">
                        <a:effectLst/>
                        <a:latin typeface="Arial" panose="020B0604020202020204" pitchFamily="34" charset="0"/>
                      </a:endParaRPr>
                    </a:p>
                  </a:txBody>
                  <a:tcPr marL="7529" marR="7529" marT="7529" marB="0" anchor="b"/>
                </a:tc>
              </a:tr>
              <a:tr h="698033">
                <a:tc>
                  <a:txBody>
                    <a:bodyPr/>
                    <a:lstStyle/>
                    <a:p>
                      <a:pPr algn="l" fontAlgn="b"/>
                      <a:r>
                        <a:rPr lang="fr-CH" sz="2000" b="0" i="0" u="none" strike="noStrike">
                          <a:effectLst/>
                          <a:latin typeface="Arial" panose="020B0604020202020204" pitchFamily="34" charset="0"/>
                        </a:rPr>
                        <a:t>13</a:t>
                      </a:r>
                    </a:p>
                  </a:txBody>
                  <a:tcPr marL="9525" marR="9525" marT="9525" marB="0" anchor="b"/>
                </a:tc>
                <a:tc>
                  <a:txBody>
                    <a:bodyPr/>
                    <a:lstStyle/>
                    <a:p>
                      <a:pPr algn="l" fontAlgn="b"/>
                      <a:endParaRPr lang="fr-CH" sz="2000" u="none" strike="noStrike">
                        <a:effectLst/>
                      </a:endParaRPr>
                    </a:p>
                    <a:p>
                      <a:pPr algn="l" fontAlgn="b"/>
                      <a:r>
                        <a:rPr lang="fr-CH" sz="2000" u="none" strike="noStrike">
                          <a:effectLst/>
                        </a:rPr>
                        <a:t>Pour pouvoir avoir des emplois qui vont avec le titre de Master</a:t>
                      </a:r>
                      <a:endParaRPr lang="fr-CH" sz="2000" b="0" i="0" u="none" strike="noStrike">
                        <a:effectLst/>
                        <a:latin typeface="Arial" panose="020B0604020202020204" pitchFamily="34" charset="0"/>
                      </a:endParaRPr>
                    </a:p>
                  </a:txBody>
                  <a:tcPr marL="7529" marR="7529" marT="7529" marB="0" anchor="b"/>
                </a:tc>
              </a:tr>
              <a:tr h="1042791">
                <a:tc>
                  <a:txBody>
                    <a:bodyPr/>
                    <a:lstStyle/>
                    <a:p>
                      <a:pPr algn="l" fontAlgn="b"/>
                      <a:r>
                        <a:rPr lang="fr-CH" sz="2000" b="0" i="0" u="none" strike="noStrike">
                          <a:effectLst/>
                          <a:latin typeface="Arial" panose="020B0604020202020204" pitchFamily="34" charset="0"/>
                        </a:rPr>
                        <a:t>14</a:t>
                      </a:r>
                    </a:p>
                  </a:txBody>
                  <a:tcPr marL="9525" marR="9525" marT="9525" marB="0" anchor="b"/>
                </a:tc>
                <a:tc>
                  <a:txBody>
                    <a:bodyPr/>
                    <a:lstStyle/>
                    <a:p>
                      <a:pPr algn="l" fontAlgn="b"/>
                      <a:endParaRPr lang="fr-CH" sz="2000" u="none" strike="noStrike" dirty="0">
                        <a:effectLst/>
                      </a:endParaRPr>
                    </a:p>
                    <a:p>
                      <a:pPr algn="l" fontAlgn="b"/>
                      <a:r>
                        <a:rPr lang="fr-CH" sz="2000" u="none" strike="noStrike" dirty="0">
                          <a:effectLst/>
                        </a:rPr>
                        <a:t>Je trouvais qu'il me serait plus facile d'enchaîner directement après le </a:t>
                      </a:r>
                      <a:r>
                        <a:rPr lang="fr-CH" sz="2000" u="none" strike="noStrike" dirty="0" err="1">
                          <a:effectLst/>
                        </a:rPr>
                        <a:t>Bachelor</a:t>
                      </a:r>
                      <a:endParaRPr lang="fr-CH" sz="2000" b="0" i="0" u="none" strike="noStrike" dirty="0">
                        <a:effectLst/>
                        <a:latin typeface="Arial" panose="020B0604020202020204" pitchFamily="34" charset="0"/>
                      </a:endParaRPr>
                    </a:p>
                  </a:txBody>
                  <a:tcPr marL="7529" marR="7529" marT="7529" marB="0" anchor="b"/>
                </a:tc>
              </a:tr>
              <a:tr h="698033">
                <a:tc>
                  <a:txBody>
                    <a:bodyPr/>
                    <a:lstStyle/>
                    <a:p>
                      <a:pPr algn="l" fontAlgn="b"/>
                      <a:r>
                        <a:rPr lang="fr-CH" sz="2000" b="0" i="0" u="none" strike="noStrike">
                          <a:effectLst/>
                          <a:latin typeface="Arial" panose="020B0604020202020204" pitchFamily="34" charset="0"/>
                        </a:rPr>
                        <a:t>15</a:t>
                      </a:r>
                    </a:p>
                  </a:txBody>
                  <a:tcPr marL="9525" marR="9525" marT="9525" marB="0" anchor="b"/>
                </a:tc>
                <a:tc>
                  <a:txBody>
                    <a:bodyPr/>
                    <a:lstStyle/>
                    <a:p>
                      <a:pPr algn="l" fontAlgn="b"/>
                      <a:endParaRPr lang="fr-CH" sz="2000" u="none" strike="noStrike">
                        <a:effectLst/>
                      </a:endParaRPr>
                    </a:p>
                    <a:p>
                      <a:pPr algn="l" fontAlgn="b"/>
                      <a:r>
                        <a:rPr lang="fr-CH" sz="2000" u="none" strike="noStrike">
                          <a:effectLst/>
                        </a:rPr>
                        <a:t>Je suis aussi intéressé par l'enseignement</a:t>
                      </a:r>
                      <a:endParaRPr lang="fr-CH" sz="2000" b="0" i="0" u="none" strike="noStrike">
                        <a:effectLst/>
                        <a:latin typeface="Arial" panose="020B0604020202020204" pitchFamily="34" charset="0"/>
                      </a:endParaRPr>
                    </a:p>
                  </a:txBody>
                  <a:tcPr marL="7529" marR="7529" marT="7529" marB="0" anchor="b"/>
                </a:tc>
              </a:tr>
              <a:tr h="1042791">
                <a:tc>
                  <a:txBody>
                    <a:bodyPr/>
                    <a:lstStyle/>
                    <a:p>
                      <a:pPr algn="l" fontAlgn="b"/>
                      <a:r>
                        <a:rPr lang="fr-CH" sz="2000" b="0" i="0" u="none" strike="noStrike">
                          <a:effectLst/>
                          <a:latin typeface="Arial" panose="020B0604020202020204" pitchFamily="34" charset="0"/>
                        </a:rPr>
                        <a:t>16</a:t>
                      </a:r>
                    </a:p>
                  </a:txBody>
                  <a:tcPr marL="9525" marR="9525" marT="9525" marB="0" anchor="b"/>
                </a:tc>
                <a:tc>
                  <a:txBody>
                    <a:bodyPr/>
                    <a:lstStyle/>
                    <a:p>
                      <a:pPr algn="l" fontAlgn="b"/>
                      <a:endParaRPr lang="fr-CH" sz="2000" u="none" strike="noStrike">
                        <a:effectLst/>
                      </a:endParaRPr>
                    </a:p>
                    <a:p>
                      <a:pPr algn="l" fontAlgn="b"/>
                      <a:r>
                        <a:rPr lang="fr-CH" sz="2000" u="none" strike="noStrike">
                          <a:effectLst/>
                        </a:rPr>
                        <a:t>Avoir plus de connaissances dans le domaine et éventuellement continuer avec un doctorat</a:t>
                      </a:r>
                      <a:endParaRPr lang="fr-CH" sz="2000" b="0" i="0" u="none" strike="noStrike">
                        <a:effectLst/>
                        <a:latin typeface="Arial" panose="020B0604020202020204" pitchFamily="34" charset="0"/>
                      </a:endParaRPr>
                    </a:p>
                  </a:txBody>
                  <a:tcPr marL="7529" marR="7529" marT="7529" marB="0" anchor="b"/>
                </a:tc>
              </a:tr>
              <a:tr h="698033">
                <a:tc>
                  <a:txBody>
                    <a:bodyPr/>
                    <a:lstStyle/>
                    <a:p>
                      <a:pPr algn="l" fontAlgn="b"/>
                      <a:r>
                        <a:rPr lang="fr-CH" sz="2000" b="0" i="0" u="none" strike="noStrike">
                          <a:effectLst/>
                          <a:latin typeface="Arial" panose="020B0604020202020204" pitchFamily="34" charset="0"/>
                        </a:rPr>
                        <a:t>17</a:t>
                      </a:r>
                    </a:p>
                  </a:txBody>
                  <a:tcPr marL="9525" marR="9525" marT="9525" marB="0" anchor="b"/>
                </a:tc>
                <a:tc>
                  <a:txBody>
                    <a:bodyPr/>
                    <a:lstStyle/>
                    <a:p>
                      <a:pPr algn="l" fontAlgn="b"/>
                      <a:endParaRPr lang="fr-CH" sz="2000" u="none" strike="noStrike">
                        <a:effectLst/>
                      </a:endParaRPr>
                    </a:p>
                    <a:p>
                      <a:pPr algn="l" fontAlgn="b"/>
                      <a:r>
                        <a:rPr lang="fr-CH" sz="2000" u="none" strike="noStrike">
                          <a:effectLst/>
                        </a:rPr>
                        <a:t>Le MSE est la suite d'un Bachelor HES-SO</a:t>
                      </a:r>
                      <a:endParaRPr lang="fr-CH" sz="2000" b="0" i="0" u="none" strike="noStrike">
                        <a:effectLst/>
                        <a:latin typeface="Arial" panose="020B0604020202020204" pitchFamily="34" charset="0"/>
                      </a:endParaRPr>
                    </a:p>
                  </a:txBody>
                  <a:tcPr marL="7529" marR="7529" marT="7529" marB="0" anchor="b"/>
                </a:tc>
              </a:tr>
              <a:tr h="698033">
                <a:tc>
                  <a:txBody>
                    <a:bodyPr/>
                    <a:lstStyle/>
                    <a:p>
                      <a:pPr algn="l" fontAlgn="b"/>
                      <a:r>
                        <a:rPr lang="fr-CH" sz="2000" b="0" i="0" u="none" strike="noStrike">
                          <a:effectLst/>
                          <a:latin typeface="Arial" panose="020B0604020202020204" pitchFamily="34" charset="0"/>
                        </a:rPr>
                        <a:t>18</a:t>
                      </a:r>
                    </a:p>
                  </a:txBody>
                  <a:tcPr marL="9525" marR="9525" marT="9525" marB="0" anchor="b"/>
                </a:tc>
                <a:tc>
                  <a:txBody>
                    <a:bodyPr/>
                    <a:lstStyle/>
                    <a:p>
                      <a:pPr algn="l" fontAlgn="b"/>
                      <a:endParaRPr lang="fr-CH" sz="2000" u="none" strike="noStrike">
                        <a:effectLst/>
                      </a:endParaRPr>
                    </a:p>
                    <a:p>
                      <a:pPr algn="l" fontAlgn="b"/>
                      <a:r>
                        <a:rPr lang="fr-CH" sz="2000" u="none" strike="noStrike">
                          <a:effectLst/>
                        </a:rPr>
                        <a:t>Echec définitif en Master EPF</a:t>
                      </a:r>
                      <a:endParaRPr lang="fr-CH" sz="2000" b="0" i="0" u="none" strike="noStrike">
                        <a:effectLst/>
                        <a:latin typeface="Arial" panose="020B0604020202020204" pitchFamily="34" charset="0"/>
                      </a:endParaRPr>
                    </a:p>
                  </a:txBody>
                  <a:tcPr marL="7529" marR="7529" marT="7529" marB="0" anchor="b"/>
                </a:tc>
              </a:tr>
              <a:tr h="1387549">
                <a:tc>
                  <a:txBody>
                    <a:bodyPr/>
                    <a:lstStyle/>
                    <a:p>
                      <a:pPr algn="l" fontAlgn="b"/>
                      <a:r>
                        <a:rPr lang="fr-CH" sz="2000" b="0" i="0" u="none" strike="noStrike">
                          <a:effectLst/>
                          <a:latin typeface="Arial" panose="020B0604020202020204" pitchFamily="34" charset="0"/>
                        </a:rPr>
                        <a:t>19</a:t>
                      </a:r>
                    </a:p>
                  </a:txBody>
                  <a:tcPr marL="9525" marR="9525" marT="9525" marB="0" anchor="b"/>
                </a:tc>
                <a:tc>
                  <a:txBody>
                    <a:bodyPr/>
                    <a:lstStyle/>
                    <a:p>
                      <a:pPr algn="l" fontAlgn="b"/>
                      <a:endParaRPr lang="fr-CH" sz="2000" u="none" strike="noStrike">
                        <a:effectLst/>
                      </a:endParaRPr>
                    </a:p>
                    <a:p>
                      <a:pPr algn="l" fontAlgn="b"/>
                      <a:r>
                        <a:rPr lang="fr-CH" sz="2000" u="none" strike="noStrike">
                          <a:effectLst/>
                        </a:rPr>
                        <a:t>C'était le seul master en direction mécatronique / robotique que je pouvait choisir. Les portes aux EPF sont malheureusements fermées.</a:t>
                      </a:r>
                      <a:endParaRPr lang="fr-CH" sz="2000" b="0" i="0" u="none" strike="noStrike">
                        <a:effectLst/>
                        <a:latin typeface="Arial" panose="020B0604020202020204" pitchFamily="34" charset="0"/>
                      </a:endParaRPr>
                    </a:p>
                  </a:txBody>
                  <a:tcPr marL="7529" marR="7529" marT="7529" marB="0" anchor="b"/>
                </a:tc>
              </a:tr>
              <a:tr h="1042791">
                <a:tc>
                  <a:txBody>
                    <a:bodyPr/>
                    <a:lstStyle/>
                    <a:p>
                      <a:pPr algn="l" fontAlgn="b"/>
                      <a:r>
                        <a:rPr lang="fr-CH" sz="2000" b="0" i="0" u="none" strike="noStrike" dirty="0">
                          <a:effectLst/>
                          <a:latin typeface="Arial" panose="020B0604020202020204" pitchFamily="34" charset="0"/>
                        </a:rPr>
                        <a:t>20</a:t>
                      </a:r>
                    </a:p>
                  </a:txBody>
                  <a:tcPr marL="9525" marR="9525" marT="9525" marB="0" anchor="b"/>
                </a:tc>
                <a:tc>
                  <a:txBody>
                    <a:bodyPr/>
                    <a:lstStyle/>
                    <a:p>
                      <a:pPr algn="l" fontAlgn="b"/>
                      <a:endParaRPr lang="fr-CH" sz="2000" u="none" strike="noStrike" dirty="0">
                        <a:effectLst/>
                      </a:endParaRPr>
                    </a:p>
                    <a:p>
                      <a:pPr algn="l" fontAlgn="b"/>
                      <a:r>
                        <a:rPr lang="fr-CH" sz="2000" u="none" strike="noStrike" dirty="0">
                          <a:effectLst/>
                        </a:rPr>
                        <a:t>C'était surtout pour avoir encore plus de détails sur des sujets, mais ce n'était pas trop le cas</a:t>
                      </a:r>
                      <a:endParaRPr lang="fr-CH" sz="2000" b="0" i="0" u="none" strike="noStrike" dirty="0">
                        <a:effectLst/>
                        <a:latin typeface="Arial" panose="020B0604020202020204" pitchFamily="34" charset="0"/>
                      </a:endParaRPr>
                    </a:p>
                  </a:txBody>
                  <a:tcPr marL="7529" marR="7529" marT="7529" marB="0" anchor="b"/>
                </a:tc>
              </a:tr>
            </a:tbl>
          </a:graphicData>
        </a:graphic>
      </p:graphicFrame>
      <p:sp>
        <p:nvSpPr>
          <p:cNvPr id="6" name="ZoneTexte 5"/>
          <p:cNvSpPr txBox="1"/>
          <p:nvPr/>
        </p:nvSpPr>
        <p:spPr>
          <a:xfrm>
            <a:off x="7015063" y="639077"/>
            <a:ext cx="2816797" cy="461665"/>
          </a:xfrm>
          <a:prstGeom prst="rect">
            <a:avLst/>
          </a:prstGeom>
          <a:noFill/>
        </p:spPr>
        <p:txBody>
          <a:bodyPr wrap="none" rtlCol="0">
            <a:spAutoFit/>
          </a:bodyPr>
          <a:lstStyle/>
          <a:p>
            <a:pPr algn="ctr">
              <a:defRPr sz="4400" b="1" i="0" u="none" strike="noStrike" kern="1200" spc="0" normalizeH="0" baseline="0">
                <a:solidFill>
                  <a:prstClr val="black">
                    <a:lumMod val="50000"/>
                    <a:lumOff val="50000"/>
                  </a:prstClr>
                </a:solidFill>
                <a:latin typeface="+mj-lt"/>
                <a:ea typeface="+mj-ea"/>
                <a:cs typeface="+mj-cs"/>
              </a:defRPr>
            </a:pPr>
            <a:r>
              <a:rPr lang="fr-CH" sz="2400" dirty="0" smtClean="0"/>
              <a:t>Commentaires libres</a:t>
            </a:r>
            <a:endParaRPr lang="fr-CH" sz="2400" dirty="0"/>
          </a:p>
        </p:txBody>
      </p:sp>
    </p:spTree>
    <p:extLst>
      <p:ext uri="{BB962C8B-B14F-4D97-AF65-F5344CB8AC3E}">
        <p14:creationId xmlns:p14="http://schemas.microsoft.com/office/powerpoint/2010/main" val="222403223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a:t>…Offre HES-SO </a:t>
            </a:r>
            <a:r>
              <a:rPr lang="fr-CH" sz="2800" dirty="0"/>
              <a:t>(Q.8</a:t>
            </a:r>
            <a:r>
              <a:rPr lang="fr-CH" sz="2800" dirty="0" smtClean="0"/>
              <a:t>)…</a:t>
            </a:r>
            <a:endParaRPr lang="fr-CH" dirty="0"/>
          </a:p>
        </p:txBody>
      </p:sp>
      <p:graphicFrame>
        <p:nvGraphicFramePr>
          <p:cNvPr id="6" name="Tableau 5"/>
          <p:cNvGraphicFramePr>
            <a:graphicFrameLocks noGrp="1"/>
          </p:cNvGraphicFramePr>
          <p:nvPr>
            <p:extLst>
              <p:ext uri="{D42A27DB-BD31-4B8C-83A1-F6EECF244321}">
                <p14:modId xmlns:p14="http://schemas.microsoft.com/office/powerpoint/2010/main" val="3458453722"/>
              </p:ext>
            </p:extLst>
          </p:nvPr>
        </p:nvGraphicFramePr>
        <p:xfrm>
          <a:off x="534343" y="1407592"/>
          <a:ext cx="6843718" cy="8029575"/>
        </p:xfrm>
        <a:graphic>
          <a:graphicData uri="http://schemas.openxmlformats.org/drawingml/2006/table">
            <a:tbl>
              <a:tblPr>
                <a:tableStyleId>{E8B1032C-EA38-4F05-BA0D-38AFFFC7BED3}</a:tableStyleId>
              </a:tblPr>
              <a:tblGrid>
                <a:gridCol w="655129"/>
                <a:gridCol w="6188589"/>
              </a:tblGrid>
              <a:tr h="152946">
                <a:tc gridSpan="2">
                  <a:txBody>
                    <a:bodyPr/>
                    <a:lstStyle/>
                    <a:p>
                      <a:pPr algn="ctr" fontAlgn="b"/>
                      <a:r>
                        <a:rPr lang="fr-CH" sz="2000" b="1" u="none" strike="noStrike" dirty="0" smtClean="0">
                          <a:effectLst/>
                        </a:rPr>
                        <a:t>70 </a:t>
                      </a:r>
                      <a:r>
                        <a:rPr lang="fr-CH" sz="2000" u="none" strike="noStrike" dirty="0" smtClean="0">
                          <a:effectLst/>
                        </a:rPr>
                        <a:t>Pour </a:t>
                      </a:r>
                      <a:r>
                        <a:rPr lang="fr-CH" sz="2000" u="none" strike="noStrike" dirty="0">
                          <a:effectLst/>
                        </a:rPr>
                        <a:t>les débouchés professionnels  </a:t>
                      </a:r>
                      <a:endParaRPr lang="fr-CH" sz="2000" b="1" i="0" u="none" strike="noStrike" dirty="0">
                        <a:effectLst/>
                        <a:latin typeface="Arial" panose="020B0604020202020204" pitchFamily="34" charset="0"/>
                      </a:endParaRPr>
                    </a:p>
                  </a:txBody>
                  <a:tcPr marL="9525" marR="9525" marT="9525" marB="0" anchor="b">
                    <a:solidFill>
                      <a:schemeClr val="accent6">
                        <a:lumMod val="60000"/>
                        <a:lumOff val="40000"/>
                      </a:schemeClr>
                    </a:solidFill>
                  </a:tcPr>
                </a:tc>
                <a:tc hMerge="1">
                  <a:txBody>
                    <a:bodyPr/>
                    <a:lstStyle/>
                    <a:p>
                      <a:endParaRPr lang="fr-CH"/>
                    </a:p>
                  </a:txBody>
                  <a:tcPr/>
                </a:tc>
              </a:tr>
              <a:tr h="161925">
                <a:tc>
                  <a:txBody>
                    <a:bodyPr/>
                    <a:lstStyle/>
                    <a:p>
                      <a:pPr algn="l" fontAlgn="b"/>
                      <a:r>
                        <a:rPr lang="fr-CH" sz="2000" b="0" i="0" u="none" strike="noStrike">
                          <a:effectLst/>
                          <a:latin typeface="Arial" panose="020B0604020202020204" pitchFamily="34" charset="0"/>
                        </a:rPr>
                        <a:t>21</a:t>
                      </a:r>
                    </a:p>
                  </a:txBody>
                  <a:tcPr marL="9525" marR="9525" marT="9525" marB="0" anchor="b"/>
                </a:tc>
                <a:tc>
                  <a:txBody>
                    <a:bodyPr/>
                    <a:lstStyle/>
                    <a:p>
                      <a:pPr algn="l" fontAlgn="b"/>
                      <a:endParaRPr lang="fr-CH" sz="2000" u="none" strike="noStrike" dirty="0">
                        <a:effectLst/>
                      </a:endParaRPr>
                    </a:p>
                    <a:p>
                      <a:pPr algn="l" fontAlgn="b"/>
                      <a:r>
                        <a:rPr lang="fr-CH" sz="2000" u="none" strike="noStrike" dirty="0">
                          <a:effectLst/>
                        </a:rPr>
                        <a:t>Espère avoir un meilleur poste</a:t>
                      </a:r>
                      <a:endParaRPr lang="fr-CH" sz="2000" b="0" i="0" u="none" strike="noStrike" dirty="0">
                        <a:effectLst/>
                        <a:latin typeface="Arial" panose="020B0604020202020204" pitchFamily="34" charset="0"/>
                      </a:endParaRPr>
                    </a:p>
                  </a:txBody>
                  <a:tcPr marL="9525" marR="9525" marT="9525" marB="0" anchor="b"/>
                </a:tc>
              </a:tr>
              <a:tr h="323850">
                <a:tc>
                  <a:txBody>
                    <a:bodyPr/>
                    <a:lstStyle/>
                    <a:p>
                      <a:pPr algn="l" fontAlgn="b"/>
                      <a:r>
                        <a:rPr lang="fr-CH" sz="2000" b="0" i="0" u="none" strike="noStrike">
                          <a:effectLst/>
                          <a:latin typeface="Arial" panose="020B0604020202020204" pitchFamily="34" charset="0"/>
                        </a:rPr>
                        <a:t>22</a:t>
                      </a:r>
                    </a:p>
                  </a:txBody>
                  <a:tcPr marL="9525" marR="9525" marT="9525" marB="0" anchor="b"/>
                </a:tc>
                <a:tc>
                  <a:txBody>
                    <a:bodyPr/>
                    <a:lstStyle/>
                    <a:p>
                      <a:pPr algn="l" fontAlgn="b"/>
                      <a:endParaRPr lang="fr-CH" sz="2000" u="none" strike="noStrike">
                        <a:effectLst/>
                      </a:endParaRPr>
                    </a:p>
                    <a:p>
                      <a:pPr algn="l" fontAlgn="b"/>
                      <a:r>
                        <a:rPr lang="fr-CH" sz="2000" u="none" strike="noStrike">
                          <a:effectLst/>
                        </a:rPr>
                        <a:t>j'aspire à pouvoir faire valoir mon master une fois obtenu lors de la recherche d'emploi</a:t>
                      </a:r>
                      <a:endParaRPr lang="fr-CH" sz="2000" b="0" i="0" u="none" strike="noStrike">
                        <a:effectLst/>
                        <a:latin typeface="Arial" panose="020B0604020202020204" pitchFamily="34" charset="0"/>
                      </a:endParaRPr>
                    </a:p>
                  </a:txBody>
                  <a:tcPr marL="9525" marR="9525" marT="9525" marB="0" anchor="b"/>
                </a:tc>
              </a:tr>
              <a:tr h="161925">
                <a:tc>
                  <a:txBody>
                    <a:bodyPr/>
                    <a:lstStyle/>
                    <a:p>
                      <a:pPr algn="l" fontAlgn="b"/>
                      <a:r>
                        <a:rPr lang="fr-CH" sz="2000" b="0" i="0" u="none" strike="noStrike">
                          <a:effectLst/>
                          <a:latin typeface="Arial" panose="020B0604020202020204" pitchFamily="34" charset="0"/>
                        </a:rPr>
                        <a:t>23</a:t>
                      </a:r>
                    </a:p>
                  </a:txBody>
                  <a:tcPr marL="9525" marR="9525" marT="9525" marB="0" anchor="b"/>
                </a:tc>
                <a:tc>
                  <a:txBody>
                    <a:bodyPr/>
                    <a:lstStyle/>
                    <a:p>
                      <a:pPr algn="l" fontAlgn="b"/>
                      <a:endParaRPr lang="fr-CH" sz="2000" u="none" strike="noStrike">
                        <a:effectLst/>
                      </a:endParaRPr>
                    </a:p>
                    <a:p>
                      <a:pPr algn="l" fontAlgn="b"/>
                      <a:r>
                        <a:rPr lang="fr-CH" sz="2000" u="none" strike="noStrike">
                          <a:effectLst/>
                        </a:rPr>
                        <a:t>Bon rapport temps investi vs débouchés</a:t>
                      </a:r>
                      <a:endParaRPr lang="fr-CH" sz="2000" b="0" i="0" u="none" strike="noStrike">
                        <a:effectLst/>
                        <a:latin typeface="Arial" panose="020B0604020202020204" pitchFamily="34" charset="0"/>
                      </a:endParaRPr>
                    </a:p>
                  </a:txBody>
                  <a:tcPr marL="9525" marR="9525" marT="9525" marB="0" anchor="b"/>
                </a:tc>
              </a:tr>
              <a:tr h="161925">
                <a:tc>
                  <a:txBody>
                    <a:bodyPr/>
                    <a:lstStyle/>
                    <a:p>
                      <a:pPr algn="l" fontAlgn="b"/>
                      <a:r>
                        <a:rPr lang="fr-CH" sz="2000" b="0" i="0" u="none" strike="noStrike">
                          <a:effectLst/>
                          <a:latin typeface="Arial" panose="020B0604020202020204" pitchFamily="34" charset="0"/>
                        </a:rPr>
                        <a:t>24</a:t>
                      </a:r>
                    </a:p>
                  </a:txBody>
                  <a:tcPr marL="9525" marR="9525" marT="9525" marB="0" anchor="b"/>
                </a:tc>
                <a:tc>
                  <a:txBody>
                    <a:bodyPr/>
                    <a:lstStyle/>
                    <a:p>
                      <a:pPr algn="l" fontAlgn="b"/>
                      <a:endParaRPr lang="fr-CH" sz="2000" u="none" strike="noStrike">
                        <a:effectLst/>
                      </a:endParaRPr>
                    </a:p>
                    <a:p>
                      <a:pPr algn="l" fontAlgn="b"/>
                      <a:r>
                        <a:rPr lang="fr-CH" sz="2000" u="none" strike="noStrike">
                          <a:effectLst/>
                        </a:rPr>
                        <a:t>Toujours mieux d'avoir un Master</a:t>
                      </a:r>
                      <a:endParaRPr lang="fr-CH" sz="2000" b="0" i="0" u="none" strike="noStrike">
                        <a:effectLst/>
                        <a:latin typeface="Arial" panose="020B0604020202020204" pitchFamily="34" charset="0"/>
                      </a:endParaRPr>
                    </a:p>
                  </a:txBody>
                  <a:tcPr marL="9525" marR="9525" marT="9525" marB="0" anchor="b"/>
                </a:tc>
              </a:tr>
              <a:tr h="161925">
                <a:tc>
                  <a:txBody>
                    <a:bodyPr/>
                    <a:lstStyle/>
                    <a:p>
                      <a:pPr algn="l" fontAlgn="b"/>
                      <a:r>
                        <a:rPr lang="fr-CH" sz="2000" b="0" i="0" u="none" strike="noStrike">
                          <a:effectLst/>
                          <a:latin typeface="Arial" panose="020B0604020202020204" pitchFamily="34" charset="0"/>
                        </a:rPr>
                        <a:t>25</a:t>
                      </a:r>
                    </a:p>
                  </a:txBody>
                  <a:tcPr marL="9525" marR="9525" marT="9525" marB="0" anchor="b"/>
                </a:tc>
                <a:tc>
                  <a:txBody>
                    <a:bodyPr/>
                    <a:lstStyle/>
                    <a:p>
                      <a:pPr algn="l" fontAlgn="b"/>
                      <a:endParaRPr lang="fr-CH" sz="2000" u="none" strike="noStrike" dirty="0">
                        <a:effectLst/>
                      </a:endParaRPr>
                    </a:p>
                    <a:p>
                      <a:pPr algn="l" fontAlgn="b"/>
                      <a:r>
                        <a:rPr lang="fr-CH" sz="2000" u="none" strike="noStrike" dirty="0">
                          <a:effectLst/>
                        </a:rPr>
                        <a:t>Depuis l'introduction des master, les entreprises veulent des master...</a:t>
                      </a:r>
                      <a:endParaRPr lang="fr-CH" sz="2000" b="0" i="0" u="none" strike="noStrike" dirty="0">
                        <a:effectLst/>
                        <a:latin typeface="Arial" panose="020B0604020202020204" pitchFamily="34" charset="0"/>
                      </a:endParaRPr>
                    </a:p>
                  </a:txBody>
                  <a:tcPr marL="9525" marR="9525" marT="9525" marB="0" anchor="b"/>
                </a:tc>
              </a:tr>
              <a:tr h="161925">
                <a:tc>
                  <a:txBody>
                    <a:bodyPr/>
                    <a:lstStyle/>
                    <a:p>
                      <a:pPr algn="l" fontAlgn="b"/>
                      <a:r>
                        <a:rPr lang="fr-CH" sz="2000" b="0" i="0" u="none" strike="noStrike">
                          <a:effectLst/>
                          <a:latin typeface="Arial" panose="020B0604020202020204" pitchFamily="34" charset="0"/>
                        </a:rPr>
                        <a:t>26</a:t>
                      </a:r>
                    </a:p>
                  </a:txBody>
                  <a:tcPr marL="9525" marR="9525" marT="9525" marB="0" anchor="b"/>
                </a:tc>
                <a:tc>
                  <a:txBody>
                    <a:bodyPr/>
                    <a:lstStyle/>
                    <a:p>
                      <a:pPr algn="l" fontAlgn="b"/>
                      <a:endParaRPr lang="fr-CH" sz="2000" u="none" strike="noStrike">
                        <a:effectLst/>
                      </a:endParaRPr>
                    </a:p>
                    <a:p>
                      <a:pPr algn="l" fontAlgn="b"/>
                      <a:r>
                        <a:rPr lang="fr-CH" sz="2000" u="none" strike="noStrike">
                          <a:effectLst/>
                        </a:rPr>
                        <a:t>Réorientation professionnelle</a:t>
                      </a:r>
                      <a:endParaRPr lang="fr-CH" sz="2000" b="0" i="0" u="none" strike="noStrike">
                        <a:effectLst/>
                        <a:latin typeface="Arial" panose="020B0604020202020204" pitchFamily="34" charset="0"/>
                      </a:endParaRPr>
                    </a:p>
                  </a:txBody>
                  <a:tcPr marL="9525" marR="9525" marT="9525" marB="0" anchor="b"/>
                </a:tc>
              </a:tr>
              <a:tr h="161925">
                <a:tc>
                  <a:txBody>
                    <a:bodyPr/>
                    <a:lstStyle/>
                    <a:p>
                      <a:pPr algn="l" fontAlgn="b"/>
                      <a:r>
                        <a:rPr lang="fr-CH" sz="2000" b="0" i="0" u="none" strike="noStrike">
                          <a:effectLst/>
                          <a:latin typeface="Arial" panose="020B0604020202020204" pitchFamily="34" charset="0"/>
                        </a:rPr>
                        <a:t>27</a:t>
                      </a:r>
                    </a:p>
                  </a:txBody>
                  <a:tcPr marL="9525" marR="9525" marT="9525" marB="0" anchor="b"/>
                </a:tc>
                <a:tc>
                  <a:txBody>
                    <a:bodyPr/>
                    <a:lstStyle/>
                    <a:p>
                      <a:pPr algn="l" fontAlgn="b"/>
                      <a:endParaRPr lang="fr-CH" sz="2000" u="none" strike="noStrike">
                        <a:effectLst/>
                      </a:endParaRPr>
                    </a:p>
                    <a:p>
                      <a:pPr algn="l" fontAlgn="b"/>
                      <a:r>
                        <a:rPr lang="fr-CH" sz="2000" u="none" strike="noStrike">
                          <a:effectLst/>
                        </a:rPr>
                        <a:t>Pour pouvoir avoir des emplois qui vont avec le titre de Master</a:t>
                      </a:r>
                      <a:endParaRPr lang="fr-CH" sz="2000" b="0" i="0" u="none" strike="noStrike">
                        <a:effectLst/>
                        <a:latin typeface="Arial" panose="020B0604020202020204" pitchFamily="34" charset="0"/>
                      </a:endParaRPr>
                    </a:p>
                  </a:txBody>
                  <a:tcPr marL="9525" marR="9525" marT="9525" marB="0" anchor="b"/>
                </a:tc>
              </a:tr>
              <a:tr h="323850">
                <a:tc>
                  <a:txBody>
                    <a:bodyPr/>
                    <a:lstStyle/>
                    <a:p>
                      <a:pPr algn="l" fontAlgn="b"/>
                      <a:r>
                        <a:rPr lang="fr-CH" sz="2000" b="0" i="0" u="none" strike="noStrike">
                          <a:effectLst/>
                          <a:latin typeface="Arial" panose="020B0604020202020204" pitchFamily="34" charset="0"/>
                        </a:rPr>
                        <a:t>28</a:t>
                      </a:r>
                    </a:p>
                  </a:txBody>
                  <a:tcPr marL="9525" marR="9525" marT="9525" marB="0" anchor="b"/>
                </a:tc>
                <a:tc>
                  <a:txBody>
                    <a:bodyPr/>
                    <a:lstStyle/>
                    <a:p>
                      <a:pPr algn="l" fontAlgn="b"/>
                      <a:endParaRPr lang="fr-CH" sz="2000" u="none" strike="noStrike" dirty="0">
                        <a:effectLst/>
                      </a:endParaRPr>
                    </a:p>
                    <a:p>
                      <a:pPr algn="l" fontAlgn="b"/>
                      <a:r>
                        <a:rPr lang="fr-CH" sz="2000" u="none" strike="noStrike" dirty="0">
                          <a:effectLst/>
                        </a:rPr>
                        <a:t>Voulant me spécialiser dans la modélisation, dans ce domaine les entreprises ne prennent que des Masters</a:t>
                      </a:r>
                      <a:endParaRPr lang="fr-CH" sz="2000" b="0" i="0" u="none" strike="noStrike" dirty="0">
                        <a:effectLst/>
                        <a:latin typeface="Arial" panose="020B0604020202020204" pitchFamily="34" charset="0"/>
                      </a:endParaRPr>
                    </a:p>
                  </a:txBody>
                  <a:tcPr marL="9525" marR="9525" marT="9525" marB="0" anchor="b"/>
                </a:tc>
              </a:tr>
              <a:tr h="161925">
                <a:tc>
                  <a:txBody>
                    <a:bodyPr/>
                    <a:lstStyle/>
                    <a:p>
                      <a:pPr algn="l" fontAlgn="b"/>
                      <a:r>
                        <a:rPr lang="fr-CH" sz="2000" b="0" i="0" u="none" strike="noStrike">
                          <a:effectLst/>
                          <a:latin typeface="Arial" panose="020B0604020202020204" pitchFamily="34" charset="0"/>
                        </a:rPr>
                        <a:t>29</a:t>
                      </a:r>
                    </a:p>
                  </a:txBody>
                  <a:tcPr marL="9525" marR="9525" marT="9525" marB="0" anchor="b"/>
                </a:tc>
                <a:tc>
                  <a:txBody>
                    <a:bodyPr/>
                    <a:lstStyle/>
                    <a:p>
                      <a:pPr algn="l" fontAlgn="b"/>
                      <a:endParaRPr lang="fr-CH" sz="2000" u="none" strike="noStrike" dirty="0">
                        <a:effectLst/>
                      </a:endParaRPr>
                    </a:p>
                    <a:p>
                      <a:pPr algn="l" fontAlgn="b"/>
                      <a:r>
                        <a:rPr lang="fr-CH" sz="2000" u="none" strike="noStrike" dirty="0">
                          <a:effectLst/>
                        </a:rPr>
                        <a:t>Travail dans la recherche</a:t>
                      </a:r>
                      <a:endParaRPr lang="fr-CH" sz="2000" b="0" i="0" u="none" strike="noStrike" dirty="0">
                        <a:effectLst/>
                        <a:latin typeface="Arial" panose="020B0604020202020204" pitchFamily="34" charset="0"/>
                      </a:endParaRPr>
                    </a:p>
                  </a:txBody>
                  <a:tcPr marL="9525" marR="9525" marT="9525" marB="0" anchor="b"/>
                </a:tc>
              </a:tr>
              <a:tr h="323850">
                <a:tc>
                  <a:txBody>
                    <a:bodyPr/>
                    <a:lstStyle/>
                    <a:p>
                      <a:pPr algn="l" fontAlgn="b"/>
                      <a:r>
                        <a:rPr lang="fr-CH" sz="2000" b="0" i="0" u="none" strike="noStrike" dirty="0">
                          <a:effectLst/>
                          <a:latin typeface="Arial" panose="020B0604020202020204" pitchFamily="34" charset="0"/>
                        </a:rPr>
                        <a:t>30</a:t>
                      </a:r>
                    </a:p>
                  </a:txBody>
                  <a:tcPr marL="9525" marR="9525" marT="9525" marB="0" anchor="b"/>
                </a:tc>
                <a:tc>
                  <a:txBody>
                    <a:bodyPr/>
                    <a:lstStyle/>
                    <a:p>
                      <a:pPr algn="l" fontAlgn="b"/>
                      <a:endParaRPr lang="fr-CH" sz="2000" u="none" strike="noStrike" dirty="0">
                        <a:effectLst/>
                      </a:endParaRPr>
                    </a:p>
                    <a:p>
                      <a:pPr algn="l" fontAlgn="b"/>
                      <a:r>
                        <a:rPr lang="fr-CH" sz="2000" u="none" strike="noStrike" dirty="0">
                          <a:effectLst/>
                        </a:rPr>
                        <a:t>Afin d'acquérir un niveau d'étude demandé pour travailler comme enseignant en post-</a:t>
                      </a:r>
                      <a:r>
                        <a:rPr lang="fr-CH" sz="2000" u="none" strike="noStrike" dirty="0" err="1">
                          <a:effectLst/>
                        </a:rPr>
                        <a:t>obligaroire</a:t>
                      </a:r>
                      <a:endParaRPr lang="fr-CH" sz="2000" b="0" i="0" u="none" strike="noStrike" dirty="0">
                        <a:effectLst/>
                        <a:latin typeface="Arial" panose="020B0604020202020204" pitchFamily="34" charset="0"/>
                      </a:endParaRPr>
                    </a:p>
                  </a:txBody>
                  <a:tcPr marL="9525" marR="9525" marT="9525" marB="0" anchor="b"/>
                </a:tc>
              </a:tr>
            </a:tbl>
          </a:graphicData>
        </a:graphic>
      </p:graphicFrame>
      <p:sp>
        <p:nvSpPr>
          <p:cNvPr id="4" name="ZoneTexte 3"/>
          <p:cNvSpPr txBox="1"/>
          <p:nvPr/>
        </p:nvSpPr>
        <p:spPr>
          <a:xfrm>
            <a:off x="7015063" y="639077"/>
            <a:ext cx="2816797" cy="461665"/>
          </a:xfrm>
          <a:prstGeom prst="rect">
            <a:avLst/>
          </a:prstGeom>
          <a:noFill/>
        </p:spPr>
        <p:txBody>
          <a:bodyPr wrap="none" rtlCol="0">
            <a:spAutoFit/>
          </a:bodyPr>
          <a:lstStyle/>
          <a:p>
            <a:pPr algn="ctr">
              <a:defRPr sz="4400" b="1" i="0" u="none" strike="noStrike" kern="1200" spc="0" normalizeH="0" baseline="0">
                <a:solidFill>
                  <a:prstClr val="black">
                    <a:lumMod val="50000"/>
                    <a:lumOff val="50000"/>
                  </a:prstClr>
                </a:solidFill>
                <a:latin typeface="+mj-lt"/>
                <a:ea typeface="+mj-ea"/>
                <a:cs typeface="+mj-cs"/>
              </a:defRPr>
            </a:pPr>
            <a:r>
              <a:rPr lang="fr-CH" sz="2400" dirty="0" smtClean="0"/>
              <a:t>Commentaires libres</a:t>
            </a:r>
            <a:endParaRPr lang="fr-CH" sz="2400" dirty="0"/>
          </a:p>
        </p:txBody>
      </p:sp>
    </p:spTree>
    <p:extLst>
      <p:ext uri="{BB962C8B-B14F-4D97-AF65-F5344CB8AC3E}">
        <p14:creationId xmlns:p14="http://schemas.microsoft.com/office/powerpoint/2010/main" val="13795041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a:t>…Offre HES-SO </a:t>
            </a:r>
            <a:r>
              <a:rPr lang="fr-CH" sz="2800" dirty="0"/>
              <a:t>(Q.8</a:t>
            </a:r>
            <a:r>
              <a:rPr lang="fr-CH" sz="2800" dirty="0" smtClean="0"/>
              <a:t>)…</a:t>
            </a:r>
            <a:endParaRPr lang="fr-CH" dirty="0"/>
          </a:p>
        </p:txBody>
      </p:sp>
      <p:graphicFrame>
        <p:nvGraphicFramePr>
          <p:cNvPr id="4" name="Tableau 3"/>
          <p:cNvGraphicFramePr>
            <a:graphicFrameLocks noGrp="1"/>
          </p:cNvGraphicFramePr>
          <p:nvPr>
            <p:extLst>
              <p:ext uri="{D42A27DB-BD31-4B8C-83A1-F6EECF244321}">
                <p14:modId xmlns:p14="http://schemas.microsoft.com/office/powerpoint/2010/main" val="1285083086"/>
              </p:ext>
            </p:extLst>
          </p:nvPr>
        </p:nvGraphicFramePr>
        <p:xfrm>
          <a:off x="385993" y="1197402"/>
          <a:ext cx="8501278" cy="7108322"/>
        </p:xfrm>
        <a:graphic>
          <a:graphicData uri="http://schemas.openxmlformats.org/drawingml/2006/table">
            <a:tbl>
              <a:tblPr>
                <a:tableStyleId>{E8B1032C-EA38-4F05-BA0D-38AFFFC7BED3}</a:tableStyleId>
              </a:tblPr>
              <a:tblGrid>
                <a:gridCol w="436382"/>
                <a:gridCol w="8064896"/>
              </a:tblGrid>
              <a:tr h="151339">
                <a:tc gridSpan="2">
                  <a:txBody>
                    <a:bodyPr/>
                    <a:lstStyle/>
                    <a:p>
                      <a:pPr algn="ctr" fontAlgn="b"/>
                      <a:r>
                        <a:rPr lang="fr-CH" sz="2000" b="1" u="none" strike="noStrike" dirty="0" smtClean="0">
                          <a:effectLst/>
                        </a:rPr>
                        <a:t>66</a:t>
                      </a:r>
                      <a:r>
                        <a:rPr lang="fr-CH" sz="2000" u="none" strike="noStrike" dirty="0" smtClean="0">
                          <a:effectLst/>
                        </a:rPr>
                        <a:t> Par </a:t>
                      </a:r>
                      <a:r>
                        <a:rPr lang="fr-CH" sz="2000" u="none" strike="noStrike" dirty="0">
                          <a:effectLst/>
                        </a:rPr>
                        <a:t>intérêt pour le programme et les options proposées  </a:t>
                      </a:r>
                      <a:endParaRPr lang="fr-CH" sz="2000" b="1" i="0" u="none" strike="noStrike" dirty="0">
                        <a:effectLst/>
                        <a:latin typeface="Arial" panose="020B0604020202020204" pitchFamily="34" charset="0"/>
                      </a:endParaRPr>
                    </a:p>
                  </a:txBody>
                  <a:tcPr marL="8902" marR="8902" marT="8902" marB="0" anchor="b">
                    <a:solidFill>
                      <a:schemeClr val="accent6">
                        <a:lumMod val="60000"/>
                        <a:lumOff val="40000"/>
                      </a:schemeClr>
                    </a:solidFill>
                  </a:tcPr>
                </a:tc>
                <a:tc hMerge="1">
                  <a:txBody>
                    <a:bodyPr/>
                    <a:lstStyle/>
                    <a:p>
                      <a:endParaRPr lang="fr-CH"/>
                    </a:p>
                  </a:txBody>
                  <a:tcPr/>
                </a:tc>
              </a:tr>
              <a:tr h="436212">
                <a:tc>
                  <a:txBody>
                    <a:bodyPr/>
                    <a:lstStyle/>
                    <a:p>
                      <a:pPr algn="l" fontAlgn="b"/>
                      <a:r>
                        <a:rPr lang="fr-CH" sz="2000" b="0" i="0" u="none" strike="noStrike">
                          <a:effectLst/>
                          <a:latin typeface="Arial" panose="020B0604020202020204" pitchFamily="34" charset="0"/>
                        </a:rPr>
                        <a:t>31</a:t>
                      </a:r>
                    </a:p>
                  </a:txBody>
                  <a:tcPr marL="9525" marR="9525" marT="9525" marB="0" anchor="b"/>
                </a:tc>
                <a:tc>
                  <a:txBody>
                    <a:bodyPr/>
                    <a:lstStyle/>
                    <a:p>
                      <a:pPr algn="l" fontAlgn="b"/>
                      <a:endParaRPr lang="fr-CH" sz="2000" u="none" strike="noStrike">
                        <a:effectLst/>
                      </a:endParaRPr>
                    </a:p>
                    <a:p>
                      <a:pPr algn="l" fontAlgn="b"/>
                      <a:r>
                        <a:rPr lang="fr-CH" sz="2000" u="none" strike="noStrike">
                          <a:effectLst/>
                        </a:rPr>
                        <a:t>J'ai longtemps chercher un cursus sur les énergies renouvelables et offre en même temps une dimension pratique et professionnelle.</a:t>
                      </a:r>
                      <a:endParaRPr lang="fr-CH" sz="2000" b="0" i="0" u="none" strike="noStrike">
                        <a:effectLst/>
                        <a:latin typeface="Arial" panose="020B0604020202020204" pitchFamily="34" charset="0"/>
                      </a:endParaRPr>
                    </a:p>
                  </a:txBody>
                  <a:tcPr marL="8902" marR="8902" marT="8902" marB="0" anchor="b"/>
                </a:tc>
              </a:tr>
              <a:tr h="293775">
                <a:tc>
                  <a:txBody>
                    <a:bodyPr/>
                    <a:lstStyle/>
                    <a:p>
                      <a:pPr algn="l" fontAlgn="b"/>
                      <a:r>
                        <a:rPr lang="fr-CH" sz="2000" b="0" i="0" u="none" strike="noStrike">
                          <a:effectLst/>
                          <a:latin typeface="Arial" panose="020B0604020202020204" pitchFamily="34" charset="0"/>
                        </a:rPr>
                        <a:t>32</a:t>
                      </a:r>
                    </a:p>
                  </a:txBody>
                  <a:tcPr marL="9525" marR="9525" marT="9525" marB="0" anchor="b"/>
                </a:tc>
                <a:tc>
                  <a:txBody>
                    <a:bodyPr/>
                    <a:lstStyle/>
                    <a:p>
                      <a:pPr algn="l" fontAlgn="b"/>
                      <a:endParaRPr lang="fr-CH" sz="2000" u="none" strike="noStrike">
                        <a:effectLst/>
                      </a:endParaRPr>
                    </a:p>
                    <a:p>
                      <a:pPr algn="l" fontAlgn="b"/>
                      <a:r>
                        <a:rPr lang="fr-CH" sz="2000" u="none" strike="noStrike">
                          <a:effectLst/>
                        </a:rPr>
                        <a:t>l'option que j'ai choisi correspondait à mes centres d'intérêts</a:t>
                      </a:r>
                      <a:endParaRPr lang="fr-CH" sz="2000" b="0" i="0" u="none" strike="noStrike">
                        <a:effectLst/>
                        <a:latin typeface="Arial" panose="020B0604020202020204" pitchFamily="34" charset="0"/>
                      </a:endParaRPr>
                    </a:p>
                  </a:txBody>
                  <a:tcPr marL="8902" marR="8902" marT="8902" marB="0" anchor="b"/>
                </a:tc>
              </a:tr>
              <a:tr h="436212">
                <a:tc>
                  <a:txBody>
                    <a:bodyPr/>
                    <a:lstStyle/>
                    <a:p>
                      <a:pPr algn="l" fontAlgn="b"/>
                      <a:r>
                        <a:rPr lang="fr-CH" sz="2000" b="0" i="0" u="none" strike="noStrike">
                          <a:effectLst/>
                          <a:latin typeface="Arial" panose="020B0604020202020204" pitchFamily="34" charset="0"/>
                        </a:rPr>
                        <a:t>33</a:t>
                      </a:r>
                    </a:p>
                  </a:txBody>
                  <a:tcPr marL="9525" marR="9525" marT="9525" marB="0" anchor="b"/>
                </a:tc>
                <a:tc>
                  <a:txBody>
                    <a:bodyPr/>
                    <a:lstStyle/>
                    <a:p>
                      <a:pPr algn="l" fontAlgn="b"/>
                      <a:endParaRPr lang="fr-CH" sz="2000" u="none" strike="noStrike">
                        <a:effectLst/>
                      </a:endParaRPr>
                    </a:p>
                    <a:p>
                      <a:pPr algn="l" fontAlgn="b"/>
                      <a:r>
                        <a:rPr lang="fr-CH" sz="2000" u="none" strike="noStrike">
                          <a:effectLst/>
                        </a:rPr>
                        <a:t>Programme très intéressant par rapport à ma formation en ingénierie industrielle.</a:t>
                      </a:r>
                      <a:endParaRPr lang="fr-CH" sz="2000" b="0" i="0" u="none" strike="noStrike">
                        <a:effectLst/>
                        <a:latin typeface="Arial" panose="020B0604020202020204" pitchFamily="34" charset="0"/>
                      </a:endParaRPr>
                    </a:p>
                  </a:txBody>
                  <a:tcPr marL="8902" marR="8902" marT="8902" marB="0" anchor="b"/>
                </a:tc>
              </a:tr>
              <a:tr h="293775">
                <a:tc>
                  <a:txBody>
                    <a:bodyPr/>
                    <a:lstStyle/>
                    <a:p>
                      <a:pPr algn="l" fontAlgn="b"/>
                      <a:r>
                        <a:rPr lang="fr-CH" sz="2000" b="0" i="0" u="none" strike="noStrike">
                          <a:effectLst/>
                          <a:latin typeface="Arial" panose="020B0604020202020204" pitchFamily="34" charset="0"/>
                        </a:rPr>
                        <a:t>34</a:t>
                      </a:r>
                    </a:p>
                  </a:txBody>
                  <a:tcPr marL="9525" marR="9525" marT="9525" marB="0" anchor="b"/>
                </a:tc>
                <a:tc>
                  <a:txBody>
                    <a:bodyPr/>
                    <a:lstStyle/>
                    <a:p>
                      <a:pPr algn="l" fontAlgn="b"/>
                      <a:endParaRPr lang="fr-CH" sz="2000" u="none" strike="noStrike">
                        <a:effectLst/>
                      </a:endParaRPr>
                    </a:p>
                    <a:p>
                      <a:pPr algn="l" fontAlgn="b"/>
                      <a:r>
                        <a:rPr lang="fr-CH" sz="2000" u="none" strike="noStrike">
                          <a:effectLst/>
                        </a:rPr>
                        <a:t>Choix des modules orientés energétique</a:t>
                      </a:r>
                      <a:endParaRPr lang="fr-CH" sz="2000" b="0" i="0" u="none" strike="noStrike">
                        <a:effectLst/>
                        <a:latin typeface="Arial" panose="020B0604020202020204" pitchFamily="34" charset="0"/>
                      </a:endParaRPr>
                    </a:p>
                  </a:txBody>
                  <a:tcPr marL="8902" marR="8902" marT="8902" marB="0" anchor="b"/>
                </a:tc>
              </a:tr>
              <a:tr h="293775">
                <a:tc>
                  <a:txBody>
                    <a:bodyPr/>
                    <a:lstStyle/>
                    <a:p>
                      <a:pPr algn="l" fontAlgn="b"/>
                      <a:r>
                        <a:rPr lang="fr-CH" sz="2000" b="0" i="0" u="none" strike="noStrike">
                          <a:effectLst/>
                          <a:latin typeface="Arial" panose="020B0604020202020204" pitchFamily="34" charset="0"/>
                        </a:rPr>
                        <a:t>35</a:t>
                      </a:r>
                    </a:p>
                  </a:txBody>
                  <a:tcPr marL="9525" marR="9525" marT="9525" marB="0" anchor="b"/>
                </a:tc>
                <a:tc>
                  <a:txBody>
                    <a:bodyPr/>
                    <a:lstStyle/>
                    <a:p>
                      <a:pPr algn="l" fontAlgn="b"/>
                      <a:endParaRPr lang="fr-CH" sz="2000" u="none" strike="noStrike">
                        <a:effectLst/>
                      </a:endParaRPr>
                    </a:p>
                    <a:p>
                      <a:pPr algn="l" fontAlgn="b"/>
                      <a:r>
                        <a:rPr lang="fr-CH" sz="2000" u="none" strike="noStrike">
                          <a:effectLst/>
                        </a:rPr>
                        <a:t>Enlargir mes connaissance en électronique de puissance</a:t>
                      </a:r>
                      <a:endParaRPr lang="fr-CH" sz="2000" b="0" i="0" u="none" strike="noStrike">
                        <a:effectLst/>
                        <a:latin typeface="Arial" panose="020B0604020202020204" pitchFamily="34" charset="0"/>
                      </a:endParaRPr>
                    </a:p>
                  </a:txBody>
                  <a:tcPr marL="8902" marR="8902" marT="8902" marB="0" anchor="b"/>
                </a:tc>
              </a:tr>
              <a:tr h="293775">
                <a:tc>
                  <a:txBody>
                    <a:bodyPr/>
                    <a:lstStyle/>
                    <a:p>
                      <a:pPr algn="l" fontAlgn="b"/>
                      <a:r>
                        <a:rPr lang="fr-CH" sz="2000" b="0" i="0" u="none" strike="noStrike">
                          <a:effectLst/>
                          <a:latin typeface="Arial" panose="020B0604020202020204" pitchFamily="34" charset="0"/>
                        </a:rPr>
                        <a:t>36</a:t>
                      </a:r>
                    </a:p>
                  </a:txBody>
                  <a:tcPr marL="9525" marR="9525" marT="9525" marB="0" anchor="b"/>
                </a:tc>
                <a:tc>
                  <a:txBody>
                    <a:bodyPr/>
                    <a:lstStyle/>
                    <a:p>
                      <a:pPr algn="l" fontAlgn="b"/>
                      <a:endParaRPr lang="fr-CH" sz="2000" u="none" strike="noStrike">
                        <a:effectLst/>
                      </a:endParaRPr>
                    </a:p>
                    <a:p>
                      <a:pPr algn="l" fontAlgn="b"/>
                      <a:r>
                        <a:rPr lang="fr-CH" sz="2000" u="none" strike="noStrike">
                          <a:effectLst/>
                        </a:rPr>
                        <a:t>Beaucoup de cours m'intéressait</a:t>
                      </a:r>
                      <a:endParaRPr lang="fr-CH" sz="2000" b="0" i="0" u="none" strike="noStrike">
                        <a:effectLst/>
                        <a:latin typeface="Arial" panose="020B0604020202020204" pitchFamily="34" charset="0"/>
                      </a:endParaRPr>
                    </a:p>
                  </a:txBody>
                  <a:tcPr marL="8902" marR="8902" marT="8902" marB="0" anchor="b"/>
                </a:tc>
              </a:tr>
              <a:tr h="293775">
                <a:tc>
                  <a:txBody>
                    <a:bodyPr/>
                    <a:lstStyle/>
                    <a:p>
                      <a:pPr algn="l" fontAlgn="b"/>
                      <a:r>
                        <a:rPr lang="fr-CH" sz="2000" b="0" i="0" u="none" strike="noStrike">
                          <a:effectLst/>
                          <a:latin typeface="Arial" panose="020B0604020202020204" pitchFamily="34" charset="0"/>
                        </a:rPr>
                        <a:t>37</a:t>
                      </a:r>
                    </a:p>
                  </a:txBody>
                  <a:tcPr marL="9525" marR="9525" marT="9525" marB="0" anchor="b"/>
                </a:tc>
                <a:tc>
                  <a:txBody>
                    <a:bodyPr/>
                    <a:lstStyle/>
                    <a:p>
                      <a:pPr algn="l" fontAlgn="b"/>
                      <a:endParaRPr lang="fr-CH" sz="2000" u="none" strike="noStrike">
                        <a:effectLst/>
                      </a:endParaRPr>
                    </a:p>
                    <a:p>
                      <a:pPr algn="l" fontAlgn="b"/>
                      <a:r>
                        <a:rPr lang="fr-CH" sz="2000" u="none" strike="noStrike">
                          <a:effectLst/>
                        </a:rPr>
                        <a:t>Je voulais continuer mon perfectionnement pour les systèmes embarqués</a:t>
                      </a:r>
                      <a:endParaRPr lang="fr-CH" sz="2000" b="0" i="0" u="none" strike="noStrike">
                        <a:effectLst/>
                        <a:latin typeface="Arial" panose="020B0604020202020204" pitchFamily="34" charset="0"/>
                      </a:endParaRPr>
                    </a:p>
                  </a:txBody>
                  <a:tcPr marL="8902" marR="8902" marT="8902" marB="0" anchor="b"/>
                </a:tc>
              </a:tr>
              <a:tr h="293775">
                <a:tc>
                  <a:txBody>
                    <a:bodyPr/>
                    <a:lstStyle/>
                    <a:p>
                      <a:pPr algn="l" fontAlgn="b"/>
                      <a:r>
                        <a:rPr lang="fr-CH" sz="2000" b="0" i="0" u="none" strike="noStrike">
                          <a:effectLst/>
                          <a:latin typeface="Arial" panose="020B0604020202020204" pitchFamily="34" charset="0"/>
                        </a:rPr>
                        <a:t>38</a:t>
                      </a:r>
                    </a:p>
                  </a:txBody>
                  <a:tcPr marL="9525" marR="9525" marT="9525" marB="0" anchor="b"/>
                </a:tc>
                <a:tc>
                  <a:txBody>
                    <a:bodyPr/>
                    <a:lstStyle/>
                    <a:p>
                      <a:pPr algn="l" fontAlgn="b"/>
                      <a:endParaRPr lang="fr-CH" sz="2000" u="none" strike="noStrike">
                        <a:effectLst/>
                      </a:endParaRPr>
                    </a:p>
                    <a:p>
                      <a:pPr algn="l" fontAlgn="b"/>
                      <a:r>
                        <a:rPr lang="fr-CH" sz="2000" u="none" strike="noStrike">
                          <a:effectLst/>
                        </a:rPr>
                        <a:t>Je suis sensible aux enjeux énergétiques</a:t>
                      </a:r>
                      <a:endParaRPr lang="fr-CH" sz="2000" b="0" i="0" u="none" strike="noStrike">
                        <a:effectLst/>
                        <a:latin typeface="Arial" panose="020B0604020202020204" pitchFamily="34" charset="0"/>
                      </a:endParaRPr>
                    </a:p>
                  </a:txBody>
                  <a:tcPr marL="8902" marR="8902" marT="8902" marB="0" anchor="b"/>
                </a:tc>
              </a:tr>
              <a:tr h="293775">
                <a:tc>
                  <a:txBody>
                    <a:bodyPr/>
                    <a:lstStyle/>
                    <a:p>
                      <a:pPr algn="l" fontAlgn="b"/>
                      <a:r>
                        <a:rPr lang="fr-CH" sz="2000" b="0" i="0" u="none" strike="noStrike">
                          <a:effectLst/>
                          <a:latin typeface="Arial" panose="020B0604020202020204" pitchFamily="34" charset="0"/>
                        </a:rPr>
                        <a:t>39</a:t>
                      </a:r>
                    </a:p>
                  </a:txBody>
                  <a:tcPr marL="9525" marR="9525" marT="9525" marB="0" anchor="b"/>
                </a:tc>
                <a:tc>
                  <a:txBody>
                    <a:bodyPr/>
                    <a:lstStyle/>
                    <a:p>
                      <a:pPr algn="l" fontAlgn="b"/>
                      <a:endParaRPr lang="fr-CH" sz="2000" u="none" strike="noStrike">
                        <a:effectLst/>
                      </a:endParaRPr>
                    </a:p>
                    <a:p>
                      <a:pPr algn="l" fontAlgn="b"/>
                      <a:r>
                        <a:rPr lang="fr-CH" sz="2000" u="none" strike="noStrike">
                          <a:effectLst/>
                        </a:rPr>
                        <a:t>Pour la possible de faire de l'ingénierie biomédical</a:t>
                      </a:r>
                      <a:endParaRPr lang="fr-CH" sz="2000" b="0" i="0" u="none" strike="noStrike">
                        <a:effectLst/>
                        <a:latin typeface="Arial" panose="020B0604020202020204" pitchFamily="34" charset="0"/>
                      </a:endParaRPr>
                    </a:p>
                  </a:txBody>
                  <a:tcPr marL="8902" marR="8902" marT="8902" marB="0" anchor="b"/>
                </a:tc>
              </a:tr>
              <a:tr h="293775">
                <a:tc>
                  <a:txBody>
                    <a:bodyPr/>
                    <a:lstStyle/>
                    <a:p>
                      <a:pPr algn="l" fontAlgn="b"/>
                      <a:r>
                        <a:rPr lang="fr-CH" sz="2000" b="0" i="0" u="none" strike="noStrike" dirty="0">
                          <a:effectLst/>
                          <a:latin typeface="Arial" panose="020B0604020202020204" pitchFamily="34" charset="0"/>
                        </a:rPr>
                        <a:t>40</a:t>
                      </a:r>
                    </a:p>
                  </a:txBody>
                  <a:tcPr marL="9525" marR="9525" marT="9525" marB="0" anchor="b"/>
                </a:tc>
                <a:tc>
                  <a:txBody>
                    <a:bodyPr/>
                    <a:lstStyle/>
                    <a:p>
                      <a:pPr algn="l" fontAlgn="b"/>
                      <a:endParaRPr lang="fr-CH" sz="2000" u="none" strike="noStrike" dirty="0">
                        <a:effectLst/>
                      </a:endParaRPr>
                    </a:p>
                    <a:p>
                      <a:pPr algn="l" fontAlgn="b"/>
                      <a:r>
                        <a:rPr lang="fr-CH" sz="2000" u="none" strike="noStrike" dirty="0">
                          <a:effectLst/>
                        </a:rPr>
                        <a:t>Il n'y a pas beaucoup d'autres options de Master axé énergétique</a:t>
                      </a:r>
                      <a:endParaRPr lang="fr-CH" sz="2000" b="0" i="0" u="none" strike="noStrike" dirty="0">
                        <a:effectLst/>
                        <a:latin typeface="Arial" panose="020B0604020202020204" pitchFamily="34" charset="0"/>
                      </a:endParaRPr>
                    </a:p>
                  </a:txBody>
                  <a:tcPr marL="8902" marR="8902" marT="8902" marB="0" anchor="b"/>
                </a:tc>
              </a:tr>
            </a:tbl>
          </a:graphicData>
        </a:graphic>
      </p:graphicFrame>
      <p:graphicFrame>
        <p:nvGraphicFramePr>
          <p:cNvPr id="7" name="Tableau 6"/>
          <p:cNvGraphicFramePr>
            <a:graphicFrameLocks noGrp="1"/>
          </p:cNvGraphicFramePr>
          <p:nvPr>
            <p:extLst>
              <p:ext uri="{D42A27DB-BD31-4B8C-83A1-F6EECF244321}">
                <p14:modId xmlns:p14="http://schemas.microsoft.com/office/powerpoint/2010/main" val="1597935691"/>
              </p:ext>
            </p:extLst>
          </p:nvPr>
        </p:nvGraphicFramePr>
        <p:xfrm>
          <a:off x="9166635" y="1839640"/>
          <a:ext cx="8501278" cy="6167216"/>
        </p:xfrm>
        <a:graphic>
          <a:graphicData uri="http://schemas.openxmlformats.org/drawingml/2006/table">
            <a:tbl>
              <a:tblPr>
                <a:tableStyleId>{E8B1032C-EA38-4F05-BA0D-38AFFFC7BED3}</a:tableStyleId>
              </a:tblPr>
              <a:tblGrid>
                <a:gridCol w="440716"/>
                <a:gridCol w="8060562"/>
              </a:tblGrid>
              <a:tr h="436212">
                <a:tc>
                  <a:txBody>
                    <a:bodyPr/>
                    <a:lstStyle/>
                    <a:p>
                      <a:pPr algn="l" fontAlgn="b"/>
                      <a:r>
                        <a:rPr lang="fr-CH" sz="2000" b="0" i="0" u="none" strike="noStrike">
                          <a:effectLst/>
                          <a:latin typeface="Arial" panose="020B0604020202020204" pitchFamily="34" charset="0"/>
                        </a:rPr>
                        <a:t>41</a:t>
                      </a:r>
                    </a:p>
                  </a:txBody>
                  <a:tcPr marL="9525" marR="9525" marT="9525" marB="0" anchor="b"/>
                </a:tc>
                <a:tc>
                  <a:txBody>
                    <a:bodyPr/>
                    <a:lstStyle/>
                    <a:p>
                      <a:pPr algn="l" fontAlgn="b"/>
                      <a:endParaRPr lang="fr-CH" sz="2000" u="none" strike="noStrike">
                        <a:effectLst/>
                      </a:endParaRPr>
                    </a:p>
                    <a:p>
                      <a:pPr algn="l" fontAlgn="b"/>
                      <a:r>
                        <a:rPr lang="fr-CH" sz="2000" u="none" strike="noStrike">
                          <a:effectLst/>
                        </a:rPr>
                        <a:t>Les programmes en allemagne et en france ne proposaient pas ce que je cherchait.</a:t>
                      </a:r>
                      <a:endParaRPr lang="fr-CH" sz="2000" b="0" i="0" u="none" strike="noStrike">
                        <a:effectLst/>
                        <a:latin typeface="Arial" panose="020B0604020202020204" pitchFamily="34" charset="0"/>
                      </a:endParaRPr>
                    </a:p>
                  </a:txBody>
                  <a:tcPr marL="8902" marR="8902" marT="8902" marB="0" anchor="b"/>
                </a:tc>
              </a:tr>
              <a:tr h="436212">
                <a:tc>
                  <a:txBody>
                    <a:bodyPr/>
                    <a:lstStyle/>
                    <a:p>
                      <a:pPr algn="l" fontAlgn="b"/>
                      <a:r>
                        <a:rPr lang="fr-CH" sz="2000" b="0" i="0" u="none" strike="noStrike">
                          <a:effectLst/>
                          <a:latin typeface="Arial" panose="020B0604020202020204" pitchFamily="34" charset="0"/>
                        </a:rPr>
                        <a:t>42</a:t>
                      </a:r>
                    </a:p>
                  </a:txBody>
                  <a:tcPr marL="9525" marR="9525" marT="9525" marB="0" anchor="b"/>
                </a:tc>
                <a:tc>
                  <a:txBody>
                    <a:bodyPr/>
                    <a:lstStyle/>
                    <a:p>
                      <a:pPr algn="l" fontAlgn="b"/>
                      <a:endParaRPr lang="fr-CH" sz="2000" u="none" strike="noStrike">
                        <a:effectLst/>
                      </a:endParaRPr>
                    </a:p>
                    <a:p>
                      <a:pPr algn="l" fontAlgn="b"/>
                      <a:r>
                        <a:rPr lang="fr-CH" sz="2000" u="none" strike="noStrike">
                          <a:effectLst/>
                        </a:rPr>
                        <a:t>Voulant me spécialiser dans la modélisation, dans ce domaine les entreprises ne prennent que des Masters</a:t>
                      </a:r>
                      <a:endParaRPr lang="fr-CH" sz="2000" b="0" i="0" u="none" strike="noStrike">
                        <a:effectLst/>
                        <a:latin typeface="Arial" panose="020B0604020202020204" pitchFamily="34" charset="0"/>
                      </a:endParaRPr>
                    </a:p>
                  </a:txBody>
                  <a:tcPr marL="8902" marR="8902" marT="8902" marB="0" anchor="b"/>
                </a:tc>
              </a:tr>
              <a:tr h="293775">
                <a:tc>
                  <a:txBody>
                    <a:bodyPr/>
                    <a:lstStyle/>
                    <a:p>
                      <a:pPr algn="l" fontAlgn="b"/>
                      <a:r>
                        <a:rPr lang="fr-CH" sz="2000" b="0" i="0" u="none" strike="noStrike">
                          <a:effectLst/>
                          <a:latin typeface="Arial" panose="020B0604020202020204" pitchFamily="34" charset="0"/>
                        </a:rPr>
                        <a:t>43</a:t>
                      </a:r>
                    </a:p>
                  </a:txBody>
                  <a:tcPr marL="9525" marR="9525" marT="9525" marB="0" anchor="b"/>
                </a:tc>
                <a:tc>
                  <a:txBody>
                    <a:bodyPr/>
                    <a:lstStyle/>
                    <a:p>
                      <a:pPr algn="l" fontAlgn="b"/>
                      <a:endParaRPr lang="fr-CH" sz="2000" u="none" strike="noStrike">
                        <a:effectLst/>
                      </a:endParaRPr>
                    </a:p>
                    <a:p>
                      <a:pPr algn="l" fontAlgn="b"/>
                      <a:r>
                        <a:rPr lang="fr-CH" sz="2000" u="none" strike="noStrike">
                          <a:effectLst/>
                        </a:rPr>
                        <a:t>Je voulais rependre une formation après quelques années d'expérience</a:t>
                      </a:r>
                      <a:endParaRPr lang="fr-CH" sz="2000" b="0" i="0" u="none" strike="noStrike">
                        <a:effectLst/>
                        <a:latin typeface="Arial" panose="020B0604020202020204" pitchFamily="34" charset="0"/>
                      </a:endParaRPr>
                    </a:p>
                  </a:txBody>
                  <a:tcPr marL="8902" marR="8902" marT="8902" marB="0" anchor="b"/>
                </a:tc>
              </a:tr>
              <a:tr h="293775">
                <a:tc>
                  <a:txBody>
                    <a:bodyPr/>
                    <a:lstStyle/>
                    <a:p>
                      <a:pPr algn="l" fontAlgn="b"/>
                      <a:r>
                        <a:rPr lang="fr-CH" sz="2000" b="0" i="0" u="none" strike="noStrike">
                          <a:effectLst/>
                          <a:latin typeface="Arial" panose="020B0604020202020204" pitchFamily="34" charset="0"/>
                        </a:rPr>
                        <a:t>44</a:t>
                      </a:r>
                    </a:p>
                  </a:txBody>
                  <a:tcPr marL="9525" marR="9525" marT="9525" marB="0" anchor="b"/>
                </a:tc>
                <a:tc>
                  <a:txBody>
                    <a:bodyPr/>
                    <a:lstStyle/>
                    <a:p>
                      <a:pPr algn="l" fontAlgn="b"/>
                      <a:endParaRPr lang="fr-CH" sz="2000" u="none" strike="noStrike">
                        <a:effectLst/>
                      </a:endParaRPr>
                    </a:p>
                    <a:p>
                      <a:pPr algn="l" fontAlgn="b"/>
                      <a:r>
                        <a:rPr lang="fr-CH" sz="2000" u="none" strike="noStrike">
                          <a:effectLst/>
                        </a:rPr>
                        <a:t>Spécialisation en mécatronique</a:t>
                      </a:r>
                      <a:endParaRPr lang="fr-CH" sz="2000" b="0" i="0" u="none" strike="noStrike">
                        <a:effectLst/>
                        <a:latin typeface="Arial" panose="020B0604020202020204" pitchFamily="34" charset="0"/>
                      </a:endParaRPr>
                    </a:p>
                  </a:txBody>
                  <a:tcPr marL="8902" marR="8902" marT="8902" marB="0" anchor="b"/>
                </a:tc>
              </a:tr>
              <a:tr h="293775">
                <a:tc>
                  <a:txBody>
                    <a:bodyPr/>
                    <a:lstStyle/>
                    <a:p>
                      <a:pPr algn="l" fontAlgn="b"/>
                      <a:r>
                        <a:rPr lang="fr-CH" sz="2000" b="0" i="0" u="none" strike="noStrike">
                          <a:effectLst/>
                          <a:latin typeface="Arial" panose="020B0604020202020204" pitchFamily="34" charset="0"/>
                        </a:rPr>
                        <a:t>45</a:t>
                      </a:r>
                    </a:p>
                  </a:txBody>
                  <a:tcPr marL="9525" marR="9525" marT="9525" marB="0" anchor="b"/>
                </a:tc>
                <a:tc>
                  <a:txBody>
                    <a:bodyPr/>
                    <a:lstStyle/>
                    <a:p>
                      <a:pPr algn="l" fontAlgn="b"/>
                      <a:endParaRPr lang="fr-CH" sz="2000" u="none" strike="noStrike">
                        <a:effectLst/>
                      </a:endParaRPr>
                    </a:p>
                    <a:p>
                      <a:pPr algn="l" fontAlgn="b"/>
                      <a:r>
                        <a:rPr lang="fr-CH" sz="2000" u="none" strike="noStrike">
                          <a:effectLst/>
                        </a:rPr>
                        <a:t>sauf les cours de type C</a:t>
                      </a:r>
                      <a:endParaRPr lang="fr-CH" sz="2000" b="0" i="0" u="none" strike="noStrike">
                        <a:effectLst/>
                        <a:latin typeface="Arial" panose="020B0604020202020204" pitchFamily="34" charset="0"/>
                      </a:endParaRPr>
                    </a:p>
                  </a:txBody>
                  <a:tcPr marL="8902" marR="8902" marT="8902" marB="0" anchor="b"/>
                </a:tc>
              </a:tr>
              <a:tr h="293775">
                <a:tc>
                  <a:txBody>
                    <a:bodyPr/>
                    <a:lstStyle/>
                    <a:p>
                      <a:pPr algn="l" fontAlgn="b"/>
                      <a:r>
                        <a:rPr lang="fr-CH" sz="2000" b="0" i="0" u="none" strike="noStrike">
                          <a:effectLst/>
                          <a:latin typeface="Arial" panose="020B0604020202020204" pitchFamily="34" charset="0"/>
                        </a:rPr>
                        <a:t>46</a:t>
                      </a:r>
                    </a:p>
                  </a:txBody>
                  <a:tcPr marL="9525" marR="9525" marT="9525" marB="0" anchor="b"/>
                </a:tc>
                <a:tc>
                  <a:txBody>
                    <a:bodyPr/>
                    <a:lstStyle/>
                    <a:p>
                      <a:pPr algn="l" fontAlgn="b"/>
                      <a:endParaRPr lang="fr-CH" sz="2000" u="none" strike="noStrike">
                        <a:effectLst/>
                      </a:endParaRPr>
                    </a:p>
                    <a:p>
                      <a:pPr algn="l" fontAlgn="b"/>
                      <a:r>
                        <a:rPr lang="fr-CH" sz="2000" u="none" strike="noStrike">
                          <a:effectLst/>
                        </a:rPr>
                        <a:t>le fait de pouvoir construire son programme (en partie)</a:t>
                      </a:r>
                      <a:endParaRPr lang="fr-CH" sz="2000" b="0" i="0" u="none" strike="noStrike">
                        <a:effectLst/>
                        <a:latin typeface="Arial" panose="020B0604020202020204" pitchFamily="34" charset="0"/>
                      </a:endParaRPr>
                    </a:p>
                  </a:txBody>
                  <a:tcPr marL="8902" marR="8902" marT="8902" marB="0" anchor="b"/>
                </a:tc>
              </a:tr>
              <a:tr h="436212">
                <a:tc>
                  <a:txBody>
                    <a:bodyPr/>
                    <a:lstStyle/>
                    <a:p>
                      <a:pPr algn="l" fontAlgn="b"/>
                      <a:r>
                        <a:rPr lang="fr-CH" sz="2000" b="0" i="0" u="none" strike="noStrike">
                          <a:effectLst/>
                          <a:latin typeface="Arial" panose="020B0604020202020204" pitchFamily="34" charset="0"/>
                        </a:rPr>
                        <a:t>47</a:t>
                      </a:r>
                    </a:p>
                  </a:txBody>
                  <a:tcPr marL="9525" marR="9525" marT="9525" marB="0" anchor="b"/>
                </a:tc>
                <a:tc>
                  <a:txBody>
                    <a:bodyPr/>
                    <a:lstStyle/>
                    <a:p>
                      <a:pPr algn="l" fontAlgn="b"/>
                      <a:endParaRPr lang="fr-CH" sz="2000" u="none" strike="noStrike">
                        <a:effectLst/>
                      </a:endParaRPr>
                    </a:p>
                    <a:p>
                      <a:pPr algn="l" fontAlgn="b"/>
                      <a:r>
                        <a:rPr lang="fr-CH" sz="2000" u="none" strike="noStrike">
                          <a:effectLst/>
                        </a:rPr>
                        <a:t>Intérêt particulier pour le biomédical et la mécatronique et pour les modules de bases médicales, biocompatibilité...</a:t>
                      </a:r>
                      <a:endParaRPr lang="fr-CH" sz="2000" b="0" i="0" u="none" strike="noStrike">
                        <a:effectLst/>
                        <a:latin typeface="Arial" panose="020B0604020202020204" pitchFamily="34" charset="0"/>
                      </a:endParaRPr>
                    </a:p>
                  </a:txBody>
                  <a:tcPr marL="8902" marR="8902" marT="8902" marB="0" anchor="b"/>
                </a:tc>
              </a:tr>
              <a:tr h="436212">
                <a:tc>
                  <a:txBody>
                    <a:bodyPr/>
                    <a:lstStyle/>
                    <a:p>
                      <a:pPr algn="l" fontAlgn="b"/>
                      <a:r>
                        <a:rPr lang="fr-CH" sz="2000" b="0" i="0" u="none" strike="noStrike" dirty="0">
                          <a:effectLst/>
                          <a:latin typeface="Arial" panose="020B0604020202020204" pitchFamily="34" charset="0"/>
                        </a:rPr>
                        <a:t>48</a:t>
                      </a:r>
                    </a:p>
                  </a:txBody>
                  <a:tcPr marL="9525" marR="9525" marT="9525" marB="0" anchor="b"/>
                </a:tc>
                <a:tc>
                  <a:txBody>
                    <a:bodyPr/>
                    <a:lstStyle/>
                    <a:p>
                      <a:pPr algn="l" fontAlgn="b"/>
                      <a:endParaRPr lang="fr-CH" sz="2000" u="none" strike="noStrike" dirty="0">
                        <a:effectLst/>
                      </a:endParaRPr>
                    </a:p>
                    <a:p>
                      <a:pPr algn="l" fontAlgn="b"/>
                      <a:r>
                        <a:rPr lang="fr-CH" sz="2000" u="none" strike="noStrike" dirty="0">
                          <a:effectLst/>
                        </a:rPr>
                        <a:t>Si l'on peut dire, mais les options avaient l'air bien mais finalement pas le programme</a:t>
                      </a:r>
                      <a:endParaRPr lang="fr-CH" sz="2000" b="0" i="0" u="none" strike="noStrike" dirty="0">
                        <a:effectLst/>
                        <a:latin typeface="Arial" panose="020B0604020202020204" pitchFamily="34" charset="0"/>
                      </a:endParaRPr>
                    </a:p>
                  </a:txBody>
                  <a:tcPr marL="8902" marR="8902" marT="8902" marB="0" anchor="b"/>
                </a:tc>
              </a:tr>
            </a:tbl>
          </a:graphicData>
        </a:graphic>
      </p:graphicFrame>
      <p:sp>
        <p:nvSpPr>
          <p:cNvPr id="5" name="ZoneTexte 4"/>
          <p:cNvSpPr txBox="1"/>
          <p:nvPr/>
        </p:nvSpPr>
        <p:spPr>
          <a:xfrm>
            <a:off x="7015063" y="639077"/>
            <a:ext cx="2816797" cy="461665"/>
          </a:xfrm>
          <a:prstGeom prst="rect">
            <a:avLst/>
          </a:prstGeom>
          <a:noFill/>
        </p:spPr>
        <p:txBody>
          <a:bodyPr wrap="none" rtlCol="0">
            <a:spAutoFit/>
          </a:bodyPr>
          <a:lstStyle/>
          <a:p>
            <a:pPr algn="ctr">
              <a:defRPr sz="4400" b="1" i="0" u="none" strike="noStrike" kern="1200" spc="0" normalizeH="0" baseline="0">
                <a:solidFill>
                  <a:prstClr val="black">
                    <a:lumMod val="50000"/>
                    <a:lumOff val="50000"/>
                  </a:prstClr>
                </a:solidFill>
                <a:latin typeface="+mj-lt"/>
                <a:ea typeface="+mj-ea"/>
                <a:cs typeface="+mj-cs"/>
              </a:defRPr>
            </a:pPr>
            <a:r>
              <a:rPr lang="fr-CH" sz="2400" dirty="0" smtClean="0"/>
              <a:t>Commentaires libres</a:t>
            </a:r>
            <a:endParaRPr lang="fr-CH" sz="2400" dirty="0"/>
          </a:p>
        </p:txBody>
      </p:sp>
    </p:spTree>
    <p:extLst>
      <p:ext uri="{BB962C8B-B14F-4D97-AF65-F5344CB8AC3E}">
        <p14:creationId xmlns:p14="http://schemas.microsoft.com/office/powerpoint/2010/main" val="150823358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a:t>…Offre HES-SO </a:t>
            </a:r>
            <a:r>
              <a:rPr lang="fr-CH" sz="2800" dirty="0"/>
              <a:t>(Q.8</a:t>
            </a:r>
            <a:r>
              <a:rPr lang="fr-CH" sz="2800" dirty="0" smtClean="0"/>
              <a:t>)…</a:t>
            </a:r>
            <a:endParaRPr lang="fr-CH" dirty="0"/>
          </a:p>
        </p:txBody>
      </p:sp>
      <p:graphicFrame>
        <p:nvGraphicFramePr>
          <p:cNvPr id="5" name="Tableau 4"/>
          <p:cNvGraphicFramePr>
            <a:graphicFrameLocks noGrp="1"/>
          </p:cNvGraphicFramePr>
          <p:nvPr>
            <p:extLst>
              <p:ext uri="{D42A27DB-BD31-4B8C-83A1-F6EECF244321}">
                <p14:modId xmlns:p14="http://schemas.microsoft.com/office/powerpoint/2010/main" val="1219878177"/>
              </p:ext>
            </p:extLst>
          </p:nvPr>
        </p:nvGraphicFramePr>
        <p:xfrm>
          <a:off x="3270647" y="1221422"/>
          <a:ext cx="9437382" cy="8048625"/>
        </p:xfrm>
        <a:graphic>
          <a:graphicData uri="http://schemas.openxmlformats.org/drawingml/2006/table">
            <a:tbl>
              <a:tblPr>
                <a:tableStyleId>{E8B1032C-EA38-4F05-BA0D-38AFFFC7BED3}</a:tableStyleId>
              </a:tblPr>
              <a:tblGrid>
                <a:gridCol w="724414"/>
                <a:gridCol w="8712968"/>
              </a:tblGrid>
              <a:tr h="161925">
                <a:tc gridSpan="2">
                  <a:txBody>
                    <a:bodyPr/>
                    <a:lstStyle/>
                    <a:p>
                      <a:pPr algn="ctr" fontAlgn="b"/>
                      <a:r>
                        <a:rPr lang="fr-CH" sz="2000" b="1" u="none" strike="noStrike" dirty="0" smtClean="0">
                          <a:effectLst/>
                        </a:rPr>
                        <a:t>61 </a:t>
                      </a:r>
                      <a:r>
                        <a:rPr lang="fr-CH" sz="2000" u="none" strike="noStrike" dirty="0" smtClean="0">
                          <a:effectLst/>
                        </a:rPr>
                        <a:t>Pour </a:t>
                      </a:r>
                      <a:r>
                        <a:rPr lang="fr-CH" sz="2000" u="none" strike="noStrike" dirty="0">
                          <a:effectLst/>
                        </a:rPr>
                        <a:t>les compétences développées  </a:t>
                      </a:r>
                      <a:endParaRPr lang="fr-CH" sz="2000" b="1" i="0" u="none" strike="noStrike" dirty="0">
                        <a:effectLst/>
                        <a:latin typeface="Arial" panose="020B0604020202020204" pitchFamily="34" charset="0"/>
                      </a:endParaRPr>
                    </a:p>
                  </a:txBody>
                  <a:tcPr marL="9525" marR="9525" marT="9525" marB="0" anchor="b">
                    <a:solidFill>
                      <a:schemeClr val="accent6">
                        <a:lumMod val="60000"/>
                        <a:lumOff val="40000"/>
                      </a:schemeClr>
                    </a:solidFill>
                  </a:tcPr>
                </a:tc>
                <a:tc hMerge="1">
                  <a:txBody>
                    <a:bodyPr/>
                    <a:lstStyle/>
                    <a:p>
                      <a:endParaRPr lang="fr-CH"/>
                    </a:p>
                  </a:txBody>
                  <a:tcPr/>
                </a:tc>
              </a:tr>
              <a:tr h="161925">
                <a:tc>
                  <a:txBody>
                    <a:bodyPr/>
                    <a:lstStyle/>
                    <a:p>
                      <a:pPr algn="l" fontAlgn="b"/>
                      <a:r>
                        <a:rPr lang="fr-CH" sz="2000" b="0" i="0" u="none" strike="noStrike">
                          <a:effectLst/>
                          <a:latin typeface="Arial" panose="020B0604020202020204" pitchFamily="34" charset="0"/>
                        </a:rPr>
                        <a:t>49</a:t>
                      </a:r>
                    </a:p>
                  </a:txBody>
                  <a:tcPr marL="9525" marR="9525" marT="9525" marB="0" anchor="b">
                    <a:solidFill>
                      <a:schemeClr val="bg1"/>
                    </a:solidFill>
                  </a:tcPr>
                </a:tc>
                <a:tc>
                  <a:txBody>
                    <a:bodyPr/>
                    <a:lstStyle/>
                    <a:p>
                      <a:pPr algn="l" fontAlgn="b"/>
                      <a:endParaRPr lang="fr-CH" sz="2000" u="none" strike="noStrike">
                        <a:effectLst/>
                      </a:endParaRPr>
                    </a:p>
                    <a:p>
                      <a:pPr algn="l" fontAlgn="b"/>
                      <a:r>
                        <a:rPr lang="fr-CH" sz="2000" u="none" strike="noStrike">
                          <a:effectLst/>
                        </a:rPr>
                        <a:t>C'est une chose que je pensais au début, plus maintenant</a:t>
                      </a:r>
                      <a:endParaRPr lang="fr-CH" sz="2000" b="0" i="0" u="none" strike="noStrike">
                        <a:effectLst/>
                        <a:latin typeface="Arial" panose="020B0604020202020204" pitchFamily="34" charset="0"/>
                      </a:endParaRPr>
                    </a:p>
                  </a:txBody>
                  <a:tcPr marL="9525" marR="9525" marT="9525" marB="0" anchor="b">
                    <a:solidFill>
                      <a:schemeClr val="bg1"/>
                    </a:solidFill>
                  </a:tcPr>
                </a:tc>
              </a:tr>
              <a:tr h="161925">
                <a:tc>
                  <a:txBody>
                    <a:bodyPr/>
                    <a:lstStyle/>
                    <a:p>
                      <a:pPr algn="l" fontAlgn="b"/>
                      <a:r>
                        <a:rPr lang="fr-CH" sz="2000" b="0" i="0" u="none" strike="noStrike">
                          <a:effectLst/>
                          <a:latin typeface="Arial" panose="020B0604020202020204" pitchFamily="34" charset="0"/>
                        </a:rPr>
                        <a:t>50</a:t>
                      </a:r>
                    </a:p>
                  </a:txBody>
                  <a:tcPr marL="9525" marR="9525" marT="9525" marB="0" anchor="b">
                    <a:solidFill>
                      <a:schemeClr val="bg1"/>
                    </a:solidFill>
                  </a:tcPr>
                </a:tc>
                <a:tc>
                  <a:txBody>
                    <a:bodyPr/>
                    <a:lstStyle/>
                    <a:p>
                      <a:pPr algn="l" fontAlgn="b"/>
                      <a:endParaRPr lang="fr-CH" sz="2000" u="none" strike="noStrike">
                        <a:effectLst/>
                      </a:endParaRPr>
                    </a:p>
                    <a:p>
                      <a:pPr algn="l" fontAlgn="b"/>
                      <a:r>
                        <a:rPr lang="fr-CH" sz="2000" u="none" strike="noStrike">
                          <a:effectLst/>
                        </a:rPr>
                        <a:t>Management, gestion de production, outils aide à la décision</a:t>
                      </a:r>
                      <a:endParaRPr lang="fr-CH" sz="2000" b="0" i="0" u="none" strike="noStrike">
                        <a:effectLst/>
                        <a:latin typeface="Arial" panose="020B0604020202020204" pitchFamily="34" charset="0"/>
                      </a:endParaRPr>
                    </a:p>
                  </a:txBody>
                  <a:tcPr marL="9525" marR="9525" marT="9525" marB="0" anchor="b">
                    <a:solidFill>
                      <a:schemeClr val="bg1"/>
                    </a:solidFill>
                  </a:tcPr>
                </a:tc>
              </a:tr>
              <a:tr h="161925">
                <a:tc>
                  <a:txBody>
                    <a:bodyPr/>
                    <a:lstStyle/>
                    <a:p>
                      <a:pPr algn="l" fontAlgn="b"/>
                      <a:r>
                        <a:rPr lang="fr-CH" sz="2000" b="0" i="0" u="none" strike="noStrike">
                          <a:effectLst/>
                          <a:latin typeface="Arial" panose="020B0604020202020204" pitchFamily="34" charset="0"/>
                        </a:rPr>
                        <a:t>51</a:t>
                      </a:r>
                    </a:p>
                  </a:txBody>
                  <a:tcPr marL="9525" marR="9525" marT="9525" marB="0" anchor="b">
                    <a:solidFill>
                      <a:schemeClr val="bg1"/>
                    </a:solidFill>
                  </a:tcPr>
                </a:tc>
                <a:tc>
                  <a:txBody>
                    <a:bodyPr/>
                    <a:lstStyle/>
                    <a:p>
                      <a:pPr algn="l" fontAlgn="b"/>
                      <a:endParaRPr lang="fr-CH" sz="2000" u="none" strike="noStrike">
                        <a:effectLst/>
                      </a:endParaRPr>
                    </a:p>
                    <a:p>
                      <a:pPr algn="l" fontAlgn="b"/>
                      <a:r>
                        <a:rPr lang="fr-CH" sz="2000" u="none" strike="noStrike">
                          <a:effectLst/>
                        </a:rPr>
                        <a:t>C'est avant tout afin de me réorienter au sein de l'IT (Embarqué --&gt; Réseau)</a:t>
                      </a:r>
                      <a:endParaRPr lang="fr-CH" sz="2000" b="0" i="0" u="none" strike="noStrike">
                        <a:effectLst/>
                        <a:latin typeface="Arial" panose="020B0604020202020204" pitchFamily="34" charset="0"/>
                      </a:endParaRPr>
                    </a:p>
                  </a:txBody>
                  <a:tcPr marL="9525" marR="9525" marT="9525" marB="0" anchor="b">
                    <a:solidFill>
                      <a:schemeClr val="bg1"/>
                    </a:solidFill>
                  </a:tcPr>
                </a:tc>
              </a:tr>
              <a:tr h="161925">
                <a:tc>
                  <a:txBody>
                    <a:bodyPr/>
                    <a:lstStyle/>
                    <a:p>
                      <a:pPr algn="l" fontAlgn="b"/>
                      <a:r>
                        <a:rPr lang="fr-CH" sz="2000" b="0" i="0" u="none" strike="noStrike">
                          <a:effectLst/>
                          <a:latin typeface="Arial" panose="020B0604020202020204" pitchFamily="34" charset="0"/>
                        </a:rPr>
                        <a:t>52</a:t>
                      </a:r>
                    </a:p>
                  </a:txBody>
                  <a:tcPr marL="9525" marR="9525" marT="9525" marB="0" anchor="b">
                    <a:solidFill>
                      <a:schemeClr val="bg1"/>
                    </a:solidFill>
                  </a:tcPr>
                </a:tc>
                <a:tc>
                  <a:txBody>
                    <a:bodyPr/>
                    <a:lstStyle/>
                    <a:p>
                      <a:pPr algn="l" fontAlgn="b"/>
                      <a:endParaRPr lang="fr-CH" sz="2000" u="none" strike="noStrike">
                        <a:effectLst/>
                      </a:endParaRPr>
                    </a:p>
                    <a:p>
                      <a:pPr algn="l" fontAlgn="b"/>
                      <a:r>
                        <a:rPr lang="fr-CH" sz="2000" u="none" strike="noStrike">
                          <a:effectLst/>
                        </a:rPr>
                        <a:t>afin d'approfondir mes connaissances</a:t>
                      </a:r>
                      <a:endParaRPr lang="fr-CH" sz="2000" b="0" i="0" u="none" strike="noStrike">
                        <a:effectLst/>
                        <a:latin typeface="Arial" panose="020B0604020202020204" pitchFamily="34" charset="0"/>
                      </a:endParaRPr>
                    </a:p>
                  </a:txBody>
                  <a:tcPr marL="9525" marR="9525" marT="9525" marB="0" anchor="b">
                    <a:solidFill>
                      <a:schemeClr val="bg1"/>
                    </a:solidFill>
                  </a:tcPr>
                </a:tc>
              </a:tr>
              <a:tr h="161925">
                <a:tc>
                  <a:txBody>
                    <a:bodyPr/>
                    <a:lstStyle/>
                    <a:p>
                      <a:pPr algn="l" fontAlgn="b"/>
                      <a:r>
                        <a:rPr lang="fr-CH" sz="2000" b="0" i="0" u="none" strike="noStrike">
                          <a:effectLst/>
                          <a:latin typeface="Arial" panose="020B0604020202020204" pitchFamily="34" charset="0"/>
                        </a:rPr>
                        <a:t>53</a:t>
                      </a:r>
                    </a:p>
                  </a:txBody>
                  <a:tcPr marL="9525" marR="9525" marT="9525" marB="0" anchor="b">
                    <a:solidFill>
                      <a:schemeClr val="bg1"/>
                    </a:solidFill>
                  </a:tcPr>
                </a:tc>
                <a:tc>
                  <a:txBody>
                    <a:bodyPr/>
                    <a:lstStyle/>
                    <a:p>
                      <a:pPr algn="l" fontAlgn="b"/>
                      <a:endParaRPr lang="fr-CH" sz="2000" u="none" strike="noStrike">
                        <a:effectLst/>
                      </a:endParaRPr>
                    </a:p>
                    <a:p>
                      <a:pPr algn="l" fontAlgn="b"/>
                      <a:r>
                        <a:rPr lang="fr-CH" sz="2000" u="none" strike="noStrike">
                          <a:effectLst/>
                        </a:rPr>
                        <a:t>Envie de me spécialiser dans un domaine après une formation assez large</a:t>
                      </a:r>
                      <a:endParaRPr lang="fr-CH" sz="2000" b="0" i="0" u="none" strike="noStrike">
                        <a:effectLst/>
                        <a:latin typeface="Arial" panose="020B0604020202020204" pitchFamily="34" charset="0"/>
                      </a:endParaRPr>
                    </a:p>
                  </a:txBody>
                  <a:tcPr marL="9525" marR="9525" marT="9525" marB="0" anchor="b">
                    <a:solidFill>
                      <a:schemeClr val="bg1"/>
                    </a:solidFill>
                  </a:tcPr>
                </a:tc>
              </a:tr>
              <a:tr h="161925">
                <a:tc>
                  <a:txBody>
                    <a:bodyPr/>
                    <a:lstStyle/>
                    <a:p>
                      <a:pPr algn="l" fontAlgn="b"/>
                      <a:r>
                        <a:rPr lang="fr-CH" sz="2000" b="0" i="0" u="none" strike="noStrike">
                          <a:effectLst/>
                          <a:latin typeface="Arial" panose="020B0604020202020204" pitchFamily="34" charset="0"/>
                        </a:rPr>
                        <a:t>54</a:t>
                      </a:r>
                    </a:p>
                  </a:txBody>
                  <a:tcPr marL="9525" marR="9525" marT="9525" marB="0" anchor="b">
                    <a:solidFill>
                      <a:schemeClr val="bg1"/>
                    </a:solidFill>
                  </a:tcPr>
                </a:tc>
                <a:tc>
                  <a:txBody>
                    <a:bodyPr/>
                    <a:lstStyle/>
                    <a:p>
                      <a:pPr algn="l" fontAlgn="b"/>
                      <a:endParaRPr lang="fr-CH" sz="2000" u="none" strike="noStrike" dirty="0">
                        <a:effectLst/>
                      </a:endParaRPr>
                    </a:p>
                    <a:p>
                      <a:pPr algn="l" fontAlgn="b"/>
                      <a:r>
                        <a:rPr lang="fr-CH" sz="2000" u="none" strike="noStrike" dirty="0">
                          <a:effectLst/>
                        </a:rPr>
                        <a:t>Connaissances énergétiques</a:t>
                      </a:r>
                      <a:endParaRPr lang="fr-CH" sz="2000" b="0" i="0" u="none" strike="noStrike" dirty="0">
                        <a:effectLst/>
                        <a:latin typeface="Arial" panose="020B0604020202020204" pitchFamily="34" charset="0"/>
                      </a:endParaRPr>
                    </a:p>
                  </a:txBody>
                  <a:tcPr marL="9525" marR="9525" marT="9525" marB="0" anchor="b">
                    <a:solidFill>
                      <a:schemeClr val="bg1"/>
                    </a:solidFill>
                  </a:tcPr>
                </a:tc>
              </a:tr>
              <a:tr h="161925">
                <a:tc>
                  <a:txBody>
                    <a:bodyPr/>
                    <a:lstStyle/>
                    <a:p>
                      <a:pPr algn="l" fontAlgn="b"/>
                      <a:r>
                        <a:rPr lang="fr-CH" sz="2000" b="0" i="0" u="none" strike="noStrike">
                          <a:effectLst/>
                          <a:latin typeface="Arial" panose="020B0604020202020204" pitchFamily="34" charset="0"/>
                        </a:rPr>
                        <a:t>55</a:t>
                      </a:r>
                    </a:p>
                  </a:txBody>
                  <a:tcPr marL="9525" marR="9525" marT="9525" marB="0" anchor="b">
                    <a:solidFill>
                      <a:schemeClr val="bg1"/>
                    </a:solidFill>
                  </a:tcPr>
                </a:tc>
                <a:tc>
                  <a:txBody>
                    <a:bodyPr/>
                    <a:lstStyle/>
                    <a:p>
                      <a:pPr algn="l" fontAlgn="b"/>
                      <a:endParaRPr lang="en-US" sz="2000" u="none" strike="noStrike" dirty="0">
                        <a:effectLst/>
                      </a:endParaRPr>
                    </a:p>
                    <a:p>
                      <a:pPr algn="l" fontAlgn="b"/>
                      <a:r>
                        <a:rPr lang="en-US" sz="2000" u="none" strike="noStrike" dirty="0">
                          <a:effectLst/>
                        </a:rPr>
                        <a:t>Machine learning, </a:t>
                      </a:r>
                      <a:r>
                        <a:rPr lang="en-US" sz="2000" u="none" strike="noStrike" dirty="0" err="1">
                          <a:effectLst/>
                        </a:rPr>
                        <a:t>maths</a:t>
                      </a:r>
                      <a:r>
                        <a:rPr lang="en-US" sz="2000" u="none" strike="noStrike" dirty="0">
                          <a:effectLst/>
                        </a:rPr>
                        <a:t>, cloud, etc.</a:t>
                      </a:r>
                      <a:endParaRPr lang="en-US" sz="2000" b="0" i="0" u="none" strike="noStrike" dirty="0">
                        <a:effectLst/>
                        <a:latin typeface="Arial" panose="020B0604020202020204" pitchFamily="34" charset="0"/>
                      </a:endParaRPr>
                    </a:p>
                  </a:txBody>
                  <a:tcPr marL="9525" marR="9525" marT="9525" marB="0" anchor="b">
                    <a:solidFill>
                      <a:schemeClr val="bg1"/>
                    </a:solidFill>
                  </a:tcPr>
                </a:tc>
              </a:tr>
              <a:tr h="161925">
                <a:tc>
                  <a:txBody>
                    <a:bodyPr/>
                    <a:lstStyle/>
                    <a:p>
                      <a:pPr algn="l" fontAlgn="b"/>
                      <a:r>
                        <a:rPr lang="fr-CH" sz="2000" b="0" i="0" u="none" strike="noStrike">
                          <a:effectLst/>
                          <a:latin typeface="Arial" panose="020B0604020202020204" pitchFamily="34" charset="0"/>
                        </a:rPr>
                        <a:t>56</a:t>
                      </a:r>
                    </a:p>
                  </a:txBody>
                  <a:tcPr marL="9525" marR="9525" marT="9525" marB="0" anchor="b">
                    <a:solidFill>
                      <a:schemeClr val="bg1"/>
                    </a:solidFill>
                  </a:tcPr>
                </a:tc>
                <a:tc>
                  <a:txBody>
                    <a:bodyPr/>
                    <a:lstStyle/>
                    <a:p>
                      <a:pPr algn="l" fontAlgn="b"/>
                      <a:endParaRPr lang="fr-CH" sz="2000" u="none" strike="noStrike" dirty="0">
                        <a:effectLst/>
                      </a:endParaRPr>
                    </a:p>
                    <a:p>
                      <a:pPr algn="l" fontAlgn="b"/>
                      <a:r>
                        <a:rPr lang="fr-CH" sz="2000" u="none" strike="noStrike" dirty="0">
                          <a:effectLst/>
                        </a:rPr>
                        <a:t>Le manque de choix lors des saisies des cours m'a assez </a:t>
                      </a:r>
                      <a:r>
                        <a:rPr lang="fr-CH" sz="2000" u="none" strike="noStrike" dirty="0" err="1">
                          <a:effectLst/>
                        </a:rPr>
                        <a:t>décu</a:t>
                      </a:r>
                      <a:endParaRPr lang="fr-CH" sz="2000" b="0" i="0" u="none" strike="noStrike" dirty="0">
                        <a:effectLst/>
                        <a:latin typeface="Arial" panose="020B0604020202020204" pitchFamily="34" charset="0"/>
                      </a:endParaRPr>
                    </a:p>
                  </a:txBody>
                  <a:tcPr marL="9525" marR="9525" marT="9525" marB="0" anchor="b">
                    <a:solidFill>
                      <a:schemeClr val="bg1"/>
                    </a:solidFill>
                  </a:tcPr>
                </a:tc>
              </a:tr>
              <a:tr h="161925">
                <a:tc>
                  <a:txBody>
                    <a:bodyPr/>
                    <a:lstStyle/>
                    <a:p>
                      <a:pPr algn="l" fontAlgn="b"/>
                      <a:r>
                        <a:rPr lang="fr-CH" sz="2000" b="0" i="0" u="none" strike="noStrike">
                          <a:effectLst/>
                          <a:latin typeface="Arial" panose="020B0604020202020204" pitchFamily="34" charset="0"/>
                        </a:rPr>
                        <a:t>57</a:t>
                      </a:r>
                    </a:p>
                  </a:txBody>
                  <a:tcPr marL="9525" marR="9525" marT="9525" marB="0" anchor="b">
                    <a:solidFill>
                      <a:schemeClr val="bg1"/>
                    </a:solidFill>
                  </a:tcPr>
                </a:tc>
                <a:tc>
                  <a:txBody>
                    <a:bodyPr/>
                    <a:lstStyle/>
                    <a:p>
                      <a:pPr algn="l" fontAlgn="b"/>
                      <a:endParaRPr lang="fr-CH" sz="2000" u="none" strike="noStrike" dirty="0">
                        <a:effectLst/>
                      </a:endParaRPr>
                    </a:p>
                    <a:p>
                      <a:pPr algn="l" fontAlgn="b"/>
                      <a:r>
                        <a:rPr lang="fr-CH" sz="2000" u="none" strike="noStrike" dirty="0">
                          <a:effectLst/>
                        </a:rPr>
                        <a:t>Avec une grande déception en voyant les cours</a:t>
                      </a:r>
                      <a:endParaRPr lang="fr-CH" sz="2000" b="0" i="0" u="none" strike="noStrike" dirty="0">
                        <a:effectLst/>
                        <a:latin typeface="Arial" panose="020B0604020202020204" pitchFamily="34" charset="0"/>
                      </a:endParaRPr>
                    </a:p>
                  </a:txBody>
                  <a:tcPr marL="9525" marR="9525" marT="9525" marB="0" anchor="b">
                    <a:solidFill>
                      <a:schemeClr val="bg1"/>
                    </a:solidFill>
                  </a:tcPr>
                </a:tc>
              </a:tr>
              <a:tr h="161925">
                <a:tc>
                  <a:txBody>
                    <a:bodyPr/>
                    <a:lstStyle/>
                    <a:p>
                      <a:pPr algn="l" fontAlgn="b"/>
                      <a:r>
                        <a:rPr lang="fr-CH" sz="2000" b="0" i="0" u="none" strike="noStrike">
                          <a:effectLst/>
                          <a:latin typeface="Arial" panose="020B0604020202020204" pitchFamily="34" charset="0"/>
                        </a:rPr>
                        <a:t>58</a:t>
                      </a:r>
                    </a:p>
                  </a:txBody>
                  <a:tcPr marL="9525" marR="9525" marT="9525" marB="0" anchor="b">
                    <a:solidFill>
                      <a:schemeClr val="bg1"/>
                    </a:solidFill>
                  </a:tcPr>
                </a:tc>
                <a:tc>
                  <a:txBody>
                    <a:bodyPr/>
                    <a:lstStyle/>
                    <a:p>
                      <a:pPr algn="l" fontAlgn="b"/>
                      <a:endParaRPr lang="fr-CH" sz="2000" u="none" strike="noStrike" dirty="0">
                        <a:effectLst/>
                      </a:endParaRPr>
                    </a:p>
                    <a:p>
                      <a:pPr algn="l" fontAlgn="b"/>
                      <a:r>
                        <a:rPr lang="fr-CH" sz="2000" u="none" strike="noStrike" dirty="0">
                          <a:effectLst/>
                        </a:rPr>
                        <a:t>Le fait de pouvoir choisir les compétences à </a:t>
                      </a:r>
                      <a:r>
                        <a:rPr lang="fr-CH" sz="2000" u="none" strike="noStrike" dirty="0" err="1">
                          <a:effectLst/>
                        </a:rPr>
                        <a:t>developpées</a:t>
                      </a:r>
                      <a:endParaRPr lang="fr-CH" sz="2000" b="0" i="0" u="none" strike="noStrike" dirty="0">
                        <a:effectLst/>
                        <a:latin typeface="Arial" panose="020B0604020202020204" pitchFamily="34" charset="0"/>
                      </a:endParaRPr>
                    </a:p>
                  </a:txBody>
                  <a:tcPr marL="9525" marR="9525" marT="9525" marB="0" anchor="b">
                    <a:solidFill>
                      <a:schemeClr val="bg1"/>
                    </a:solidFill>
                  </a:tcPr>
                </a:tc>
              </a:tr>
              <a:tr h="323850">
                <a:tc>
                  <a:txBody>
                    <a:bodyPr/>
                    <a:lstStyle/>
                    <a:p>
                      <a:pPr algn="l" fontAlgn="b"/>
                      <a:r>
                        <a:rPr lang="fr-CH" sz="2000" b="0" i="0" u="none" strike="noStrike">
                          <a:effectLst/>
                          <a:latin typeface="Arial" panose="020B0604020202020204" pitchFamily="34" charset="0"/>
                        </a:rPr>
                        <a:t>59</a:t>
                      </a:r>
                    </a:p>
                  </a:txBody>
                  <a:tcPr marL="9525" marR="9525" marT="9525" marB="0" anchor="b">
                    <a:solidFill>
                      <a:schemeClr val="bg1"/>
                    </a:solidFill>
                  </a:tcPr>
                </a:tc>
                <a:tc>
                  <a:txBody>
                    <a:bodyPr/>
                    <a:lstStyle/>
                    <a:p>
                      <a:pPr algn="l" fontAlgn="b"/>
                      <a:endParaRPr lang="fr-CH" sz="2000" u="none" strike="noStrike" dirty="0">
                        <a:effectLst/>
                      </a:endParaRPr>
                    </a:p>
                    <a:p>
                      <a:pPr algn="l" fontAlgn="b"/>
                      <a:r>
                        <a:rPr lang="fr-CH" sz="2000" u="none" strike="noStrike" dirty="0">
                          <a:effectLst/>
                        </a:rPr>
                        <a:t>Elargir mes </a:t>
                      </a:r>
                      <a:r>
                        <a:rPr lang="fr-CH" sz="2000" u="none" strike="noStrike" dirty="0" err="1">
                          <a:effectLst/>
                        </a:rPr>
                        <a:t>competences</a:t>
                      </a:r>
                      <a:r>
                        <a:rPr lang="fr-CH" sz="2000" u="none" strike="noStrike" dirty="0">
                          <a:effectLst/>
                        </a:rPr>
                        <a:t> pour entrer plus serein dans le monde professionnel</a:t>
                      </a:r>
                      <a:endParaRPr lang="fr-CH" sz="2000" b="0" i="0" u="none" strike="noStrike" dirty="0">
                        <a:effectLst/>
                        <a:latin typeface="Arial" panose="020B0604020202020204" pitchFamily="34" charset="0"/>
                      </a:endParaRPr>
                    </a:p>
                  </a:txBody>
                  <a:tcPr marL="9525" marR="9525" marT="9525" marB="0" anchor="b">
                    <a:solidFill>
                      <a:schemeClr val="bg1"/>
                    </a:solidFill>
                  </a:tcPr>
                </a:tc>
              </a:tr>
              <a:tr h="323850">
                <a:tc>
                  <a:txBody>
                    <a:bodyPr/>
                    <a:lstStyle/>
                    <a:p>
                      <a:pPr algn="l" fontAlgn="b"/>
                      <a:r>
                        <a:rPr lang="fr-CH" sz="2000" b="0" i="0" u="none" strike="noStrike" dirty="0">
                          <a:effectLst/>
                          <a:latin typeface="Arial" panose="020B0604020202020204" pitchFamily="34" charset="0"/>
                        </a:rPr>
                        <a:t>60</a:t>
                      </a:r>
                    </a:p>
                  </a:txBody>
                  <a:tcPr marL="9525" marR="9525" marT="9525" marB="0" anchor="b">
                    <a:solidFill>
                      <a:schemeClr val="bg1"/>
                    </a:solidFill>
                  </a:tcPr>
                </a:tc>
                <a:tc>
                  <a:txBody>
                    <a:bodyPr/>
                    <a:lstStyle/>
                    <a:p>
                      <a:pPr algn="l" fontAlgn="b"/>
                      <a:endParaRPr lang="fr-CH" sz="2000" u="none" strike="noStrike" dirty="0">
                        <a:effectLst/>
                      </a:endParaRPr>
                    </a:p>
                    <a:p>
                      <a:pPr algn="l" fontAlgn="b"/>
                      <a:r>
                        <a:rPr lang="fr-CH" sz="2000" u="none" strike="noStrike" dirty="0">
                          <a:effectLst/>
                        </a:rPr>
                        <a:t>Développer des compétences dans le domaine médical et compléter celles en bio-ingénierie</a:t>
                      </a:r>
                      <a:endParaRPr lang="fr-CH" sz="2000" b="0" i="0" u="none" strike="noStrike" dirty="0">
                        <a:effectLst/>
                        <a:latin typeface="Arial" panose="020B0604020202020204" pitchFamily="34" charset="0"/>
                      </a:endParaRPr>
                    </a:p>
                  </a:txBody>
                  <a:tcPr marL="9525" marR="9525" marT="9525" marB="0" anchor="b">
                    <a:solidFill>
                      <a:schemeClr val="bg1"/>
                    </a:solidFill>
                  </a:tcPr>
                </a:tc>
              </a:tr>
            </a:tbl>
          </a:graphicData>
        </a:graphic>
      </p:graphicFrame>
      <p:sp>
        <p:nvSpPr>
          <p:cNvPr id="4" name="ZoneTexte 3"/>
          <p:cNvSpPr txBox="1"/>
          <p:nvPr/>
        </p:nvSpPr>
        <p:spPr>
          <a:xfrm>
            <a:off x="7015063" y="639077"/>
            <a:ext cx="2816797" cy="461665"/>
          </a:xfrm>
          <a:prstGeom prst="rect">
            <a:avLst/>
          </a:prstGeom>
          <a:noFill/>
        </p:spPr>
        <p:txBody>
          <a:bodyPr wrap="none" rtlCol="0">
            <a:spAutoFit/>
          </a:bodyPr>
          <a:lstStyle/>
          <a:p>
            <a:pPr algn="ctr">
              <a:defRPr sz="4400" b="1" i="0" u="none" strike="noStrike" kern="1200" spc="0" normalizeH="0" baseline="0">
                <a:solidFill>
                  <a:prstClr val="black">
                    <a:lumMod val="50000"/>
                    <a:lumOff val="50000"/>
                  </a:prstClr>
                </a:solidFill>
                <a:latin typeface="+mj-lt"/>
                <a:ea typeface="+mj-ea"/>
                <a:cs typeface="+mj-cs"/>
              </a:defRPr>
            </a:pPr>
            <a:r>
              <a:rPr lang="fr-CH" sz="2400" dirty="0" smtClean="0"/>
              <a:t>Commentaires libres</a:t>
            </a:r>
            <a:endParaRPr lang="fr-CH" sz="2400" dirty="0"/>
          </a:p>
        </p:txBody>
      </p:sp>
    </p:spTree>
    <p:extLst>
      <p:ext uri="{BB962C8B-B14F-4D97-AF65-F5344CB8AC3E}">
        <p14:creationId xmlns:p14="http://schemas.microsoft.com/office/powerpoint/2010/main" val="249936694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90327" y="327472"/>
            <a:ext cx="17281920" cy="677926"/>
          </a:xfrm>
        </p:spPr>
        <p:txBody>
          <a:bodyPr/>
          <a:lstStyle/>
          <a:p>
            <a:r>
              <a:rPr lang="fr-CH" dirty="0" smtClean="0"/>
              <a:t>…Offre </a:t>
            </a:r>
            <a:r>
              <a:rPr lang="fr-CH" dirty="0"/>
              <a:t>HES-SO </a:t>
            </a:r>
            <a:r>
              <a:rPr lang="fr-CH" sz="2800" dirty="0"/>
              <a:t>(</a:t>
            </a:r>
            <a:r>
              <a:rPr lang="fr-CH" sz="2800" dirty="0" smtClean="0"/>
              <a:t>Q.8)…</a:t>
            </a:r>
            <a:endParaRPr lang="fr-CH" dirty="0"/>
          </a:p>
        </p:txBody>
      </p:sp>
      <p:graphicFrame>
        <p:nvGraphicFramePr>
          <p:cNvPr id="10" name="Tableau 9"/>
          <p:cNvGraphicFramePr>
            <a:graphicFrameLocks noGrp="1"/>
          </p:cNvGraphicFramePr>
          <p:nvPr>
            <p:extLst>
              <p:ext uri="{D42A27DB-BD31-4B8C-83A1-F6EECF244321}">
                <p14:modId xmlns:p14="http://schemas.microsoft.com/office/powerpoint/2010/main" val="2516724030"/>
              </p:ext>
            </p:extLst>
          </p:nvPr>
        </p:nvGraphicFramePr>
        <p:xfrm>
          <a:off x="10255423" y="6592168"/>
          <a:ext cx="5105400" cy="3095625"/>
        </p:xfrm>
        <a:graphic>
          <a:graphicData uri="http://schemas.openxmlformats.org/drawingml/2006/table">
            <a:tbl>
              <a:tblPr>
                <a:tableStyleId>{E8B1032C-EA38-4F05-BA0D-38AFFFC7BED3}</a:tableStyleId>
              </a:tblPr>
              <a:tblGrid>
                <a:gridCol w="432048"/>
                <a:gridCol w="4673352"/>
              </a:tblGrid>
              <a:tr h="161925">
                <a:tc gridSpan="2">
                  <a:txBody>
                    <a:bodyPr/>
                    <a:lstStyle/>
                    <a:p>
                      <a:pPr algn="ctr" fontAlgn="b"/>
                      <a:r>
                        <a:rPr lang="fr-CH" sz="2000" b="1" u="none" strike="noStrike" dirty="0" smtClean="0">
                          <a:effectLst/>
                        </a:rPr>
                        <a:t>16 </a:t>
                      </a:r>
                      <a:r>
                        <a:rPr lang="fr-CH" sz="2000" u="none" strike="noStrike" dirty="0" smtClean="0">
                          <a:effectLst/>
                        </a:rPr>
                        <a:t>Pour </a:t>
                      </a:r>
                      <a:r>
                        <a:rPr lang="fr-CH" sz="2000" u="none" strike="noStrike" dirty="0">
                          <a:effectLst/>
                        </a:rPr>
                        <a:t>la réputation de la haute école  </a:t>
                      </a:r>
                      <a:endParaRPr lang="fr-CH" sz="2000" b="1" i="0" u="none" strike="noStrike" dirty="0">
                        <a:effectLst/>
                        <a:latin typeface="Arial" panose="020B0604020202020204" pitchFamily="34" charset="0"/>
                      </a:endParaRPr>
                    </a:p>
                  </a:txBody>
                  <a:tcPr marL="9525" marR="9525" marT="9525" marB="0" anchor="b">
                    <a:solidFill>
                      <a:schemeClr val="accent6">
                        <a:lumMod val="60000"/>
                        <a:lumOff val="40000"/>
                      </a:schemeClr>
                    </a:solidFill>
                  </a:tcPr>
                </a:tc>
                <a:tc hMerge="1">
                  <a:txBody>
                    <a:bodyPr/>
                    <a:lstStyle/>
                    <a:p>
                      <a:endParaRPr lang="fr-CH"/>
                    </a:p>
                  </a:txBody>
                  <a:tcPr/>
                </a:tc>
              </a:tr>
              <a:tr h="161925">
                <a:tc>
                  <a:txBody>
                    <a:bodyPr/>
                    <a:lstStyle/>
                    <a:p>
                      <a:pPr algn="l" fontAlgn="b"/>
                      <a:r>
                        <a:rPr lang="fr-CH" sz="2000" b="0" i="0" u="none" strike="noStrike">
                          <a:effectLst/>
                          <a:latin typeface="Arial" panose="020B0604020202020204" pitchFamily="34" charset="0"/>
                        </a:rPr>
                        <a:t>74</a:t>
                      </a:r>
                    </a:p>
                  </a:txBody>
                  <a:tcPr marL="9525" marR="9525" marT="9525" marB="0" anchor="b"/>
                </a:tc>
                <a:tc>
                  <a:txBody>
                    <a:bodyPr/>
                    <a:lstStyle/>
                    <a:p>
                      <a:pPr algn="l" fontAlgn="b"/>
                      <a:endParaRPr lang="fr-CH" sz="2000" u="none" strike="noStrike" dirty="0">
                        <a:effectLst/>
                      </a:endParaRPr>
                    </a:p>
                    <a:p>
                      <a:pPr algn="l" fontAlgn="b"/>
                      <a:r>
                        <a:rPr lang="fr-CH" sz="2000" u="none" strike="noStrike" dirty="0">
                          <a:effectLst/>
                        </a:rPr>
                        <a:t>Car le </a:t>
                      </a:r>
                      <a:r>
                        <a:rPr lang="fr-CH" sz="2000" u="none" strike="noStrike" dirty="0" err="1">
                          <a:effectLst/>
                        </a:rPr>
                        <a:t>bachelor</a:t>
                      </a:r>
                      <a:r>
                        <a:rPr lang="fr-CH" sz="2000" u="none" strike="noStrike" dirty="0">
                          <a:effectLst/>
                        </a:rPr>
                        <a:t> </a:t>
                      </a:r>
                      <a:r>
                        <a:rPr lang="fr-CH" sz="2000" u="none" strike="noStrike" dirty="0" err="1">
                          <a:effectLst/>
                        </a:rPr>
                        <a:t>Hes</a:t>
                      </a:r>
                      <a:r>
                        <a:rPr lang="fr-CH" sz="2000" u="none" strike="noStrike" dirty="0">
                          <a:effectLst/>
                        </a:rPr>
                        <a:t> ne fait pas grand chose</a:t>
                      </a:r>
                      <a:endParaRPr lang="fr-CH" sz="2000" b="0" i="0" u="none" strike="noStrike" dirty="0">
                        <a:effectLst/>
                        <a:latin typeface="Arial" panose="020B0604020202020204" pitchFamily="34" charset="0"/>
                      </a:endParaRPr>
                    </a:p>
                  </a:txBody>
                  <a:tcPr marL="9525" marR="9525" marT="9525" marB="0" anchor="b"/>
                </a:tc>
              </a:tr>
              <a:tr h="161925">
                <a:tc>
                  <a:txBody>
                    <a:bodyPr/>
                    <a:lstStyle/>
                    <a:p>
                      <a:pPr algn="l" fontAlgn="b"/>
                      <a:r>
                        <a:rPr lang="fr-CH" sz="2000" b="0" i="0" u="none" strike="noStrike">
                          <a:effectLst/>
                          <a:latin typeface="Arial" panose="020B0604020202020204" pitchFamily="34" charset="0"/>
                        </a:rPr>
                        <a:t>75</a:t>
                      </a:r>
                    </a:p>
                  </a:txBody>
                  <a:tcPr marL="9525" marR="9525" marT="9525" marB="0" anchor="b"/>
                </a:tc>
                <a:tc>
                  <a:txBody>
                    <a:bodyPr/>
                    <a:lstStyle/>
                    <a:p>
                      <a:pPr algn="l" fontAlgn="b"/>
                      <a:endParaRPr lang="fr-CH" sz="2000" u="none" strike="noStrike">
                        <a:effectLst/>
                      </a:endParaRPr>
                    </a:p>
                    <a:p>
                      <a:pPr algn="l" fontAlgn="b"/>
                      <a:r>
                        <a:rPr lang="fr-CH" sz="2000" u="none" strike="noStrike">
                          <a:effectLst/>
                        </a:rPr>
                        <a:t>Une école qui peut me préparer un avenir meilleur dans le monde de travail</a:t>
                      </a:r>
                      <a:endParaRPr lang="fr-CH" sz="2000" b="0" i="0" u="none" strike="noStrike">
                        <a:effectLst/>
                        <a:latin typeface="Arial" panose="020B0604020202020204" pitchFamily="34" charset="0"/>
                      </a:endParaRPr>
                    </a:p>
                  </a:txBody>
                  <a:tcPr marL="9525" marR="9525" marT="9525" marB="0" anchor="b"/>
                </a:tc>
              </a:tr>
              <a:tr h="161925">
                <a:tc>
                  <a:txBody>
                    <a:bodyPr/>
                    <a:lstStyle/>
                    <a:p>
                      <a:pPr algn="l" fontAlgn="b"/>
                      <a:r>
                        <a:rPr lang="fr-CH" sz="2000" b="0" i="0" u="none" strike="noStrike">
                          <a:effectLst/>
                          <a:latin typeface="Arial" panose="020B0604020202020204" pitchFamily="34" charset="0"/>
                        </a:rPr>
                        <a:t>76</a:t>
                      </a:r>
                    </a:p>
                  </a:txBody>
                  <a:tcPr marL="9525" marR="9525" marT="9525" marB="0" anchor="b"/>
                </a:tc>
                <a:tc>
                  <a:txBody>
                    <a:bodyPr/>
                    <a:lstStyle/>
                    <a:p>
                      <a:pPr algn="l" fontAlgn="b"/>
                      <a:endParaRPr lang="fr-CH" sz="2000" u="none" strike="noStrike">
                        <a:effectLst/>
                      </a:endParaRPr>
                    </a:p>
                    <a:p>
                      <a:pPr algn="l" fontAlgn="b"/>
                      <a:r>
                        <a:rPr lang="fr-CH" sz="2000" u="none" strike="noStrike">
                          <a:effectLst/>
                        </a:rPr>
                        <a:t>Réputé aussi pour son aspect "pratique"</a:t>
                      </a:r>
                      <a:endParaRPr lang="fr-CH" sz="2000" b="0" i="0" u="none" strike="noStrike">
                        <a:effectLst/>
                        <a:latin typeface="Arial" panose="020B0604020202020204" pitchFamily="34" charset="0"/>
                      </a:endParaRPr>
                    </a:p>
                  </a:txBody>
                  <a:tcPr marL="9525" marR="9525" marT="9525" marB="0" anchor="b"/>
                </a:tc>
              </a:tr>
              <a:tr h="161925">
                <a:tc>
                  <a:txBody>
                    <a:bodyPr/>
                    <a:lstStyle/>
                    <a:p>
                      <a:pPr algn="l" fontAlgn="b"/>
                      <a:r>
                        <a:rPr lang="fr-CH" sz="2000" b="0" i="0" u="none" strike="noStrike" dirty="0">
                          <a:effectLst/>
                          <a:latin typeface="Arial" panose="020B0604020202020204" pitchFamily="34" charset="0"/>
                        </a:rPr>
                        <a:t>77</a:t>
                      </a:r>
                    </a:p>
                  </a:txBody>
                  <a:tcPr marL="9525" marR="9525" marT="9525" marB="0" anchor="b"/>
                </a:tc>
                <a:tc>
                  <a:txBody>
                    <a:bodyPr/>
                    <a:lstStyle/>
                    <a:p>
                      <a:pPr algn="l" fontAlgn="b"/>
                      <a:endParaRPr lang="fr-CH" sz="2000" u="none" strike="noStrike" dirty="0">
                        <a:effectLst/>
                      </a:endParaRPr>
                    </a:p>
                    <a:p>
                      <a:pPr algn="l" fontAlgn="b"/>
                      <a:r>
                        <a:rPr lang="fr-CH" sz="2000" u="none" strike="noStrike" dirty="0">
                          <a:effectLst/>
                        </a:rPr>
                        <a:t>Pas vraiment de réputation</a:t>
                      </a:r>
                      <a:endParaRPr lang="fr-CH" sz="2000" b="0" i="0" u="none" strike="noStrike" dirty="0">
                        <a:effectLst/>
                        <a:latin typeface="Arial" panose="020B0604020202020204" pitchFamily="34" charset="0"/>
                      </a:endParaRPr>
                    </a:p>
                  </a:txBody>
                  <a:tcPr marL="9525" marR="9525" marT="9525" marB="0" anchor="b"/>
                </a:tc>
              </a:tr>
            </a:tbl>
          </a:graphicData>
        </a:graphic>
      </p:graphicFrame>
      <p:graphicFrame>
        <p:nvGraphicFramePr>
          <p:cNvPr id="11" name="Tableau 10"/>
          <p:cNvGraphicFramePr>
            <a:graphicFrameLocks noGrp="1"/>
          </p:cNvGraphicFramePr>
          <p:nvPr>
            <p:extLst>
              <p:ext uri="{D42A27DB-BD31-4B8C-83A1-F6EECF244321}">
                <p14:modId xmlns:p14="http://schemas.microsoft.com/office/powerpoint/2010/main" val="596152806"/>
              </p:ext>
            </p:extLst>
          </p:nvPr>
        </p:nvGraphicFramePr>
        <p:xfrm>
          <a:off x="8887271" y="1941408"/>
          <a:ext cx="5233183" cy="4019550"/>
        </p:xfrm>
        <a:graphic>
          <a:graphicData uri="http://schemas.openxmlformats.org/drawingml/2006/table">
            <a:tbl>
              <a:tblPr>
                <a:tableStyleId>{E8B1032C-EA38-4F05-BA0D-38AFFFC7BED3}</a:tableStyleId>
              </a:tblPr>
              <a:tblGrid>
                <a:gridCol w="576064"/>
                <a:gridCol w="4657119"/>
              </a:tblGrid>
              <a:tr h="161925">
                <a:tc gridSpan="2">
                  <a:txBody>
                    <a:bodyPr/>
                    <a:lstStyle/>
                    <a:p>
                      <a:pPr algn="ctr" fontAlgn="b"/>
                      <a:r>
                        <a:rPr lang="fr-CH" sz="2000" b="1" u="none" strike="noStrike" dirty="0" smtClean="0">
                          <a:effectLst/>
                        </a:rPr>
                        <a:t>17</a:t>
                      </a:r>
                      <a:r>
                        <a:rPr lang="fr-CH" sz="2000" u="none" strike="noStrike" dirty="0" smtClean="0">
                          <a:effectLst/>
                        </a:rPr>
                        <a:t> Pour </a:t>
                      </a:r>
                      <a:r>
                        <a:rPr lang="fr-CH" sz="2000" u="none" strike="noStrike" dirty="0">
                          <a:effectLst/>
                        </a:rPr>
                        <a:t>la proximité avec mon lieu d’habitation  </a:t>
                      </a:r>
                      <a:endParaRPr lang="fr-CH" sz="2000" b="1" i="0" u="none" strike="noStrike" dirty="0">
                        <a:effectLst/>
                        <a:latin typeface="Arial" panose="020B0604020202020204" pitchFamily="34" charset="0"/>
                      </a:endParaRPr>
                    </a:p>
                  </a:txBody>
                  <a:tcPr marL="9525" marR="9525" marT="9525" marB="0" anchor="b">
                    <a:solidFill>
                      <a:schemeClr val="accent6">
                        <a:lumMod val="60000"/>
                        <a:lumOff val="40000"/>
                      </a:schemeClr>
                    </a:solidFill>
                  </a:tcPr>
                </a:tc>
                <a:tc hMerge="1">
                  <a:txBody>
                    <a:bodyPr/>
                    <a:lstStyle/>
                    <a:p>
                      <a:endParaRPr lang="fr-CH"/>
                    </a:p>
                  </a:txBody>
                  <a:tcPr/>
                </a:tc>
              </a:tr>
              <a:tr h="161925">
                <a:tc>
                  <a:txBody>
                    <a:bodyPr/>
                    <a:lstStyle/>
                    <a:p>
                      <a:pPr algn="l" fontAlgn="b"/>
                      <a:r>
                        <a:rPr lang="fr-CH" sz="2000" b="0" i="0" u="none" strike="noStrike">
                          <a:effectLst/>
                          <a:latin typeface="Arial" panose="020B0604020202020204" pitchFamily="34" charset="0"/>
                        </a:rPr>
                        <a:t>69</a:t>
                      </a:r>
                    </a:p>
                  </a:txBody>
                  <a:tcPr marL="9525" marR="9525" marT="9525" marB="0" anchor="b"/>
                </a:tc>
                <a:tc>
                  <a:txBody>
                    <a:bodyPr/>
                    <a:lstStyle/>
                    <a:p>
                      <a:pPr algn="l" fontAlgn="b"/>
                      <a:endParaRPr lang="fr-CH" sz="2000" u="none" strike="noStrike">
                        <a:effectLst/>
                      </a:endParaRPr>
                    </a:p>
                    <a:p>
                      <a:pPr algn="l" fontAlgn="b"/>
                      <a:r>
                        <a:rPr lang="fr-CH" sz="2000" u="none" strike="noStrike">
                          <a:effectLst/>
                        </a:rPr>
                        <a:t>Faire une école en Suisse était plus abordable</a:t>
                      </a:r>
                      <a:endParaRPr lang="fr-CH" sz="2000" b="0" i="0" u="none" strike="noStrike">
                        <a:effectLst/>
                        <a:latin typeface="Arial" panose="020B0604020202020204" pitchFamily="34" charset="0"/>
                      </a:endParaRPr>
                    </a:p>
                  </a:txBody>
                  <a:tcPr marL="9525" marR="9525" marT="9525" marB="0" anchor="b"/>
                </a:tc>
              </a:tr>
              <a:tr h="161925">
                <a:tc>
                  <a:txBody>
                    <a:bodyPr/>
                    <a:lstStyle/>
                    <a:p>
                      <a:pPr algn="l" fontAlgn="b"/>
                      <a:r>
                        <a:rPr lang="fr-CH" sz="2000" b="0" i="0" u="none" strike="noStrike">
                          <a:effectLst/>
                          <a:latin typeface="Arial" panose="020B0604020202020204" pitchFamily="34" charset="0"/>
                        </a:rPr>
                        <a:t>70</a:t>
                      </a:r>
                    </a:p>
                  </a:txBody>
                  <a:tcPr marL="9525" marR="9525" marT="9525" marB="0" anchor="b"/>
                </a:tc>
                <a:tc>
                  <a:txBody>
                    <a:bodyPr/>
                    <a:lstStyle/>
                    <a:p>
                      <a:pPr algn="l" fontAlgn="b"/>
                      <a:endParaRPr lang="fr-CH" sz="2000" u="none" strike="noStrike">
                        <a:effectLst/>
                      </a:endParaRPr>
                    </a:p>
                    <a:p>
                      <a:pPr algn="l" fontAlgn="b"/>
                      <a:r>
                        <a:rPr lang="fr-CH" sz="2000" u="none" strike="noStrike">
                          <a:effectLst/>
                        </a:rPr>
                        <a:t>Oui mais finalement tout est à Lausanne du coup c'est n'importe quoi</a:t>
                      </a:r>
                      <a:endParaRPr lang="fr-CH" sz="2000" b="0" i="0" u="none" strike="noStrike">
                        <a:effectLst/>
                        <a:latin typeface="Arial" panose="020B0604020202020204" pitchFamily="34" charset="0"/>
                      </a:endParaRPr>
                    </a:p>
                  </a:txBody>
                  <a:tcPr marL="9525" marR="9525" marT="9525" marB="0" anchor="b"/>
                </a:tc>
              </a:tr>
              <a:tr h="161925">
                <a:tc>
                  <a:txBody>
                    <a:bodyPr/>
                    <a:lstStyle/>
                    <a:p>
                      <a:pPr algn="l" fontAlgn="b"/>
                      <a:r>
                        <a:rPr lang="fr-CH" sz="2000" b="0" i="0" u="none" strike="noStrike">
                          <a:effectLst/>
                          <a:latin typeface="Arial" panose="020B0604020202020204" pitchFamily="34" charset="0"/>
                        </a:rPr>
                        <a:t>71</a:t>
                      </a:r>
                    </a:p>
                  </a:txBody>
                  <a:tcPr marL="9525" marR="9525" marT="9525" marB="0" anchor="b"/>
                </a:tc>
                <a:tc>
                  <a:txBody>
                    <a:bodyPr/>
                    <a:lstStyle/>
                    <a:p>
                      <a:pPr algn="l" fontAlgn="b"/>
                      <a:endParaRPr lang="fr-CH" sz="2000" u="none" strike="noStrike">
                        <a:effectLst/>
                      </a:endParaRPr>
                    </a:p>
                    <a:p>
                      <a:pPr algn="l" fontAlgn="b"/>
                      <a:r>
                        <a:rPr lang="fr-CH" sz="2000" u="none" strike="noStrike">
                          <a:effectLst/>
                        </a:rPr>
                        <a:t>Sion</a:t>
                      </a:r>
                      <a:endParaRPr lang="fr-CH" sz="2000" b="0" i="0" u="none" strike="noStrike">
                        <a:effectLst/>
                        <a:latin typeface="Arial" panose="020B0604020202020204" pitchFamily="34" charset="0"/>
                      </a:endParaRPr>
                    </a:p>
                  </a:txBody>
                  <a:tcPr marL="9525" marR="9525" marT="9525" marB="0" anchor="b"/>
                </a:tc>
              </a:tr>
              <a:tr h="161925">
                <a:tc>
                  <a:txBody>
                    <a:bodyPr/>
                    <a:lstStyle/>
                    <a:p>
                      <a:pPr algn="l" fontAlgn="b"/>
                      <a:r>
                        <a:rPr lang="fr-CH" sz="2000" b="0" i="0" u="none" strike="noStrike">
                          <a:effectLst/>
                          <a:latin typeface="Arial" panose="020B0604020202020204" pitchFamily="34" charset="0"/>
                        </a:rPr>
                        <a:t>72</a:t>
                      </a:r>
                    </a:p>
                  </a:txBody>
                  <a:tcPr marL="9525" marR="9525" marT="9525" marB="0" anchor="b"/>
                </a:tc>
                <a:tc>
                  <a:txBody>
                    <a:bodyPr/>
                    <a:lstStyle/>
                    <a:p>
                      <a:pPr algn="l" fontAlgn="b"/>
                      <a:endParaRPr lang="fr-CH" sz="2000" u="none" strike="noStrike">
                        <a:effectLst/>
                      </a:endParaRPr>
                    </a:p>
                    <a:p>
                      <a:pPr algn="l" fontAlgn="b"/>
                      <a:r>
                        <a:rPr lang="fr-CH" sz="2000" u="none" strike="noStrike">
                          <a:effectLst/>
                        </a:rPr>
                        <a:t>Lausanne</a:t>
                      </a:r>
                      <a:endParaRPr lang="fr-CH" sz="2000" b="0" i="0" u="none" strike="noStrike">
                        <a:effectLst/>
                        <a:latin typeface="Arial" panose="020B0604020202020204" pitchFamily="34" charset="0"/>
                      </a:endParaRPr>
                    </a:p>
                  </a:txBody>
                  <a:tcPr marL="9525" marR="9525" marT="9525" marB="0" anchor="b"/>
                </a:tc>
              </a:tr>
              <a:tr h="161925">
                <a:tc>
                  <a:txBody>
                    <a:bodyPr/>
                    <a:lstStyle/>
                    <a:p>
                      <a:pPr algn="l" fontAlgn="b"/>
                      <a:r>
                        <a:rPr lang="fr-CH" sz="2000" b="0" i="0" u="none" strike="noStrike" dirty="0">
                          <a:effectLst/>
                          <a:latin typeface="Arial" panose="020B0604020202020204" pitchFamily="34" charset="0"/>
                        </a:rPr>
                        <a:t>73</a:t>
                      </a:r>
                    </a:p>
                  </a:txBody>
                  <a:tcPr marL="9525" marR="9525" marT="9525" marB="0" anchor="b"/>
                </a:tc>
                <a:tc>
                  <a:txBody>
                    <a:bodyPr/>
                    <a:lstStyle/>
                    <a:p>
                      <a:pPr algn="l" fontAlgn="b"/>
                      <a:endParaRPr lang="fr-CH" sz="2000" u="none" strike="noStrike" dirty="0">
                        <a:effectLst/>
                      </a:endParaRPr>
                    </a:p>
                    <a:p>
                      <a:pPr algn="l" fontAlgn="b"/>
                      <a:r>
                        <a:rPr lang="fr-CH" sz="2000" u="none" strike="noStrike" dirty="0">
                          <a:effectLst/>
                        </a:rPr>
                        <a:t>Bulle - Lausanne, non-plus</a:t>
                      </a:r>
                      <a:endParaRPr lang="fr-CH" sz="2000" b="0" i="0" u="none" strike="noStrike" dirty="0">
                        <a:effectLst/>
                        <a:latin typeface="Arial" panose="020B0604020202020204" pitchFamily="34" charset="0"/>
                      </a:endParaRPr>
                    </a:p>
                  </a:txBody>
                  <a:tcPr marL="9525" marR="9525" marT="9525" marB="0" anchor="b"/>
                </a:tc>
              </a:tr>
            </a:tbl>
          </a:graphicData>
        </a:graphic>
      </p:graphicFrame>
      <p:graphicFrame>
        <p:nvGraphicFramePr>
          <p:cNvPr id="12" name="Tableau 11"/>
          <p:cNvGraphicFramePr>
            <a:graphicFrameLocks noGrp="1"/>
          </p:cNvGraphicFramePr>
          <p:nvPr>
            <p:extLst>
              <p:ext uri="{D42A27DB-BD31-4B8C-83A1-F6EECF244321}">
                <p14:modId xmlns:p14="http://schemas.microsoft.com/office/powerpoint/2010/main" val="3654030376"/>
              </p:ext>
            </p:extLst>
          </p:nvPr>
        </p:nvGraphicFramePr>
        <p:xfrm>
          <a:off x="534343" y="1194396"/>
          <a:ext cx="6336704" cy="7096125"/>
        </p:xfrm>
        <a:graphic>
          <a:graphicData uri="http://schemas.openxmlformats.org/drawingml/2006/table">
            <a:tbl>
              <a:tblPr>
                <a:tableStyleId>{E8B1032C-EA38-4F05-BA0D-38AFFFC7BED3}</a:tableStyleId>
              </a:tblPr>
              <a:tblGrid>
                <a:gridCol w="432048"/>
                <a:gridCol w="5904656"/>
              </a:tblGrid>
              <a:tr h="161925">
                <a:tc gridSpan="2">
                  <a:txBody>
                    <a:bodyPr/>
                    <a:lstStyle/>
                    <a:p>
                      <a:pPr algn="ctr" fontAlgn="b"/>
                      <a:r>
                        <a:rPr lang="fr-CH" sz="2000" b="1" u="none" strike="noStrike" dirty="0" smtClean="0">
                          <a:effectLst/>
                        </a:rPr>
                        <a:t>28</a:t>
                      </a:r>
                      <a:r>
                        <a:rPr lang="fr-CH" sz="2000" u="none" strike="noStrike" dirty="0" smtClean="0">
                          <a:effectLst/>
                        </a:rPr>
                        <a:t> Pour </a:t>
                      </a:r>
                      <a:r>
                        <a:rPr lang="fr-CH" sz="2000" u="none" strike="noStrike" dirty="0">
                          <a:effectLst/>
                        </a:rPr>
                        <a:t>la durée des études  </a:t>
                      </a:r>
                      <a:endParaRPr lang="fr-CH" sz="2000" b="1" i="0" u="none" strike="noStrike" dirty="0">
                        <a:effectLst/>
                        <a:latin typeface="Arial" panose="020B0604020202020204" pitchFamily="34" charset="0"/>
                      </a:endParaRPr>
                    </a:p>
                  </a:txBody>
                  <a:tcPr marL="9525" marR="9525" marT="9525" marB="0" anchor="b">
                    <a:solidFill>
                      <a:schemeClr val="accent6">
                        <a:lumMod val="60000"/>
                        <a:lumOff val="40000"/>
                      </a:schemeClr>
                    </a:solidFill>
                  </a:tcPr>
                </a:tc>
                <a:tc hMerge="1">
                  <a:txBody>
                    <a:bodyPr/>
                    <a:lstStyle/>
                    <a:p>
                      <a:endParaRPr lang="fr-CH"/>
                    </a:p>
                  </a:txBody>
                  <a:tcPr/>
                </a:tc>
              </a:tr>
              <a:tr h="161925">
                <a:tc>
                  <a:txBody>
                    <a:bodyPr/>
                    <a:lstStyle/>
                    <a:p>
                      <a:pPr algn="l" fontAlgn="b"/>
                      <a:r>
                        <a:rPr lang="fr-CH" sz="2000" b="0" i="0" u="none" strike="noStrike">
                          <a:effectLst/>
                          <a:latin typeface="Arial" panose="020B0604020202020204" pitchFamily="34" charset="0"/>
                        </a:rPr>
                        <a:t>61</a:t>
                      </a:r>
                    </a:p>
                  </a:txBody>
                  <a:tcPr marL="9525" marR="9525" marT="9525" marB="0" anchor="b"/>
                </a:tc>
                <a:tc>
                  <a:txBody>
                    <a:bodyPr/>
                    <a:lstStyle/>
                    <a:p>
                      <a:pPr algn="l" fontAlgn="b"/>
                      <a:endParaRPr lang="fr-CH" sz="2000" u="none" strike="noStrike" dirty="0">
                        <a:effectLst/>
                      </a:endParaRPr>
                    </a:p>
                    <a:p>
                      <a:pPr algn="l" fontAlgn="b"/>
                      <a:r>
                        <a:rPr lang="fr-CH" sz="2000" u="none" strike="noStrike" dirty="0">
                          <a:effectLst/>
                        </a:rPr>
                        <a:t>En cours d’emploi</a:t>
                      </a:r>
                      <a:endParaRPr lang="fr-CH" sz="2000" b="0" i="0" u="none" strike="noStrike" dirty="0">
                        <a:effectLst/>
                        <a:latin typeface="Arial" panose="020B0604020202020204" pitchFamily="34" charset="0"/>
                      </a:endParaRPr>
                    </a:p>
                  </a:txBody>
                  <a:tcPr marL="9525" marR="9525" marT="9525" marB="0" anchor="b"/>
                </a:tc>
              </a:tr>
              <a:tr h="161925">
                <a:tc>
                  <a:txBody>
                    <a:bodyPr/>
                    <a:lstStyle/>
                    <a:p>
                      <a:pPr algn="l" fontAlgn="b"/>
                      <a:r>
                        <a:rPr lang="fr-CH" sz="2000" b="0" i="0" u="none" strike="noStrike">
                          <a:effectLst/>
                          <a:latin typeface="Arial" panose="020B0604020202020204" pitchFamily="34" charset="0"/>
                        </a:rPr>
                        <a:t>62</a:t>
                      </a:r>
                    </a:p>
                  </a:txBody>
                  <a:tcPr marL="9525" marR="9525" marT="9525" marB="0" anchor="b"/>
                </a:tc>
                <a:tc>
                  <a:txBody>
                    <a:bodyPr/>
                    <a:lstStyle/>
                    <a:p>
                      <a:pPr algn="l" fontAlgn="b"/>
                      <a:endParaRPr lang="fr-CH" sz="2000" u="none" strike="noStrike">
                        <a:effectLst/>
                      </a:endParaRPr>
                    </a:p>
                    <a:p>
                      <a:pPr algn="l" fontAlgn="b"/>
                      <a:r>
                        <a:rPr lang="fr-CH" sz="2000" u="none" strike="noStrike">
                          <a:effectLst/>
                        </a:rPr>
                        <a:t>1 an et demi avant de rentrer dans le monde du travail c'est un plus</a:t>
                      </a:r>
                      <a:endParaRPr lang="fr-CH" sz="2000" b="0" i="0" u="none" strike="noStrike">
                        <a:effectLst/>
                        <a:latin typeface="Arial" panose="020B0604020202020204" pitchFamily="34" charset="0"/>
                      </a:endParaRPr>
                    </a:p>
                  </a:txBody>
                  <a:tcPr marL="9525" marR="9525" marT="9525" marB="0" anchor="b"/>
                </a:tc>
              </a:tr>
              <a:tr h="161925">
                <a:tc>
                  <a:txBody>
                    <a:bodyPr/>
                    <a:lstStyle/>
                    <a:p>
                      <a:pPr algn="l" fontAlgn="b"/>
                      <a:r>
                        <a:rPr lang="fr-CH" sz="2000" b="0" i="0" u="none" strike="noStrike">
                          <a:effectLst/>
                          <a:latin typeface="Arial" panose="020B0604020202020204" pitchFamily="34" charset="0"/>
                        </a:rPr>
                        <a:t>63</a:t>
                      </a:r>
                    </a:p>
                  </a:txBody>
                  <a:tcPr marL="9525" marR="9525" marT="9525" marB="0" anchor="b"/>
                </a:tc>
                <a:tc>
                  <a:txBody>
                    <a:bodyPr/>
                    <a:lstStyle/>
                    <a:p>
                      <a:pPr algn="l" fontAlgn="b"/>
                      <a:endParaRPr lang="fr-CH" sz="2000" u="none" strike="noStrike">
                        <a:effectLst/>
                      </a:endParaRPr>
                    </a:p>
                    <a:p>
                      <a:pPr algn="l" fontAlgn="b"/>
                      <a:r>
                        <a:rPr lang="fr-CH" sz="2000" u="none" strike="noStrike">
                          <a:effectLst/>
                        </a:rPr>
                        <a:t>3 semestres cest bien</a:t>
                      </a:r>
                      <a:endParaRPr lang="fr-CH" sz="2000" b="0" i="0" u="none" strike="noStrike">
                        <a:effectLst/>
                        <a:latin typeface="Arial" panose="020B0604020202020204" pitchFamily="34" charset="0"/>
                      </a:endParaRPr>
                    </a:p>
                  </a:txBody>
                  <a:tcPr marL="9525" marR="9525" marT="9525" marB="0" anchor="b"/>
                </a:tc>
              </a:tr>
              <a:tr h="161925">
                <a:tc>
                  <a:txBody>
                    <a:bodyPr/>
                    <a:lstStyle/>
                    <a:p>
                      <a:pPr algn="l" fontAlgn="b"/>
                      <a:r>
                        <a:rPr lang="fr-CH" sz="2000" b="0" i="0" u="none" strike="noStrike">
                          <a:effectLst/>
                          <a:latin typeface="Arial" panose="020B0604020202020204" pitchFamily="34" charset="0"/>
                        </a:rPr>
                        <a:t>64</a:t>
                      </a:r>
                    </a:p>
                  </a:txBody>
                  <a:tcPr marL="9525" marR="9525" marT="9525" marB="0" anchor="b"/>
                </a:tc>
                <a:tc>
                  <a:txBody>
                    <a:bodyPr/>
                    <a:lstStyle/>
                    <a:p>
                      <a:pPr algn="l" fontAlgn="b"/>
                      <a:endParaRPr lang="fr-CH" sz="2000" u="none" strike="noStrike">
                        <a:effectLst/>
                      </a:endParaRPr>
                    </a:p>
                    <a:p>
                      <a:pPr algn="l" fontAlgn="b"/>
                      <a:r>
                        <a:rPr lang="fr-CH" sz="2000" u="none" strike="noStrike">
                          <a:effectLst/>
                        </a:rPr>
                        <a:t>Et la possibilité de le faire en cours d'emploi</a:t>
                      </a:r>
                      <a:endParaRPr lang="fr-CH" sz="2000" b="0" i="0" u="none" strike="noStrike">
                        <a:effectLst/>
                        <a:latin typeface="Arial" panose="020B0604020202020204" pitchFamily="34" charset="0"/>
                      </a:endParaRPr>
                    </a:p>
                  </a:txBody>
                  <a:tcPr marL="9525" marR="9525" marT="9525" marB="0" anchor="b"/>
                </a:tc>
              </a:tr>
              <a:tr h="485775">
                <a:tc>
                  <a:txBody>
                    <a:bodyPr/>
                    <a:lstStyle/>
                    <a:p>
                      <a:pPr algn="l" fontAlgn="b"/>
                      <a:r>
                        <a:rPr lang="fr-CH" sz="2000" b="0" i="0" u="none" strike="noStrike">
                          <a:effectLst/>
                          <a:latin typeface="Arial" panose="020B0604020202020204" pitchFamily="34" charset="0"/>
                        </a:rPr>
                        <a:t>65</a:t>
                      </a:r>
                    </a:p>
                  </a:txBody>
                  <a:tcPr marL="9525" marR="9525" marT="9525" marB="0" anchor="b"/>
                </a:tc>
                <a:tc>
                  <a:txBody>
                    <a:bodyPr/>
                    <a:lstStyle/>
                    <a:p>
                      <a:pPr algn="l" fontAlgn="b"/>
                      <a:endParaRPr lang="fr-CH" sz="2000" u="none" strike="noStrike">
                        <a:effectLst/>
                      </a:endParaRPr>
                    </a:p>
                    <a:p>
                      <a:pPr algn="l" fontAlgn="b"/>
                      <a:r>
                        <a:rPr lang="fr-CH" sz="2000" u="none" strike="noStrike">
                          <a:effectLst/>
                        </a:rPr>
                        <a:t>un an et demi pour obtenir un diplôme master et relativement cours, comparé à faire un master avec un diplôme HES et ensuite faire un master EPFL qui peut durer 3 ans</a:t>
                      </a:r>
                      <a:endParaRPr lang="fr-CH" sz="2000" b="0" i="0" u="none" strike="noStrike">
                        <a:effectLst/>
                        <a:latin typeface="Arial" panose="020B0604020202020204" pitchFamily="34" charset="0"/>
                      </a:endParaRPr>
                    </a:p>
                  </a:txBody>
                  <a:tcPr marL="9525" marR="9525" marT="9525" marB="0" anchor="b"/>
                </a:tc>
              </a:tr>
              <a:tr h="323850">
                <a:tc>
                  <a:txBody>
                    <a:bodyPr/>
                    <a:lstStyle/>
                    <a:p>
                      <a:pPr algn="l" fontAlgn="b"/>
                      <a:r>
                        <a:rPr lang="fr-CH" sz="2000" b="0" i="0" u="none" strike="noStrike">
                          <a:effectLst/>
                          <a:latin typeface="Arial" panose="020B0604020202020204" pitchFamily="34" charset="0"/>
                        </a:rPr>
                        <a:t>66</a:t>
                      </a:r>
                    </a:p>
                  </a:txBody>
                  <a:tcPr marL="9525" marR="9525" marT="9525" marB="0" anchor="b"/>
                </a:tc>
                <a:tc>
                  <a:txBody>
                    <a:bodyPr/>
                    <a:lstStyle/>
                    <a:p>
                      <a:pPr algn="l" fontAlgn="b"/>
                      <a:endParaRPr lang="fr-CH" sz="2000" u="none" strike="noStrike" dirty="0">
                        <a:effectLst/>
                      </a:endParaRPr>
                    </a:p>
                    <a:p>
                      <a:pPr algn="l" fontAlgn="b"/>
                      <a:r>
                        <a:rPr lang="fr-CH" sz="2000" u="none" strike="noStrike" dirty="0">
                          <a:effectLst/>
                        </a:rPr>
                        <a:t>Possibilité de suivre la formation à temps partiel (dommage que ça ne soit pas le cas pour le TM...)</a:t>
                      </a:r>
                      <a:endParaRPr lang="fr-CH" sz="2000" b="0" i="0" u="none" strike="noStrike" dirty="0">
                        <a:effectLst/>
                        <a:latin typeface="Arial" panose="020B0604020202020204" pitchFamily="34" charset="0"/>
                      </a:endParaRPr>
                    </a:p>
                  </a:txBody>
                  <a:tcPr marL="9525" marR="9525" marT="9525" marB="0" anchor="b"/>
                </a:tc>
              </a:tr>
              <a:tr h="161925">
                <a:tc>
                  <a:txBody>
                    <a:bodyPr/>
                    <a:lstStyle/>
                    <a:p>
                      <a:pPr algn="l" fontAlgn="b"/>
                      <a:r>
                        <a:rPr lang="fr-CH" sz="2000" b="0" i="0" u="none" strike="noStrike">
                          <a:effectLst/>
                          <a:latin typeface="Arial" panose="020B0604020202020204" pitchFamily="34" charset="0"/>
                        </a:rPr>
                        <a:t>67</a:t>
                      </a:r>
                    </a:p>
                  </a:txBody>
                  <a:tcPr marL="9525" marR="9525" marT="9525" marB="0" anchor="b"/>
                </a:tc>
                <a:tc>
                  <a:txBody>
                    <a:bodyPr/>
                    <a:lstStyle/>
                    <a:p>
                      <a:pPr algn="l" fontAlgn="b"/>
                      <a:endParaRPr lang="fr-CH" sz="2000" u="none" strike="noStrike" dirty="0">
                        <a:effectLst/>
                      </a:endParaRPr>
                    </a:p>
                    <a:p>
                      <a:pPr algn="l" fontAlgn="b"/>
                      <a:r>
                        <a:rPr lang="fr-CH" sz="2000" u="none" strike="noStrike" dirty="0">
                          <a:effectLst/>
                        </a:rPr>
                        <a:t>Une année de cours en plein temps</a:t>
                      </a:r>
                      <a:endParaRPr lang="fr-CH" sz="2000" b="0" i="0" u="none" strike="noStrike" dirty="0">
                        <a:effectLst/>
                        <a:latin typeface="Arial" panose="020B0604020202020204" pitchFamily="34" charset="0"/>
                      </a:endParaRPr>
                    </a:p>
                  </a:txBody>
                  <a:tcPr marL="9525" marR="9525" marT="9525" marB="0" anchor="b"/>
                </a:tc>
              </a:tr>
              <a:tr h="323850">
                <a:tc>
                  <a:txBody>
                    <a:bodyPr/>
                    <a:lstStyle/>
                    <a:p>
                      <a:pPr algn="l" fontAlgn="b"/>
                      <a:r>
                        <a:rPr lang="fr-CH" sz="2000" b="0" i="0" u="none" strike="noStrike" dirty="0">
                          <a:effectLst/>
                          <a:latin typeface="Arial" panose="020B0604020202020204" pitchFamily="34" charset="0"/>
                        </a:rPr>
                        <a:t>68</a:t>
                      </a:r>
                    </a:p>
                  </a:txBody>
                  <a:tcPr marL="9525" marR="9525" marT="9525" marB="0" anchor="b"/>
                </a:tc>
                <a:tc>
                  <a:txBody>
                    <a:bodyPr/>
                    <a:lstStyle/>
                    <a:p>
                      <a:pPr algn="l" fontAlgn="b"/>
                      <a:endParaRPr lang="fr-CH" sz="2000" u="none" strike="noStrike" dirty="0">
                        <a:effectLst/>
                      </a:endParaRPr>
                    </a:p>
                    <a:p>
                      <a:pPr algn="l" fontAlgn="b"/>
                      <a:r>
                        <a:rPr lang="fr-CH" sz="2000" u="none" strike="noStrike" dirty="0">
                          <a:effectLst/>
                        </a:rPr>
                        <a:t>Obtenir un master </a:t>
                      </a:r>
                      <a:r>
                        <a:rPr lang="fr-CH" sz="2000" u="none" strike="noStrike" dirty="0" err="1">
                          <a:effectLst/>
                        </a:rPr>
                        <a:t>apres</a:t>
                      </a:r>
                      <a:r>
                        <a:rPr lang="fr-CH" sz="2000" u="none" strike="noStrike" dirty="0">
                          <a:effectLst/>
                        </a:rPr>
                        <a:t> seulement 1.5 ans offre un avantage salarial pour un faible temps d'</a:t>
                      </a:r>
                      <a:r>
                        <a:rPr lang="fr-CH" sz="2000" u="none" strike="noStrike" dirty="0" err="1">
                          <a:effectLst/>
                        </a:rPr>
                        <a:t>etude</a:t>
                      </a:r>
                      <a:endParaRPr lang="fr-CH" sz="2000" b="0" i="0" u="none" strike="noStrike" dirty="0">
                        <a:effectLst/>
                        <a:latin typeface="Arial" panose="020B0604020202020204" pitchFamily="34" charset="0"/>
                      </a:endParaRPr>
                    </a:p>
                  </a:txBody>
                  <a:tcPr marL="9525" marR="9525" marT="9525" marB="0" anchor="b"/>
                </a:tc>
              </a:tr>
            </a:tbl>
          </a:graphicData>
        </a:graphic>
      </p:graphicFrame>
      <p:sp>
        <p:nvSpPr>
          <p:cNvPr id="6" name="ZoneTexte 5"/>
          <p:cNvSpPr txBox="1"/>
          <p:nvPr/>
        </p:nvSpPr>
        <p:spPr>
          <a:xfrm>
            <a:off x="9607351" y="543733"/>
            <a:ext cx="2816797" cy="461665"/>
          </a:xfrm>
          <a:prstGeom prst="rect">
            <a:avLst/>
          </a:prstGeom>
          <a:noFill/>
        </p:spPr>
        <p:txBody>
          <a:bodyPr wrap="none" rtlCol="0">
            <a:spAutoFit/>
          </a:bodyPr>
          <a:lstStyle/>
          <a:p>
            <a:pPr algn="ctr">
              <a:defRPr sz="4400" b="1" i="0" u="none" strike="noStrike" kern="1200" spc="0" normalizeH="0" baseline="0">
                <a:solidFill>
                  <a:prstClr val="black">
                    <a:lumMod val="50000"/>
                    <a:lumOff val="50000"/>
                  </a:prstClr>
                </a:solidFill>
                <a:latin typeface="+mj-lt"/>
                <a:ea typeface="+mj-ea"/>
                <a:cs typeface="+mj-cs"/>
              </a:defRPr>
            </a:pPr>
            <a:r>
              <a:rPr lang="fr-CH" sz="2400" dirty="0" smtClean="0"/>
              <a:t>Commentaires libres</a:t>
            </a:r>
            <a:endParaRPr lang="fr-CH" sz="2400" dirty="0"/>
          </a:p>
        </p:txBody>
      </p:sp>
    </p:spTree>
    <p:extLst>
      <p:ext uri="{BB962C8B-B14F-4D97-AF65-F5344CB8AC3E}">
        <p14:creationId xmlns:p14="http://schemas.microsoft.com/office/powerpoint/2010/main" val="16172464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a:t>…Offre HES-SO </a:t>
            </a:r>
            <a:r>
              <a:rPr lang="fr-CH" sz="2800" dirty="0"/>
              <a:t>(Q.8</a:t>
            </a:r>
            <a:r>
              <a:rPr lang="fr-CH" sz="2800" dirty="0" smtClean="0"/>
              <a:t>)</a:t>
            </a:r>
            <a:endParaRPr lang="fr-CH" dirty="0"/>
          </a:p>
        </p:txBody>
      </p:sp>
      <p:graphicFrame>
        <p:nvGraphicFramePr>
          <p:cNvPr id="4" name="Tableau 3"/>
          <p:cNvGraphicFramePr>
            <a:graphicFrameLocks noGrp="1"/>
          </p:cNvGraphicFramePr>
          <p:nvPr>
            <p:extLst>
              <p:ext uri="{D42A27DB-BD31-4B8C-83A1-F6EECF244321}">
                <p14:modId xmlns:p14="http://schemas.microsoft.com/office/powerpoint/2010/main" val="3998500777"/>
              </p:ext>
            </p:extLst>
          </p:nvPr>
        </p:nvGraphicFramePr>
        <p:xfrm>
          <a:off x="9751367" y="3869241"/>
          <a:ext cx="6768752" cy="1475540"/>
        </p:xfrm>
        <a:graphic>
          <a:graphicData uri="http://schemas.openxmlformats.org/drawingml/2006/table">
            <a:tbl>
              <a:tblPr>
                <a:tableStyleId>{E8B1032C-EA38-4F05-BA0D-38AFFFC7BED3}</a:tableStyleId>
              </a:tblPr>
              <a:tblGrid>
                <a:gridCol w="576064"/>
                <a:gridCol w="6192688"/>
              </a:tblGrid>
              <a:tr h="170636">
                <a:tc gridSpan="2">
                  <a:txBody>
                    <a:bodyPr/>
                    <a:lstStyle/>
                    <a:p>
                      <a:pPr algn="ctr" fontAlgn="b"/>
                      <a:r>
                        <a:rPr lang="fr-CH" sz="2000" b="1" u="none" strike="noStrike" dirty="0" smtClean="0">
                          <a:effectLst/>
                        </a:rPr>
                        <a:t>3 </a:t>
                      </a:r>
                      <a:r>
                        <a:rPr lang="fr-CH" sz="2000" u="none" strike="noStrike" dirty="0" smtClean="0">
                          <a:effectLst/>
                        </a:rPr>
                        <a:t>Par </a:t>
                      </a:r>
                      <a:r>
                        <a:rPr lang="fr-CH" sz="2000" u="none" strike="noStrike" dirty="0">
                          <a:effectLst/>
                        </a:rPr>
                        <a:t>obligation imposée par mon employeur  </a:t>
                      </a:r>
                      <a:endParaRPr lang="fr-CH" sz="2000" b="1" i="0" u="none" strike="noStrike" dirty="0">
                        <a:effectLst/>
                        <a:latin typeface="Arial" panose="020B0604020202020204" pitchFamily="34" charset="0"/>
                      </a:endParaRPr>
                    </a:p>
                  </a:txBody>
                  <a:tcPr marL="9525" marR="9525" marT="9525" marB="0" anchor="b">
                    <a:solidFill>
                      <a:schemeClr val="accent6">
                        <a:lumMod val="60000"/>
                        <a:lumOff val="40000"/>
                      </a:schemeClr>
                    </a:solidFill>
                  </a:tcPr>
                </a:tc>
                <a:tc hMerge="1">
                  <a:txBody>
                    <a:bodyPr/>
                    <a:lstStyle/>
                    <a:p>
                      <a:endParaRPr lang="fr-CH"/>
                    </a:p>
                  </a:txBody>
                  <a:tcPr/>
                </a:tc>
              </a:tr>
              <a:tr h="1161215">
                <a:tc>
                  <a:txBody>
                    <a:bodyPr/>
                    <a:lstStyle/>
                    <a:p>
                      <a:pPr algn="l" fontAlgn="b"/>
                      <a:r>
                        <a:rPr lang="fr-CH" sz="2000" b="0" i="0" u="none" strike="noStrike" dirty="0" smtClean="0">
                          <a:effectLst/>
                          <a:latin typeface="+mn-lt"/>
                        </a:rPr>
                        <a:t>85</a:t>
                      </a:r>
                      <a:endParaRPr lang="fr-CH" sz="2000" b="0" i="0" u="none" strike="noStrike" dirty="0">
                        <a:effectLst/>
                        <a:latin typeface="Arial" panose="020B0604020202020204" pitchFamily="34" charset="0"/>
                      </a:endParaRPr>
                    </a:p>
                  </a:txBody>
                  <a:tcPr marL="9525" marR="9525" marT="9525" marB="0" anchor="b"/>
                </a:tc>
                <a:tc>
                  <a:txBody>
                    <a:bodyPr/>
                    <a:lstStyle/>
                    <a:p>
                      <a:pPr algn="l" fontAlgn="b"/>
                      <a:endParaRPr lang="fr-CH" sz="2000" u="none" strike="noStrike" dirty="0">
                        <a:effectLst/>
                      </a:endParaRPr>
                    </a:p>
                    <a:p>
                      <a:pPr algn="l" fontAlgn="b"/>
                      <a:r>
                        <a:rPr lang="fr-CH" sz="2000" u="none" strike="noStrike" dirty="0">
                          <a:effectLst/>
                        </a:rPr>
                        <a:t>C'</a:t>
                      </a:r>
                      <a:r>
                        <a:rPr lang="fr-CH" sz="2000" u="none" strike="noStrike" dirty="0" err="1">
                          <a:effectLst/>
                        </a:rPr>
                        <a:t>etait</a:t>
                      </a:r>
                      <a:r>
                        <a:rPr lang="fr-CH" sz="2000" u="none" strike="noStrike" dirty="0">
                          <a:effectLst/>
                        </a:rPr>
                        <a:t> effectivement une condition d'engagement dans le post choisi.</a:t>
                      </a:r>
                      <a:endParaRPr lang="fr-CH" sz="2000" b="0" i="0" u="none" strike="noStrike" dirty="0">
                        <a:effectLst/>
                        <a:latin typeface="Arial" panose="020B0604020202020204" pitchFamily="34" charset="0"/>
                      </a:endParaRPr>
                    </a:p>
                  </a:txBody>
                  <a:tcPr marL="9525" marR="9525" marT="9525" marB="0" anchor="b"/>
                </a:tc>
              </a:tr>
            </a:tbl>
          </a:graphicData>
        </a:graphic>
      </p:graphicFrame>
      <p:graphicFrame>
        <p:nvGraphicFramePr>
          <p:cNvPr id="6" name="Tableau 5"/>
          <p:cNvGraphicFramePr>
            <a:graphicFrameLocks noGrp="1"/>
          </p:cNvGraphicFramePr>
          <p:nvPr>
            <p:extLst>
              <p:ext uri="{D42A27DB-BD31-4B8C-83A1-F6EECF244321}">
                <p14:modId xmlns:p14="http://schemas.microsoft.com/office/powerpoint/2010/main" val="3486556593"/>
              </p:ext>
            </p:extLst>
          </p:nvPr>
        </p:nvGraphicFramePr>
        <p:xfrm>
          <a:off x="8306873" y="2343696"/>
          <a:ext cx="9361040" cy="929458"/>
        </p:xfrm>
        <a:graphic>
          <a:graphicData uri="http://schemas.openxmlformats.org/drawingml/2006/table">
            <a:tbl>
              <a:tblPr>
                <a:tableStyleId>{E8B1032C-EA38-4F05-BA0D-38AFFFC7BED3}</a:tableStyleId>
              </a:tblPr>
              <a:tblGrid>
                <a:gridCol w="576064"/>
                <a:gridCol w="8784976"/>
              </a:tblGrid>
              <a:tr h="128001">
                <a:tc gridSpan="2">
                  <a:txBody>
                    <a:bodyPr/>
                    <a:lstStyle/>
                    <a:p>
                      <a:pPr algn="ctr" fontAlgn="b"/>
                      <a:r>
                        <a:rPr lang="fr-CH" sz="2000" b="1" u="none" strike="noStrike" dirty="0" smtClean="0">
                          <a:effectLst/>
                        </a:rPr>
                        <a:t>6</a:t>
                      </a:r>
                      <a:r>
                        <a:rPr lang="fr-CH" sz="2000" u="none" strike="noStrike" dirty="0" smtClean="0">
                          <a:effectLst/>
                        </a:rPr>
                        <a:t> Sur </a:t>
                      </a:r>
                      <a:r>
                        <a:rPr lang="fr-CH" sz="2000" u="none" strike="noStrike" dirty="0">
                          <a:effectLst/>
                        </a:rPr>
                        <a:t>recommandations d’ami-e-s/famille  </a:t>
                      </a:r>
                      <a:endParaRPr lang="fr-CH" sz="2000" b="1" i="0" u="none" strike="noStrike" dirty="0">
                        <a:effectLst/>
                        <a:latin typeface="Arial" panose="020B0604020202020204" pitchFamily="34" charset="0"/>
                      </a:endParaRPr>
                    </a:p>
                  </a:txBody>
                  <a:tcPr marL="7529" marR="7529" marT="7529" marB="0" anchor="b">
                    <a:solidFill>
                      <a:schemeClr val="accent6">
                        <a:lumMod val="60000"/>
                        <a:lumOff val="40000"/>
                      </a:schemeClr>
                    </a:solidFill>
                  </a:tcPr>
                </a:tc>
                <a:tc hMerge="1">
                  <a:txBody>
                    <a:bodyPr/>
                    <a:lstStyle/>
                    <a:p>
                      <a:endParaRPr lang="fr-CH"/>
                    </a:p>
                  </a:txBody>
                  <a:tcPr/>
                </a:tc>
              </a:tr>
              <a:tr h="248473">
                <a:tc>
                  <a:txBody>
                    <a:bodyPr/>
                    <a:lstStyle/>
                    <a:p>
                      <a:pPr algn="l" fontAlgn="b"/>
                      <a:r>
                        <a:rPr lang="fr-CH" sz="2000" b="0" i="0" u="none" strike="noStrike" dirty="0" smtClean="0">
                          <a:effectLst/>
                          <a:latin typeface="+mn-lt"/>
                        </a:rPr>
                        <a:t>84</a:t>
                      </a:r>
                      <a:endParaRPr lang="fr-CH" sz="2000" b="0" i="0" u="none" strike="noStrike" dirty="0">
                        <a:effectLst/>
                        <a:latin typeface="Arial" panose="020B0604020202020204" pitchFamily="34" charset="0"/>
                      </a:endParaRPr>
                    </a:p>
                  </a:txBody>
                  <a:tcPr marL="7529" marR="7529" marT="7529" marB="0" anchor="b"/>
                </a:tc>
                <a:tc>
                  <a:txBody>
                    <a:bodyPr/>
                    <a:lstStyle/>
                    <a:p>
                      <a:pPr algn="l" fontAlgn="b"/>
                      <a:endParaRPr lang="fr-CH" sz="2000" u="none" strike="noStrike" dirty="0">
                        <a:effectLst/>
                      </a:endParaRPr>
                    </a:p>
                    <a:p>
                      <a:pPr algn="l" fontAlgn="b"/>
                      <a:r>
                        <a:rPr lang="fr-CH" sz="2000" u="none" strike="noStrike" dirty="0">
                          <a:effectLst/>
                        </a:rPr>
                        <a:t>Professeur du </a:t>
                      </a:r>
                      <a:r>
                        <a:rPr lang="fr-CH" sz="2000" u="none" strike="noStrike" dirty="0" err="1">
                          <a:effectLst/>
                        </a:rPr>
                        <a:t>bachelor</a:t>
                      </a:r>
                      <a:r>
                        <a:rPr lang="fr-CH" sz="2000" u="none" strike="noStrike" dirty="0">
                          <a:effectLst/>
                        </a:rPr>
                        <a:t> qui a motivé à faire un master</a:t>
                      </a:r>
                      <a:endParaRPr lang="fr-CH" sz="2000" b="0" i="0" u="none" strike="noStrike" dirty="0">
                        <a:effectLst/>
                        <a:latin typeface="Arial" panose="020B0604020202020204" pitchFamily="34" charset="0"/>
                      </a:endParaRPr>
                    </a:p>
                  </a:txBody>
                  <a:tcPr marL="7529" marR="7529" marT="7529" marB="0" anchor="b"/>
                </a:tc>
              </a:tr>
            </a:tbl>
          </a:graphicData>
        </a:graphic>
      </p:graphicFrame>
      <p:graphicFrame>
        <p:nvGraphicFramePr>
          <p:cNvPr id="7" name="Tableau 6"/>
          <p:cNvGraphicFramePr>
            <a:graphicFrameLocks noGrp="1"/>
          </p:cNvGraphicFramePr>
          <p:nvPr>
            <p:extLst>
              <p:ext uri="{D42A27DB-BD31-4B8C-83A1-F6EECF244321}">
                <p14:modId xmlns:p14="http://schemas.microsoft.com/office/powerpoint/2010/main" val="636240267"/>
              </p:ext>
            </p:extLst>
          </p:nvPr>
        </p:nvGraphicFramePr>
        <p:xfrm>
          <a:off x="1902495" y="4395428"/>
          <a:ext cx="6768752" cy="2628589"/>
        </p:xfrm>
        <a:graphic>
          <a:graphicData uri="http://schemas.openxmlformats.org/drawingml/2006/table">
            <a:tbl>
              <a:tblPr>
                <a:tableStyleId>{E8B1032C-EA38-4F05-BA0D-38AFFFC7BED3}</a:tableStyleId>
              </a:tblPr>
              <a:tblGrid>
                <a:gridCol w="576064"/>
                <a:gridCol w="6192688"/>
              </a:tblGrid>
              <a:tr h="395929">
                <a:tc gridSpan="2">
                  <a:txBody>
                    <a:bodyPr/>
                    <a:lstStyle/>
                    <a:p>
                      <a:pPr algn="ctr" fontAlgn="b"/>
                      <a:r>
                        <a:rPr lang="fr-CH" sz="1800" b="1" u="none" strike="noStrike" dirty="0" smtClean="0">
                          <a:effectLst/>
                        </a:rPr>
                        <a:t>13</a:t>
                      </a:r>
                      <a:r>
                        <a:rPr lang="fr-CH" sz="1800" u="none" strike="noStrike" dirty="0" smtClean="0">
                          <a:effectLst/>
                        </a:rPr>
                        <a:t> En </a:t>
                      </a:r>
                      <a:r>
                        <a:rPr lang="fr-CH" sz="1800" u="none" strike="noStrike" dirty="0">
                          <a:effectLst/>
                        </a:rPr>
                        <a:t>vue de poursuivre un doctorat  </a:t>
                      </a:r>
                      <a:endParaRPr lang="fr-CH" sz="1800" b="1" i="0" u="none" strike="noStrike" dirty="0">
                        <a:effectLst/>
                        <a:latin typeface="Arial" panose="020B0604020202020204" pitchFamily="34" charset="0"/>
                      </a:endParaRPr>
                    </a:p>
                  </a:txBody>
                  <a:tcPr marL="9525" marR="9525" marT="9525" marB="0" anchor="b">
                    <a:solidFill>
                      <a:schemeClr val="accent6">
                        <a:lumMod val="60000"/>
                        <a:lumOff val="40000"/>
                      </a:schemeClr>
                    </a:solidFill>
                  </a:tcPr>
                </a:tc>
                <a:tc hMerge="1">
                  <a:txBody>
                    <a:bodyPr/>
                    <a:lstStyle/>
                    <a:p>
                      <a:endParaRPr lang="fr-CH"/>
                    </a:p>
                  </a:txBody>
                  <a:tcPr/>
                </a:tc>
              </a:tr>
              <a:tr h="423191">
                <a:tc>
                  <a:txBody>
                    <a:bodyPr/>
                    <a:lstStyle/>
                    <a:p>
                      <a:pPr algn="l" fontAlgn="b"/>
                      <a:r>
                        <a:rPr lang="fr-CH" sz="2000" b="0" i="0" u="none" strike="noStrike">
                          <a:effectLst/>
                          <a:latin typeface="Arial" panose="020B0604020202020204" pitchFamily="34" charset="0"/>
                        </a:rPr>
                        <a:t>80</a:t>
                      </a:r>
                    </a:p>
                  </a:txBody>
                  <a:tcPr marL="9525" marR="9525" marT="9525" marB="0" anchor="b"/>
                </a:tc>
                <a:tc>
                  <a:txBody>
                    <a:bodyPr/>
                    <a:lstStyle/>
                    <a:p>
                      <a:pPr algn="l" fontAlgn="b"/>
                      <a:endParaRPr lang="fr-CH" sz="1800" u="none" strike="noStrike" dirty="0">
                        <a:effectLst/>
                      </a:endParaRPr>
                    </a:p>
                    <a:p>
                      <a:pPr algn="l" fontAlgn="b"/>
                      <a:r>
                        <a:rPr lang="fr-CH" sz="1800" u="none" strike="noStrike" dirty="0">
                          <a:effectLst/>
                        </a:rPr>
                        <a:t>Et oui car il faut un Master</a:t>
                      </a:r>
                      <a:endParaRPr lang="fr-CH" sz="1800" b="0" i="0" u="none" strike="noStrike" dirty="0">
                        <a:effectLst/>
                        <a:latin typeface="Arial" panose="020B0604020202020204" pitchFamily="34" charset="0"/>
                      </a:endParaRPr>
                    </a:p>
                  </a:txBody>
                  <a:tcPr marL="9525" marR="9525" marT="9525" marB="0" anchor="b"/>
                </a:tc>
              </a:tr>
              <a:tr h="513098">
                <a:tc>
                  <a:txBody>
                    <a:bodyPr/>
                    <a:lstStyle/>
                    <a:p>
                      <a:pPr algn="l" fontAlgn="b"/>
                      <a:r>
                        <a:rPr lang="fr-CH" sz="2000" b="0" i="0" u="none" strike="noStrike">
                          <a:effectLst/>
                          <a:latin typeface="Arial" panose="020B0604020202020204" pitchFamily="34" charset="0"/>
                        </a:rPr>
                        <a:t>81</a:t>
                      </a:r>
                    </a:p>
                  </a:txBody>
                  <a:tcPr marL="9525" marR="9525" marT="9525" marB="0" anchor="b"/>
                </a:tc>
                <a:tc>
                  <a:txBody>
                    <a:bodyPr/>
                    <a:lstStyle/>
                    <a:p>
                      <a:pPr algn="l" fontAlgn="b"/>
                      <a:endParaRPr lang="fr-CH" sz="1800" u="none" strike="noStrike">
                        <a:effectLst/>
                      </a:endParaRPr>
                    </a:p>
                    <a:p>
                      <a:pPr algn="l" fontAlgn="b"/>
                      <a:r>
                        <a:rPr lang="fr-CH" sz="1800" u="none" strike="noStrike">
                          <a:effectLst/>
                        </a:rPr>
                        <a:t>ce serait une possibilité pour l'avenir en vue de se spécialiser</a:t>
                      </a:r>
                      <a:endParaRPr lang="fr-CH" sz="1800" b="0" i="0" u="none" strike="noStrike">
                        <a:effectLst/>
                        <a:latin typeface="Arial" panose="020B0604020202020204" pitchFamily="34" charset="0"/>
                      </a:endParaRPr>
                    </a:p>
                  </a:txBody>
                  <a:tcPr marL="9525" marR="9525" marT="9525" marB="0" anchor="b"/>
                </a:tc>
              </a:tr>
              <a:tr h="458989">
                <a:tc>
                  <a:txBody>
                    <a:bodyPr/>
                    <a:lstStyle/>
                    <a:p>
                      <a:pPr algn="l" fontAlgn="b"/>
                      <a:r>
                        <a:rPr lang="fr-CH" sz="2000" b="0" i="0" u="none" strike="noStrike">
                          <a:effectLst/>
                          <a:latin typeface="Arial" panose="020B0604020202020204" pitchFamily="34" charset="0"/>
                        </a:rPr>
                        <a:t>82</a:t>
                      </a:r>
                    </a:p>
                  </a:txBody>
                  <a:tcPr marL="9525" marR="9525" marT="9525" marB="0" anchor="b"/>
                </a:tc>
                <a:tc>
                  <a:txBody>
                    <a:bodyPr/>
                    <a:lstStyle/>
                    <a:p>
                      <a:pPr algn="l" fontAlgn="b"/>
                      <a:endParaRPr lang="fr-CH" sz="1800" u="none" strike="noStrike">
                        <a:effectLst/>
                      </a:endParaRPr>
                    </a:p>
                    <a:p>
                      <a:pPr algn="l" fontAlgn="b"/>
                      <a:r>
                        <a:rPr lang="fr-CH" sz="1800" u="none" strike="noStrike">
                          <a:effectLst/>
                        </a:rPr>
                        <a:t>Si possible dans le domaine de l usine connecté et flexible</a:t>
                      </a:r>
                      <a:endParaRPr lang="fr-CH" sz="1800" b="0" i="0" u="none" strike="noStrike">
                        <a:effectLst/>
                        <a:latin typeface="Arial" panose="020B0604020202020204" pitchFamily="34" charset="0"/>
                      </a:endParaRPr>
                    </a:p>
                  </a:txBody>
                  <a:tcPr marL="9525" marR="9525" marT="9525" marB="0" anchor="b"/>
                </a:tc>
              </a:tr>
              <a:tr h="404880">
                <a:tc>
                  <a:txBody>
                    <a:bodyPr/>
                    <a:lstStyle/>
                    <a:p>
                      <a:pPr algn="l" fontAlgn="b"/>
                      <a:r>
                        <a:rPr lang="fr-CH" sz="2000" b="0" i="0" u="none" strike="noStrike" dirty="0">
                          <a:effectLst/>
                          <a:latin typeface="Arial" panose="020B0604020202020204" pitchFamily="34" charset="0"/>
                        </a:rPr>
                        <a:t>83</a:t>
                      </a:r>
                    </a:p>
                  </a:txBody>
                  <a:tcPr marL="9525" marR="9525" marT="9525" marB="0" anchor="b"/>
                </a:tc>
                <a:tc>
                  <a:txBody>
                    <a:bodyPr/>
                    <a:lstStyle/>
                    <a:p>
                      <a:pPr algn="l" fontAlgn="b"/>
                      <a:endParaRPr lang="fr-CH" sz="1800" u="none" strike="noStrike" dirty="0">
                        <a:effectLst/>
                      </a:endParaRPr>
                    </a:p>
                    <a:p>
                      <a:pPr algn="l" fontAlgn="b"/>
                      <a:r>
                        <a:rPr lang="fr-CH" sz="1800" u="none" strike="noStrike" dirty="0">
                          <a:effectLst/>
                        </a:rPr>
                        <a:t>Eventuellement</a:t>
                      </a:r>
                      <a:endParaRPr lang="fr-CH" sz="1800" b="0" i="0" u="none" strike="noStrike" dirty="0">
                        <a:effectLst/>
                        <a:latin typeface="Arial" panose="020B0604020202020204" pitchFamily="34" charset="0"/>
                      </a:endParaRPr>
                    </a:p>
                  </a:txBody>
                  <a:tcPr marL="9525" marR="9525" marT="9525" marB="0" anchor="b"/>
                </a:tc>
              </a:tr>
            </a:tbl>
          </a:graphicData>
        </a:graphic>
      </p:graphicFrame>
      <p:graphicFrame>
        <p:nvGraphicFramePr>
          <p:cNvPr id="8" name="Tableau 7"/>
          <p:cNvGraphicFramePr>
            <a:graphicFrameLocks noGrp="1"/>
          </p:cNvGraphicFramePr>
          <p:nvPr>
            <p:extLst>
              <p:ext uri="{D42A27DB-BD31-4B8C-83A1-F6EECF244321}">
                <p14:modId xmlns:p14="http://schemas.microsoft.com/office/powerpoint/2010/main" val="3526871784"/>
              </p:ext>
            </p:extLst>
          </p:nvPr>
        </p:nvGraphicFramePr>
        <p:xfrm>
          <a:off x="403872" y="1980719"/>
          <a:ext cx="6336704" cy="1857375"/>
        </p:xfrm>
        <a:graphic>
          <a:graphicData uri="http://schemas.openxmlformats.org/drawingml/2006/table">
            <a:tbl>
              <a:tblPr>
                <a:tableStyleId>{E8B1032C-EA38-4F05-BA0D-38AFFFC7BED3}</a:tableStyleId>
              </a:tblPr>
              <a:tblGrid>
                <a:gridCol w="580398"/>
                <a:gridCol w="5756306"/>
              </a:tblGrid>
              <a:tr h="161925">
                <a:tc gridSpan="2">
                  <a:txBody>
                    <a:bodyPr/>
                    <a:lstStyle/>
                    <a:p>
                      <a:pPr algn="ctr" fontAlgn="b"/>
                      <a:r>
                        <a:rPr lang="fr-CH" sz="2000" b="1" u="none" strike="noStrike" dirty="0" smtClean="0">
                          <a:effectLst/>
                        </a:rPr>
                        <a:t>14</a:t>
                      </a:r>
                      <a:r>
                        <a:rPr lang="fr-CH" sz="2000" u="none" strike="noStrike" dirty="0" smtClean="0">
                          <a:effectLst/>
                        </a:rPr>
                        <a:t> Pour </a:t>
                      </a:r>
                      <a:r>
                        <a:rPr lang="fr-CH" sz="2000" u="none" strike="noStrike" dirty="0">
                          <a:effectLst/>
                        </a:rPr>
                        <a:t>la dimension nationale du MSE  </a:t>
                      </a:r>
                      <a:endParaRPr lang="fr-CH" sz="2000" b="1" i="0" u="none" strike="noStrike" dirty="0">
                        <a:effectLst/>
                        <a:latin typeface="Arial" panose="020B0604020202020204" pitchFamily="34" charset="0"/>
                      </a:endParaRPr>
                    </a:p>
                  </a:txBody>
                  <a:tcPr marL="9525" marR="9525" marT="9525" marB="0" anchor="b">
                    <a:solidFill>
                      <a:schemeClr val="accent6">
                        <a:lumMod val="60000"/>
                        <a:lumOff val="40000"/>
                      </a:schemeClr>
                    </a:solidFill>
                  </a:tcPr>
                </a:tc>
                <a:tc hMerge="1">
                  <a:txBody>
                    <a:bodyPr/>
                    <a:lstStyle/>
                    <a:p>
                      <a:endParaRPr lang="fr-CH"/>
                    </a:p>
                  </a:txBody>
                  <a:tcPr/>
                </a:tc>
              </a:tr>
              <a:tr h="323850">
                <a:tc>
                  <a:txBody>
                    <a:bodyPr/>
                    <a:lstStyle/>
                    <a:p>
                      <a:pPr algn="l" fontAlgn="b"/>
                      <a:r>
                        <a:rPr lang="fr-CH" sz="2000" b="0" i="0" u="none" strike="noStrike">
                          <a:effectLst/>
                          <a:latin typeface="Arial" panose="020B0604020202020204" pitchFamily="34" charset="0"/>
                        </a:rPr>
                        <a:t>78</a:t>
                      </a:r>
                    </a:p>
                  </a:txBody>
                  <a:tcPr marL="9525" marR="9525" marT="9525" marB="0" anchor="b"/>
                </a:tc>
                <a:tc>
                  <a:txBody>
                    <a:bodyPr/>
                    <a:lstStyle/>
                    <a:p>
                      <a:pPr algn="l" fontAlgn="b"/>
                      <a:endParaRPr lang="fr-CH" sz="2000" u="none" strike="noStrike" dirty="0">
                        <a:effectLst/>
                      </a:endParaRPr>
                    </a:p>
                    <a:p>
                      <a:pPr algn="l" fontAlgn="b"/>
                      <a:r>
                        <a:rPr lang="fr-CH" sz="2000" u="none" strike="noStrike" dirty="0">
                          <a:effectLst/>
                        </a:rPr>
                        <a:t>Je trouvais l'idée excellente de voyager entre différents sites, avec du recul, ce n'est plus le cas</a:t>
                      </a:r>
                      <a:endParaRPr lang="fr-CH" sz="2000" b="0" i="0" u="none" strike="noStrike" dirty="0">
                        <a:effectLst/>
                        <a:latin typeface="Arial" panose="020B0604020202020204" pitchFamily="34" charset="0"/>
                      </a:endParaRPr>
                    </a:p>
                  </a:txBody>
                  <a:tcPr marL="9525" marR="9525" marT="9525" marB="0" anchor="b"/>
                </a:tc>
              </a:tr>
              <a:tr h="161925">
                <a:tc>
                  <a:txBody>
                    <a:bodyPr/>
                    <a:lstStyle/>
                    <a:p>
                      <a:pPr algn="l" fontAlgn="b"/>
                      <a:r>
                        <a:rPr lang="fr-CH" sz="2000" b="0" i="0" u="none" strike="noStrike" dirty="0">
                          <a:effectLst/>
                          <a:latin typeface="Arial" panose="020B0604020202020204" pitchFamily="34" charset="0"/>
                        </a:rPr>
                        <a:t>79</a:t>
                      </a:r>
                    </a:p>
                  </a:txBody>
                  <a:tcPr marL="9525" marR="9525" marT="9525" marB="0" anchor="b"/>
                </a:tc>
                <a:tc>
                  <a:txBody>
                    <a:bodyPr/>
                    <a:lstStyle/>
                    <a:p>
                      <a:pPr algn="l" fontAlgn="b"/>
                      <a:endParaRPr lang="fr-CH" sz="2000" u="none" strike="noStrike" dirty="0">
                        <a:effectLst/>
                      </a:endParaRPr>
                    </a:p>
                    <a:p>
                      <a:pPr algn="l" fontAlgn="b"/>
                      <a:r>
                        <a:rPr lang="fr-CH" sz="2000" u="none" strike="noStrike" dirty="0">
                          <a:effectLst/>
                        </a:rPr>
                        <a:t>Cours possible à </a:t>
                      </a:r>
                      <a:r>
                        <a:rPr lang="fr-CH" sz="2000" u="none" strike="noStrike" dirty="0" err="1">
                          <a:effectLst/>
                        </a:rPr>
                        <a:t>zurich</a:t>
                      </a:r>
                      <a:r>
                        <a:rPr lang="fr-CH" sz="2000" u="none" strike="noStrike" dirty="0">
                          <a:effectLst/>
                        </a:rPr>
                        <a:t> en anglais</a:t>
                      </a:r>
                      <a:endParaRPr lang="fr-CH" sz="2000" b="0" i="0" u="none" strike="noStrike" dirty="0">
                        <a:effectLst/>
                        <a:latin typeface="Arial" panose="020B0604020202020204" pitchFamily="34" charset="0"/>
                      </a:endParaRPr>
                    </a:p>
                  </a:txBody>
                  <a:tcPr marL="9525" marR="9525" marT="9525" marB="0" anchor="b"/>
                </a:tc>
              </a:tr>
            </a:tbl>
          </a:graphicData>
        </a:graphic>
      </p:graphicFrame>
      <p:sp>
        <p:nvSpPr>
          <p:cNvPr id="9" name="ZoneTexte 8"/>
          <p:cNvSpPr txBox="1"/>
          <p:nvPr/>
        </p:nvSpPr>
        <p:spPr>
          <a:xfrm>
            <a:off x="8656190" y="651626"/>
            <a:ext cx="2816797" cy="461665"/>
          </a:xfrm>
          <a:prstGeom prst="rect">
            <a:avLst/>
          </a:prstGeom>
          <a:noFill/>
        </p:spPr>
        <p:txBody>
          <a:bodyPr wrap="none" rtlCol="0">
            <a:spAutoFit/>
          </a:bodyPr>
          <a:lstStyle/>
          <a:p>
            <a:pPr algn="ctr">
              <a:defRPr sz="4400" b="1" i="0" u="none" strike="noStrike" kern="1200" spc="0" normalizeH="0" baseline="0">
                <a:solidFill>
                  <a:prstClr val="black">
                    <a:lumMod val="50000"/>
                    <a:lumOff val="50000"/>
                  </a:prstClr>
                </a:solidFill>
                <a:latin typeface="+mj-lt"/>
                <a:ea typeface="+mj-ea"/>
                <a:cs typeface="+mj-cs"/>
              </a:defRPr>
            </a:pPr>
            <a:r>
              <a:rPr lang="fr-CH" sz="2400" dirty="0" smtClean="0"/>
              <a:t>Commentaires libres</a:t>
            </a:r>
            <a:endParaRPr lang="fr-CH" sz="2400" dirty="0"/>
          </a:p>
        </p:txBody>
      </p:sp>
    </p:spTree>
    <p:extLst>
      <p:ext uri="{BB962C8B-B14F-4D97-AF65-F5344CB8AC3E}">
        <p14:creationId xmlns:p14="http://schemas.microsoft.com/office/powerpoint/2010/main" val="398048381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Offre HES-SO </a:t>
            </a:r>
            <a:r>
              <a:rPr lang="fr-CH" sz="2800" dirty="0" smtClean="0"/>
              <a:t>(Q.9)…</a:t>
            </a:r>
            <a:endParaRPr lang="fr-CH" dirty="0"/>
          </a:p>
        </p:txBody>
      </p:sp>
      <p:graphicFrame>
        <p:nvGraphicFramePr>
          <p:cNvPr id="5" name="Graphique 4"/>
          <p:cNvGraphicFramePr>
            <a:graphicFrameLocks/>
          </p:cNvGraphicFramePr>
          <p:nvPr>
            <p:extLst>
              <p:ext uri="{D42A27DB-BD31-4B8C-83A1-F6EECF244321}">
                <p14:modId xmlns:p14="http://schemas.microsoft.com/office/powerpoint/2010/main" val="752041141"/>
              </p:ext>
            </p:extLst>
          </p:nvPr>
        </p:nvGraphicFramePr>
        <p:xfrm>
          <a:off x="385993" y="1407592"/>
          <a:ext cx="17281920" cy="7272808"/>
        </p:xfrm>
        <a:graphic>
          <a:graphicData uri="http://schemas.openxmlformats.org/drawingml/2006/chart">
            <c:chart xmlns:c="http://schemas.openxmlformats.org/drawingml/2006/chart" xmlns:r="http://schemas.openxmlformats.org/officeDocument/2006/relationships" r:id="rId3"/>
          </a:graphicData>
        </a:graphic>
      </p:graphicFrame>
      <p:sp>
        <p:nvSpPr>
          <p:cNvPr id="7" name="ZoneTexte 6"/>
          <p:cNvSpPr txBox="1"/>
          <p:nvPr/>
        </p:nvSpPr>
        <p:spPr>
          <a:xfrm>
            <a:off x="385993" y="8794562"/>
            <a:ext cx="1332227" cy="400110"/>
          </a:xfrm>
          <a:prstGeom prst="rect">
            <a:avLst/>
          </a:prstGeom>
          <a:solidFill>
            <a:schemeClr val="bg1"/>
          </a:solid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N=161</a:t>
            </a:r>
            <a:endParaRPr lang="en-US" sz="2000" dirty="0">
              <a:solidFill>
                <a:prstClr val="black">
                  <a:lumMod val="65000"/>
                  <a:lumOff val="35000"/>
                </a:prstClr>
              </a:solidFill>
            </a:endParaRPr>
          </a:p>
        </p:txBody>
      </p:sp>
    </p:spTree>
    <p:extLst>
      <p:ext uri="{BB962C8B-B14F-4D97-AF65-F5344CB8AC3E}">
        <p14:creationId xmlns:p14="http://schemas.microsoft.com/office/powerpoint/2010/main" val="29177450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Sondage</a:t>
            </a:r>
            <a:endParaRPr lang="fr-CH" dirty="0"/>
          </a:p>
        </p:txBody>
      </p:sp>
    </p:spTree>
    <p:extLst>
      <p:ext uri="{BB962C8B-B14F-4D97-AF65-F5344CB8AC3E}">
        <p14:creationId xmlns:p14="http://schemas.microsoft.com/office/powerpoint/2010/main" val="205572823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…Offre </a:t>
            </a:r>
            <a:r>
              <a:rPr lang="fr-CH" dirty="0"/>
              <a:t>HES-SO </a:t>
            </a:r>
            <a:r>
              <a:rPr lang="fr-CH" sz="2800" dirty="0"/>
              <a:t>(</a:t>
            </a:r>
            <a:r>
              <a:rPr lang="fr-CH" sz="2800" dirty="0" smtClean="0"/>
              <a:t>Q.9/Q.10)…</a:t>
            </a:r>
            <a:endParaRPr lang="fr-CH" dirty="0"/>
          </a:p>
        </p:txBody>
      </p:sp>
      <p:sp>
        <p:nvSpPr>
          <p:cNvPr id="4" name="ZoneTexte 3"/>
          <p:cNvSpPr txBox="1"/>
          <p:nvPr/>
        </p:nvSpPr>
        <p:spPr>
          <a:xfrm>
            <a:off x="6727031" y="759757"/>
            <a:ext cx="8236587" cy="461665"/>
          </a:xfrm>
          <a:prstGeom prst="rect">
            <a:avLst/>
          </a:prstGeom>
          <a:noFill/>
        </p:spPr>
        <p:txBody>
          <a:bodyPr wrap="square" rtlCol="0">
            <a:spAutoFit/>
          </a:bodyPr>
          <a:lstStyle/>
          <a:p>
            <a:pPr algn="ctr">
              <a:defRPr sz="4400" b="1" i="0" u="none" strike="noStrike" kern="1200" spc="0" normalizeH="0" baseline="0">
                <a:solidFill>
                  <a:prstClr val="black">
                    <a:lumMod val="50000"/>
                    <a:lumOff val="50000"/>
                  </a:prstClr>
                </a:solidFill>
                <a:latin typeface="+mj-lt"/>
                <a:ea typeface="+mj-ea"/>
                <a:cs typeface="+mj-cs"/>
              </a:defRPr>
            </a:pPr>
            <a:r>
              <a:rPr lang="fr-CH" sz="2400" dirty="0" smtClean="0"/>
              <a:t>Raisons du choix de l’option </a:t>
            </a:r>
            <a:r>
              <a:rPr lang="fr-CH" sz="2400" dirty="0"/>
              <a:t>Production et </a:t>
            </a:r>
            <a:r>
              <a:rPr lang="fr-CH" sz="2400" dirty="0" err="1"/>
              <a:t>manufacturing</a:t>
            </a:r>
            <a:r>
              <a:rPr lang="fr-CH" sz="2400" dirty="0"/>
              <a:t> </a:t>
            </a:r>
            <a:r>
              <a:rPr lang="fr-CH" sz="2400" dirty="0" smtClean="0"/>
              <a:t> </a:t>
            </a:r>
            <a:endParaRPr lang="fr-CH" sz="2400" dirty="0"/>
          </a:p>
        </p:txBody>
      </p:sp>
      <p:graphicFrame>
        <p:nvGraphicFramePr>
          <p:cNvPr id="5" name="Graphique 4"/>
          <p:cNvGraphicFramePr>
            <a:graphicFrameLocks/>
          </p:cNvGraphicFramePr>
          <p:nvPr>
            <p:extLst>
              <p:ext uri="{D42A27DB-BD31-4B8C-83A1-F6EECF244321}">
                <p14:modId xmlns:p14="http://schemas.microsoft.com/office/powerpoint/2010/main" val="2093903405"/>
              </p:ext>
            </p:extLst>
          </p:nvPr>
        </p:nvGraphicFramePr>
        <p:xfrm>
          <a:off x="66291" y="1639585"/>
          <a:ext cx="14221580" cy="7355032"/>
        </p:xfrm>
        <a:graphic>
          <a:graphicData uri="http://schemas.openxmlformats.org/drawingml/2006/chart">
            <c:chart xmlns:c="http://schemas.openxmlformats.org/drawingml/2006/chart" xmlns:r="http://schemas.openxmlformats.org/officeDocument/2006/relationships" r:id="rId3"/>
          </a:graphicData>
        </a:graphic>
      </p:graphicFrame>
      <p:sp>
        <p:nvSpPr>
          <p:cNvPr id="6" name="ZoneTexte 5"/>
          <p:cNvSpPr txBox="1"/>
          <p:nvPr/>
        </p:nvSpPr>
        <p:spPr>
          <a:xfrm>
            <a:off x="385993" y="8794562"/>
            <a:ext cx="1332227" cy="400110"/>
          </a:xfrm>
          <a:prstGeom prst="rect">
            <a:avLst/>
          </a:prstGeom>
          <a:solidFill>
            <a:schemeClr val="bg1"/>
          </a:solid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N=22</a:t>
            </a:r>
            <a:endParaRPr lang="en-US" sz="2000" dirty="0">
              <a:solidFill>
                <a:prstClr val="black">
                  <a:lumMod val="65000"/>
                  <a:lumOff val="35000"/>
                </a:prstClr>
              </a:solidFill>
            </a:endParaRPr>
          </a:p>
        </p:txBody>
      </p:sp>
      <p:sp>
        <p:nvSpPr>
          <p:cNvPr id="7" name="Espace réservé du texte 5"/>
          <p:cNvSpPr>
            <a:spLocks noGrp="1"/>
          </p:cNvSpPr>
          <p:nvPr>
            <p:ph type="body" sz="quarter" idx="13"/>
          </p:nvPr>
        </p:nvSpPr>
        <p:spPr>
          <a:xfrm>
            <a:off x="14020238" y="2002179"/>
            <a:ext cx="4042337" cy="6629844"/>
          </a:xfrm>
        </p:spPr>
        <p:txBody>
          <a:bodyPr/>
          <a:lstStyle/>
          <a:p>
            <a:r>
              <a:rPr lang="fr-CH" sz="3200" dirty="0" smtClean="0"/>
              <a:t>Les réponses </a:t>
            </a:r>
            <a:r>
              <a:rPr lang="fr-CH" sz="3200" i="1" dirty="0" smtClean="0"/>
              <a:t>Autre</a:t>
            </a:r>
            <a:r>
              <a:rPr lang="fr-CH" sz="3200" dirty="0" smtClean="0"/>
              <a:t> sont: </a:t>
            </a:r>
          </a:p>
          <a:p>
            <a:pPr lvl="1"/>
            <a:r>
              <a:rPr lang="fr-CH" sz="2800" dirty="0" smtClean="0"/>
              <a:t>Je </a:t>
            </a:r>
            <a:r>
              <a:rPr lang="fr-CH" sz="2800" dirty="0"/>
              <a:t>m attend à ce que la formation soit ciblée sur notre spécialisation et que l'on nous donne </a:t>
            </a:r>
            <a:r>
              <a:rPr lang="fr-CH" sz="2800" dirty="0" err="1"/>
              <a:t>concretement</a:t>
            </a:r>
            <a:r>
              <a:rPr lang="fr-CH" sz="2800" dirty="0"/>
              <a:t> les outils dont on aura besoin</a:t>
            </a:r>
          </a:p>
          <a:p>
            <a:pPr lvl="1"/>
            <a:r>
              <a:rPr lang="fr-CH" sz="2800" dirty="0" smtClean="0"/>
              <a:t>Intérêt </a:t>
            </a:r>
            <a:r>
              <a:rPr lang="fr-CH" sz="2800" dirty="0"/>
              <a:t>pour les matières traitées</a:t>
            </a:r>
          </a:p>
          <a:p>
            <a:endParaRPr lang="fr-CH" sz="3200" dirty="0"/>
          </a:p>
        </p:txBody>
      </p:sp>
    </p:spTree>
    <p:extLst>
      <p:ext uri="{BB962C8B-B14F-4D97-AF65-F5344CB8AC3E}">
        <p14:creationId xmlns:p14="http://schemas.microsoft.com/office/powerpoint/2010/main" val="164488726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…Offre </a:t>
            </a:r>
            <a:r>
              <a:rPr lang="fr-CH" dirty="0"/>
              <a:t>HES-SO </a:t>
            </a:r>
            <a:r>
              <a:rPr lang="fr-CH" sz="2800" dirty="0"/>
              <a:t>(</a:t>
            </a:r>
            <a:r>
              <a:rPr lang="fr-CH" sz="2800" dirty="0" smtClean="0"/>
              <a:t>Q.9/Q.10)…</a:t>
            </a:r>
            <a:endParaRPr lang="fr-CH" dirty="0"/>
          </a:p>
        </p:txBody>
      </p:sp>
      <p:graphicFrame>
        <p:nvGraphicFramePr>
          <p:cNvPr id="4" name="Graphique 3"/>
          <p:cNvGraphicFramePr>
            <a:graphicFrameLocks/>
          </p:cNvGraphicFramePr>
          <p:nvPr>
            <p:extLst>
              <p:ext uri="{D42A27DB-BD31-4B8C-83A1-F6EECF244321}">
                <p14:modId xmlns:p14="http://schemas.microsoft.com/office/powerpoint/2010/main" val="3612109845"/>
              </p:ext>
            </p:extLst>
          </p:nvPr>
        </p:nvGraphicFramePr>
        <p:xfrm>
          <a:off x="606350" y="2055664"/>
          <a:ext cx="13105457" cy="6729418"/>
        </p:xfrm>
        <a:graphic>
          <a:graphicData uri="http://schemas.openxmlformats.org/drawingml/2006/chart">
            <c:chart xmlns:c="http://schemas.openxmlformats.org/drawingml/2006/chart" xmlns:r="http://schemas.openxmlformats.org/officeDocument/2006/relationships" r:id="rId3"/>
          </a:graphicData>
        </a:graphic>
      </p:graphicFrame>
      <p:sp>
        <p:nvSpPr>
          <p:cNvPr id="5" name="ZoneTexte 4"/>
          <p:cNvSpPr txBox="1"/>
          <p:nvPr/>
        </p:nvSpPr>
        <p:spPr>
          <a:xfrm>
            <a:off x="385993" y="8794562"/>
            <a:ext cx="1332227" cy="400110"/>
          </a:xfrm>
          <a:prstGeom prst="rect">
            <a:avLst/>
          </a:prstGeom>
          <a:solidFill>
            <a:schemeClr val="bg1"/>
          </a:solid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N=17</a:t>
            </a:r>
            <a:endParaRPr lang="en-US" sz="2000" dirty="0">
              <a:solidFill>
                <a:prstClr val="black">
                  <a:lumMod val="65000"/>
                  <a:lumOff val="35000"/>
                </a:prstClr>
              </a:solidFill>
            </a:endParaRPr>
          </a:p>
        </p:txBody>
      </p:sp>
      <p:sp>
        <p:nvSpPr>
          <p:cNvPr id="6" name="ZoneTexte 5"/>
          <p:cNvSpPr txBox="1"/>
          <p:nvPr/>
        </p:nvSpPr>
        <p:spPr>
          <a:xfrm>
            <a:off x="5790927" y="759757"/>
            <a:ext cx="8236587" cy="461665"/>
          </a:xfrm>
          <a:prstGeom prst="rect">
            <a:avLst/>
          </a:prstGeom>
          <a:noFill/>
        </p:spPr>
        <p:txBody>
          <a:bodyPr wrap="square" rtlCol="0">
            <a:spAutoFit/>
          </a:bodyPr>
          <a:lstStyle/>
          <a:p>
            <a:pPr algn="ctr">
              <a:defRPr sz="4400" b="1" i="0" u="none" strike="noStrike" kern="1200" spc="0" normalizeH="0" baseline="0">
                <a:solidFill>
                  <a:prstClr val="black">
                    <a:lumMod val="50000"/>
                    <a:lumOff val="50000"/>
                  </a:prstClr>
                </a:solidFill>
                <a:latin typeface="+mj-lt"/>
                <a:ea typeface="+mj-ea"/>
                <a:cs typeface="+mj-cs"/>
              </a:defRPr>
            </a:pPr>
            <a:r>
              <a:rPr lang="fr-CH" sz="2400" dirty="0" smtClean="0"/>
              <a:t>Raisons du choix de l’option Mécatronique </a:t>
            </a:r>
            <a:endParaRPr lang="fr-CH" sz="2400" dirty="0"/>
          </a:p>
        </p:txBody>
      </p:sp>
      <p:sp>
        <p:nvSpPr>
          <p:cNvPr id="7" name="Espace réservé du texte 5"/>
          <p:cNvSpPr>
            <a:spLocks noGrp="1"/>
          </p:cNvSpPr>
          <p:nvPr>
            <p:ph type="body" sz="quarter" idx="13"/>
          </p:nvPr>
        </p:nvSpPr>
        <p:spPr>
          <a:xfrm>
            <a:off x="13351766" y="3207792"/>
            <a:ext cx="4358935" cy="4320480"/>
          </a:xfrm>
        </p:spPr>
        <p:txBody>
          <a:bodyPr/>
          <a:lstStyle/>
          <a:p>
            <a:r>
              <a:rPr lang="fr-CH" sz="3200" dirty="0" smtClean="0"/>
              <a:t>La réponse </a:t>
            </a:r>
            <a:r>
              <a:rPr lang="fr-CH" sz="3200" i="1" dirty="0" smtClean="0"/>
              <a:t>Autre</a:t>
            </a:r>
            <a:r>
              <a:rPr lang="fr-CH" sz="3200" dirty="0" smtClean="0"/>
              <a:t> est: </a:t>
            </a:r>
          </a:p>
          <a:p>
            <a:pPr lvl="1"/>
            <a:r>
              <a:rPr lang="fr-CH" sz="2800" dirty="0"/>
              <a:t>Le nombre de cours liées à la mécatronique ne sont pas suffisant, à mon goût, pour que la formation soit pertinente.</a:t>
            </a:r>
            <a:endParaRPr lang="fr-CH" sz="3200" dirty="0"/>
          </a:p>
        </p:txBody>
      </p:sp>
    </p:spTree>
    <p:extLst>
      <p:ext uri="{BB962C8B-B14F-4D97-AF65-F5344CB8AC3E}">
        <p14:creationId xmlns:p14="http://schemas.microsoft.com/office/powerpoint/2010/main" val="20871989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…Offre </a:t>
            </a:r>
            <a:r>
              <a:rPr lang="fr-CH" dirty="0"/>
              <a:t>HES-SO </a:t>
            </a:r>
            <a:r>
              <a:rPr lang="fr-CH" sz="2800" dirty="0"/>
              <a:t>(</a:t>
            </a:r>
            <a:r>
              <a:rPr lang="fr-CH" sz="2800" dirty="0" smtClean="0"/>
              <a:t>Q.9/Q.10)</a:t>
            </a:r>
            <a:endParaRPr lang="fr-CH" dirty="0"/>
          </a:p>
        </p:txBody>
      </p:sp>
      <p:graphicFrame>
        <p:nvGraphicFramePr>
          <p:cNvPr id="4" name="Graphique 3"/>
          <p:cNvGraphicFramePr>
            <a:graphicFrameLocks/>
          </p:cNvGraphicFramePr>
          <p:nvPr>
            <p:extLst>
              <p:ext uri="{D42A27DB-BD31-4B8C-83A1-F6EECF244321}">
                <p14:modId xmlns:p14="http://schemas.microsoft.com/office/powerpoint/2010/main" val="1625135467"/>
              </p:ext>
            </p:extLst>
          </p:nvPr>
        </p:nvGraphicFramePr>
        <p:xfrm>
          <a:off x="385993" y="1551608"/>
          <a:ext cx="12821758" cy="7200800"/>
        </p:xfrm>
        <a:graphic>
          <a:graphicData uri="http://schemas.openxmlformats.org/drawingml/2006/chart">
            <c:chart xmlns:c="http://schemas.openxmlformats.org/drawingml/2006/chart" xmlns:r="http://schemas.openxmlformats.org/officeDocument/2006/relationships" r:id="rId3"/>
          </a:graphicData>
        </a:graphic>
      </p:graphicFrame>
      <p:sp>
        <p:nvSpPr>
          <p:cNvPr id="5" name="ZoneTexte 4"/>
          <p:cNvSpPr txBox="1"/>
          <p:nvPr/>
        </p:nvSpPr>
        <p:spPr>
          <a:xfrm>
            <a:off x="385993" y="8726576"/>
            <a:ext cx="1332227" cy="400110"/>
          </a:xfrm>
          <a:prstGeom prst="rect">
            <a:avLst/>
          </a:prstGeom>
          <a:solidFill>
            <a:schemeClr val="bg1"/>
          </a:solid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N=15</a:t>
            </a:r>
            <a:endParaRPr lang="en-US" sz="2000" dirty="0">
              <a:solidFill>
                <a:prstClr val="black">
                  <a:lumMod val="65000"/>
                  <a:lumOff val="35000"/>
                </a:prstClr>
              </a:solidFill>
            </a:endParaRPr>
          </a:p>
        </p:txBody>
      </p:sp>
      <p:sp>
        <p:nvSpPr>
          <p:cNvPr id="6" name="ZoneTexte 5"/>
          <p:cNvSpPr txBox="1"/>
          <p:nvPr/>
        </p:nvSpPr>
        <p:spPr>
          <a:xfrm>
            <a:off x="5790927" y="759757"/>
            <a:ext cx="8236587" cy="461665"/>
          </a:xfrm>
          <a:prstGeom prst="rect">
            <a:avLst/>
          </a:prstGeom>
          <a:noFill/>
        </p:spPr>
        <p:txBody>
          <a:bodyPr wrap="square" rtlCol="0">
            <a:spAutoFit/>
          </a:bodyPr>
          <a:lstStyle/>
          <a:p>
            <a:pPr algn="ctr">
              <a:defRPr sz="4400" b="1" i="0" u="none" strike="noStrike" kern="1200" spc="0" normalizeH="0" baseline="0">
                <a:solidFill>
                  <a:prstClr val="black">
                    <a:lumMod val="50000"/>
                    <a:lumOff val="50000"/>
                  </a:prstClr>
                </a:solidFill>
                <a:latin typeface="+mj-lt"/>
                <a:ea typeface="+mj-ea"/>
                <a:cs typeface="+mj-cs"/>
              </a:defRPr>
            </a:pPr>
            <a:r>
              <a:rPr lang="fr-CH" sz="2400" dirty="0" smtClean="0"/>
              <a:t>Raisons du choix de l’option Systèmes embarqués</a:t>
            </a:r>
            <a:endParaRPr lang="fr-CH" sz="2400" dirty="0"/>
          </a:p>
        </p:txBody>
      </p:sp>
      <p:sp>
        <p:nvSpPr>
          <p:cNvPr id="7" name="Espace réservé du texte 5"/>
          <p:cNvSpPr>
            <a:spLocks noGrp="1"/>
          </p:cNvSpPr>
          <p:nvPr>
            <p:ph type="body" sz="quarter" idx="13"/>
          </p:nvPr>
        </p:nvSpPr>
        <p:spPr>
          <a:xfrm>
            <a:off x="12631687" y="1551608"/>
            <a:ext cx="5221962" cy="7200800"/>
          </a:xfrm>
        </p:spPr>
        <p:txBody>
          <a:bodyPr/>
          <a:lstStyle/>
          <a:p>
            <a:r>
              <a:rPr lang="fr-CH" sz="3200" dirty="0" smtClean="0"/>
              <a:t>La réponse </a:t>
            </a:r>
            <a:r>
              <a:rPr lang="fr-CH" sz="3200" i="1" dirty="0" smtClean="0"/>
              <a:t>Autre</a:t>
            </a:r>
            <a:r>
              <a:rPr lang="fr-CH" sz="3200" dirty="0" smtClean="0"/>
              <a:t> est: </a:t>
            </a:r>
          </a:p>
          <a:p>
            <a:pPr lvl="1"/>
            <a:r>
              <a:rPr lang="fr-CH" sz="2800" dirty="0"/>
              <a:t>Les cours obligatoires TIC(mon profil) n'était pas attrayants. </a:t>
            </a:r>
            <a:r>
              <a:rPr lang="fr-CH" sz="2800" dirty="0" smtClean="0"/>
              <a:t>Mais </a:t>
            </a:r>
            <a:r>
              <a:rPr lang="fr-CH" sz="2800" dirty="0"/>
              <a:t>après avoir fait tout mes crédits, certain cours obligatoires TIN(attrayant sur le papier) étaient spécieux(sans valeur). </a:t>
            </a:r>
            <a:r>
              <a:rPr lang="fr-CH" sz="2800" dirty="0" smtClean="0"/>
              <a:t>(</a:t>
            </a:r>
            <a:r>
              <a:rPr lang="fr-CH" sz="2800" dirty="0"/>
              <a:t>L'introduction de cours obligatoire est </a:t>
            </a:r>
            <a:r>
              <a:rPr lang="fr-CH" sz="2800" dirty="0" err="1"/>
              <a:t>abérante</a:t>
            </a:r>
            <a:r>
              <a:rPr lang="fr-CH" sz="2800" dirty="0"/>
              <a:t> surtout que la qualité de certain est consternante)</a:t>
            </a:r>
            <a:endParaRPr lang="fr-CH" sz="3200" dirty="0"/>
          </a:p>
        </p:txBody>
      </p:sp>
    </p:spTree>
    <p:extLst>
      <p:ext uri="{BB962C8B-B14F-4D97-AF65-F5344CB8AC3E}">
        <p14:creationId xmlns:p14="http://schemas.microsoft.com/office/powerpoint/2010/main" val="157280250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…Offre </a:t>
            </a:r>
            <a:r>
              <a:rPr lang="fr-CH" dirty="0"/>
              <a:t>HES-SO </a:t>
            </a:r>
            <a:r>
              <a:rPr lang="fr-CH" sz="2800" dirty="0"/>
              <a:t>(</a:t>
            </a:r>
            <a:r>
              <a:rPr lang="fr-CH" sz="2800" dirty="0" smtClean="0"/>
              <a:t>Q.9/Q.10)…</a:t>
            </a:r>
            <a:endParaRPr lang="fr-CH" dirty="0"/>
          </a:p>
        </p:txBody>
      </p:sp>
      <p:graphicFrame>
        <p:nvGraphicFramePr>
          <p:cNvPr id="4" name="Graphique 3"/>
          <p:cNvGraphicFramePr>
            <a:graphicFrameLocks/>
          </p:cNvGraphicFramePr>
          <p:nvPr>
            <p:extLst>
              <p:ext uri="{D42A27DB-BD31-4B8C-83A1-F6EECF244321}">
                <p14:modId xmlns:p14="http://schemas.microsoft.com/office/powerpoint/2010/main" val="2166501056"/>
              </p:ext>
            </p:extLst>
          </p:nvPr>
        </p:nvGraphicFramePr>
        <p:xfrm>
          <a:off x="750367" y="1767632"/>
          <a:ext cx="15337704" cy="6958944"/>
        </p:xfrm>
        <a:graphic>
          <a:graphicData uri="http://schemas.openxmlformats.org/drawingml/2006/chart">
            <c:chart xmlns:c="http://schemas.openxmlformats.org/drawingml/2006/chart" xmlns:r="http://schemas.openxmlformats.org/officeDocument/2006/relationships" r:id="rId3"/>
          </a:graphicData>
        </a:graphic>
      </p:graphicFrame>
      <p:sp>
        <p:nvSpPr>
          <p:cNvPr id="5" name="ZoneTexte 4"/>
          <p:cNvSpPr txBox="1"/>
          <p:nvPr/>
        </p:nvSpPr>
        <p:spPr>
          <a:xfrm>
            <a:off x="385993" y="8726576"/>
            <a:ext cx="1332227" cy="400110"/>
          </a:xfrm>
          <a:prstGeom prst="rect">
            <a:avLst/>
          </a:prstGeom>
          <a:solidFill>
            <a:schemeClr val="bg1"/>
          </a:solid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N=13</a:t>
            </a:r>
            <a:endParaRPr lang="en-US" sz="2000" dirty="0">
              <a:solidFill>
                <a:prstClr val="black">
                  <a:lumMod val="65000"/>
                  <a:lumOff val="35000"/>
                </a:prstClr>
              </a:solidFill>
            </a:endParaRPr>
          </a:p>
        </p:txBody>
      </p:sp>
      <p:sp>
        <p:nvSpPr>
          <p:cNvPr id="6" name="ZoneTexte 5"/>
          <p:cNvSpPr txBox="1"/>
          <p:nvPr/>
        </p:nvSpPr>
        <p:spPr>
          <a:xfrm>
            <a:off x="5790927" y="759757"/>
            <a:ext cx="8236587" cy="461665"/>
          </a:xfrm>
          <a:prstGeom prst="rect">
            <a:avLst/>
          </a:prstGeom>
          <a:noFill/>
        </p:spPr>
        <p:txBody>
          <a:bodyPr wrap="square" rtlCol="0">
            <a:spAutoFit/>
          </a:bodyPr>
          <a:lstStyle/>
          <a:p>
            <a:pPr algn="ctr">
              <a:defRPr sz="4400" b="1" i="0" u="none" strike="noStrike" kern="1200" spc="0" normalizeH="0" baseline="0">
                <a:solidFill>
                  <a:prstClr val="black">
                    <a:lumMod val="50000"/>
                    <a:lumOff val="50000"/>
                  </a:prstClr>
                </a:solidFill>
                <a:latin typeface="+mj-lt"/>
                <a:ea typeface="+mj-ea"/>
                <a:cs typeface="+mj-cs"/>
              </a:defRPr>
            </a:pPr>
            <a:r>
              <a:rPr lang="fr-CH" sz="2400" dirty="0" smtClean="0"/>
              <a:t>Raisons du choix de l’option Biomédical </a:t>
            </a:r>
            <a:endParaRPr lang="fr-CH" sz="2400" dirty="0"/>
          </a:p>
        </p:txBody>
      </p:sp>
    </p:spTree>
    <p:extLst>
      <p:ext uri="{BB962C8B-B14F-4D97-AF65-F5344CB8AC3E}">
        <p14:creationId xmlns:p14="http://schemas.microsoft.com/office/powerpoint/2010/main" val="85192346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…Offre </a:t>
            </a:r>
            <a:r>
              <a:rPr lang="fr-CH" dirty="0"/>
              <a:t>HES-SO </a:t>
            </a:r>
            <a:r>
              <a:rPr lang="fr-CH" sz="2800" dirty="0"/>
              <a:t>(</a:t>
            </a:r>
            <a:r>
              <a:rPr lang="fr-CH" sz="2800" dirty="0" smtClean="0"/>
              <a:t>Q.9/Q.10)…</a:t>
            </a:r>
            <a:endParaRPr lang="fr-CH" dirty="0"/>
          </a:p>
        </p:txBody>
      </p:sp>
      <p:graphicFrame>
        <p:nvGraphicFramePr>
          <p:cNvPr id="4" name="Graphique 3"/>
          <p:cNvGraphicFramePr>
            <a:graphicFrameLocks/>
          </p:cNvGraphicFramePr>
          <p:nvPr>
            <p:extLst>
              <p:ext uri="{D42A27DB-BD31-4B8C-83A1-F6EECF244321}">
                <p14:modId xmlns:p14="http://schemas.microsoft.com/office/powerpoint/2010/main" val="739524816"/>
              </p:ext>
            </p:extLst>
          </p:nvPr>
        </p:nvGraphicFramePr>
        <p:xfrm>
          <a:off x="606351" y="2127672"/>
          <a:ext cx="15625736" cy="6840760"/>
        </p:xfrm>
        <a:graphic>
          <a:graphicData uri="http://schemas.openxmlformats.org/drawingml/2006/chart">
            <c:chart xmlns:c="http://schemas.openxmlformats.org/drawingml/2006/chart" xmlns:r="http://schemas.openxmlformats.org/officeDocument/2006/relationships" r:id="rId3"/>
          </a:graphicData>
        </a:graphic>
      </p:graphicFrame>
      <p:sp>
        <p:nvSpPr>
          <p:cNvPr id="5" name="ZoneTexte 4"/>
          <p:cNvSpPr txBox="1"/>
          <p:nvPr/>
        </p:nvSpPr>
        <p:spPr>
          <a:xfrm>
            <a:off x="385993" y="8726576"/>
            <a:ext cx="1332227" cy="400110"/>
          </a:xfrm>
          <a:prstGeom prst="rect">
            <a:avLst/>
          </a:prstGeom>
          <a:solidFill>
            <a:schemeClr val="bg1"/>
          </a:solid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N=6</a:t>
            </a:r>
            <a:endParaRPr lang="en-US" sz="2000" dirty="0">
              <a:solidFill>
                <a:prstClr val="black">
                  <a:lumMod val="65000"/>
                  <a:lumOff val="35000"/>
                </a:prstClr>
              </a:solidFill>
            </a:endParaRPr>
          </a:p>
        </p:txBody>
      </p:sp>
      <p:sp>
        <p:nvSpPr>
          <p:cNvPr id="6" name="ZoneTexte 5"/>
          <p:cNvSpPr txBox="1"/>
          <p:nvPr/>
        </p:nvSpPr>
        <p:spPr>
          <a:xfrm>
            <a:off x="6330987" y="759757"/>
            <a:ext cx="11305256" cy="461665"/>
          </a:xfrm>
          <a:prstGeom prst="rect">
            <a:avLst/>
          </a:prstGeom>
          <a:noFill/>
        </p:spPr>
        <p:txBody>
          <a:bodyPr wrap="square" rtlCol="0">
            <a:spAutoFit/>
          </a:bodyPr>
          <a:lstStyle/>
          <a:p>
            <a:pPr algn="ctr">
              <a:defRPr sz="4400" b="1" i="0" u="none" strike="noStrike" kern="1200" spc="0" normalizeH="0" baseline="0">
                <a:solidFill>
                  <a:prstClr val="black">
                    <a:lumMod val="50000"/>
                    <a:lumOff val="50000"/>
                  </a:prstClr>
                </a:solidFill>
                <a:latin typeface="+mj-lt"/>
                <a:ea typeface="+mj-ea"/>
                <a:cs typeface="+mj-cs"/>
              </a:defRPr>
            </a:pPr>
            <a:r>
              <a:rPr lang="fr-CH" sz="2400" dirty="0" smtClean="0"/>
              <a:t>Raisons du choix de </a:t>
            </a:r>
            <a:r>
              <a:rPr lang="fr-CH" sz="2400" dirty="0"/>
              <a:t>l’option Micro- et nanotechnologies et Matériaux innovants </a:t>
            </a:r>
          </a:p>
        </p:txBody>
      </p:sp>
    </p:spTree>
    <p:extLst>
      <p:ext uri="{BB962C8B-B14F-4D97-AF65-F5344CB8AC3E}">
        <p14:creationId xmlns:p14="http://schemas.microsoft.com/office/powerpoint/2010/main" val="189183482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…Offre </a:t>
            </a:r>
            <a:r>
              <a:rPr lang="fr-CH" dirty="0"/>
              <a:t>HES-SO </a:t>
            </a:r>
            <a:r>
              <a:rPr lang="fr-CH" sz="2800" dirty="0"/>
              <a:t>(Q.9/Q.10)…</a:t>
            </a:r>
            <a:endParaRPr lang="fr-CH" dirty="0"/>
          </a:p>
        </p:txBody>
      </p:sp>
      <p:sp>
        <p:nvSpPr>
          <p:cNvPr id="4" name="ZoneTexte 3"/>
          <p:cNvSpPr txBox="1"/>
          <p:nvPr/>
        </p:nvSpPr>
        <p:spPr>
          <a:xfrm>
            <a:off x="385993" y="8726576"/>
            <a:ext cx="1332227" cy="400110"/>
          </a:xfrm>
          <a:prstGeom prst="rect">
            <a:avLst/>
          </a:prstGeom>
          <a:solidFill>
            <a:schemeClr val="bg1"/>
          </a:solid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N=17</a:t>
            </a:r>
            <a:endParaRPr lang="en-US" sz="2000" dirty="0">
              <a:solidFill>
                <a:prstClr val="black">
                  <a:lumMod val="65000"/>
                  <a:lumOff val="35000"/>
                </a:prstClr>
              </a:solidFill>
            </a:endParaRPr>
          </a:p>
        </p:txBody>
      </p:sp>
      <p:sp>
        <p:nvSpPr>
          <p:cNvPr id="5" name="ZoneTexte 4"/>
          <p:cNvSpPr txBox="1"/>
          <p:nvPr/>
        </p:nvSpPr>
        <p:spPr>
          <a:xfrm>
            <a:off x="5790927" y="759757"/>
            <a:ext cx="11305256" cy="461665"/>
          </a:xfrm>
          <a:prstGeom prst="rect">
            <a:avLst/>
          </a:prstGeom>
          <a:noFill/>
        </p:spPr>
        <p:txBody>
          <a:bodyPr wrap="square" rtlCol="0">
            <a:spAutoFit/>
          </a:bodyPr>
          <a:lstStyle/>
          <a:p>
            <a:pPr algn="ctr">
              <a:defRPr sz="4400" b="1" i="0" u="none" strike="noStrike" kern="1200" spc="0" normalizeH="0" baseline="0">
                <a:solidFill>
                  <a:prstClr val="black">
                    <a:lumMod val="50000"/>
                    <a:lumOff val="50000"/>
                  </a:prstClr>
                </a:solidFill>
                <a:latin typeface="+mj-lt"/>
                <a:ea typeface="+mj-ea"/>
                <a:cs typeface="+mj-cs"/>
              </a:defRPr>
            </a:pPr>
            <a:r>
              <a:rPr lang="fr-CH" sz="2400" dirty="0" smtClean="0"/>
              <a:t>Raisons du choix de </a:t>
            </a:r>
            <a:r>
              <a:rPr lang="fr-CH" sz="2400" dirty="0"/>
              <a:t>l’option Systèmes embarqués et mobiles </a:t>
            </a:r>
          </a:p>
        </p:txBody>
      </p:sp>
      <p:graphicFrame>
        <p:nvGraphicFramePr>
          <p:cNvPr id="6" name="Graphique 5"/>
          <p:cNvGraphicFramePr>
            <a:graphicFrameLocks/>
          </p:cNvGraphicFramePr>
          <p:nvPr>
            <p:extLst>
              <p:ext uri="{D42A27DB-BD31-4B8C-83A1-F6EECF244321}">
                <p14:modId xmlns:p14="http://schemas.microsoft.com/office/powerpoint/2010/main" val="4155187092"/>
              </p:ext>
            </p:extLst>
          </p:nvPr>
        </p:nvGraphicFramePr>
        <p:xfrm>
          <a:off x="246311" y="1221422"/>
          <a:ext cx="12961440" cy="6738898"/>
        </p:xfrm>
        <a:graphic>
          <a:graphicData uri="http://schemas.openxmlformats.org/drawingml/2006/chart">
            <c:chart xmlns:c="http://schemas.openxmlformats.org/drawingml/2006/chart" xmlns:r="http://schemas.openxmlformats.org/officeDocument/2006/relationships" r:id="rId3"/>
          </a:graphicData>
        </a:graphic>
      </p:graphicFrame>
      <p:sp>
        <p:nvSpPr>
          <p:cNvPr id="7" name="Espace réservé du texte 5"/>
          <p:cNvSpPr>
            <a:spLocks noGrp="1"/>
          </p:cNvSpPr>
          <p:nvPr>
            <p:ph type="body" sz="quarter" idx="13"/>
          </p:nvPr>
        </p:nvSpPr>
        <p:spPr>
          <a:xfrm>
            <a:off x="12631687" y="1551608"/>
            <a:ext cx="5221962" cy="7848872"/>
          </a:xfrm>
        </p:spPr>
        <p:txBody>
          <a:bodyPr/>
          <a:lstStyle/>
          <a:p>
            <a:r>
              <a:rPr lang="fr-CH" sz="3200" dirty="0" smtClean="0"/>
              <a:t>Les réponses </a:t>
            </a:r>
            <a:r>
              <a:rPr lang="fr-CH" sz="3200" i="1" dirty="0" smtClean="0"/>
              <a:t>Autre</a:t>
            </a:r>
            <a:r>
              <a:rPr lang="fr-CH" sz="3200" dirty="0" smtClean="0"/>
              <a:t> sont: </a:t>
            </a:r>
          </a:p>
          <a:p>
            <a:pPr lvl="1"/>
            <a:r>
              <a:rPr lang="fr-CH" sz="2800" dirty="0" smtClean="0"/>
              <a:t>J'ai </a:t>
            </a:r>
            <a:r>
              <a:rPr lang="fr-CH" sz="2800" dirty="0"/>
              <a:t>gardé la même orientation que mon </a:t>
            </a:r>
            <a:r>
              <a:rPr lang="fr-CH" sz="2800" dirty="0" err="1"/>
              <a:t>bachelor</a:t>
            </a:r>
            <a:r>
              <a:rPr lang="fr-CH" sz="2800" dirty="0"/>
              <a:t> mais j'aurais </a:t>
            </a:r>
            <a:r>
              <a:rPr lang="fr-CH" sz="2800" dirty="0" err="1"/>
              <a:t>peut-etre</a:t>
            </a:r>
            <a:r>
              <a:rPr lang="fr-CH" sz="2800" dirty="0"/>
              <a:t> du choisir la voient </a:t>
            </a:r>
            <a:r>
              <a:rPr lang="fr-CH" sz="2800" dirty="0" err="1"/>
              <a:t>electronique</a:t>
            </a:r>
            <a:r>
              <a:rPr lang="fr-CH" sz="2800" dirty="0"/>
              <a:t> embarquée. Il y a trop de redondance avec les cours </a:t>
            </a:r>
            <a:r>
              <a:rPr lang="fr-CH" sz="2800" dirty="0" err="1"/>
              <a:t>bachelor</a:t>
            </a:r>
            <a:r>
              <a:rPr lang="fr-CH" sz="2800" dirty="0"/>
              <a:t>.</a:t>
            </a:r>
          </a:p>
          <a:p>
            <a:pPr lvl="1"/>
            <a:r>
              <a:rPr lang="fr-CH" sz="2800" dirty="0" smtClean="0"/>
              <a:t>En </a:t>
            </a:r>
            <a:r>
              <a:rPr lang="fr-CH" sz="2800" dirty="0"/>
              <a:t>apprendre plus sur le développement </a:t>
            </a:r>
            <a:r>
              <a:rPr lang="fr-CH" sz="2800" dirty="0" smtClean="0"/>
              <a:t>mobile</a:t>
            </a:r>
          </a:p>
        </p:txBody>
      </p:sp>
    </p:spTree>
    <p:extLst>
      <p:ext uri="{BB962C8B-B14F-4D97-AF65-F5344CB8AC3E}">
        <p14:creationId xmlns:p14="http://schemas.microsoft.com/office/powerpoint/2010/main" val="118101107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…Offre </a:t>
            </a:r>
            <a:r>
              <a:rPr lang="fr-CH" dirty="0"/>
              <a:t>HES-SO </a:t>
            </a:r>
            <a:r>
              <a:rPr lang="fr-CH" sz="2800" dirty="0"/>
              <a:t>(Q.9/Q.10)…</a:t>
            </a:r>
            <a:endParaRPr lang="fr-CH" dirty="0"/>
          </a:p>
        </p:txBody>
      </p:sp>
      <p:sp>
        <p:nvSpPr>
          <p:cNvPr id="4" name="ZoneTexte 3"/>
          <p:cNvSpPr txBox="1"/>
          <p:nvPr/>
        </p:nvSpPr>
        <p:spPr>
          <a:xfrm>
            <a:off x="385993" y="8726576"/>
            <a:ext cx="1332227" cy="400110"/>
          </a:xfrm>
          <a:prstGeom prst="rect">
            <a:avLst/>
          </a:prstGeom>
          <a:solidFill>
            <a:schemeClr val="bg1"/>
          </a:solid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N=16</a:t>
            </a:r>
            <a:endParaRPr lang="en-US" sz="2000" dirty="0">
              <a:solidFill>
                <a:prstClr val="black">
                  <a:lumMod val="65000"/>
                  <a:lumOff val="35000"/>
                </a:prstClr>
              </a:solidFill>
            </a:endParaRPr>
          </a:p>
        </p:txBody>
      </p:sp>
      <p:sp>
        <p:nvSpPr>
          <p:cNvPr id="5" name="ZoneTexte 4"/>
          <p:cNvSpPr txBox="1"/>
          <p:nvPr/>
        </p:nvSpPr>
        <p:spPr>
          <a:xfrm>
            <a:off x="5790927" y="759757"/>
            <a:ext cx="11305256" cy="461665"/>
          </a:xfrm>
          <a:prstGeom prst="rect">
            <a:avLst/>
          </a:prstGeom>
          <a:noFill/>
        </p:spPr>
        <p:txBody>
          <a:bodyPr wrap="square" rtlCol="0">
            <a:spAutoFit/>
          </a:bodyPr>
          <a:lstStyle/>
          <a:p>
            <a:pPr algn="ctr">
              <a:defRPr sz="4400" b="1" i="0" u="none" strike="noStrike" kern="1200" spc="0" normalizeH="0" baseline="0">
                <a:solidFill>
                  <a:prstClr val="black">
                    <a:lumMod val="50000"/>
                    <a:lumOff val="50000"/>
                  </a:prstClr>
                </a:solidFill>
                <a:latin typeface="+mj-lt"/>
                <a:ea typeface="+mj-ea"/>
                <a:cs typeface="+mj-cs"/>
              </a:defRPr>
            </a:pPr>
            <a:r>
              <a:rPr lang="fr-CH" sz="2400" dirty="0" smtClean="0"/>
              <a:t>Raisons du choix de </a:t>
            </a:r>
            <a:r>
              <a:rPr lang="fr-CH" sz="2400" dirty="0"/>
              <a:t>l’option Ingénierie logicielle </a:t>
            </a:r>
          </a:p>
        </p:txBody>
      </p:sp>
      <p:graphicFrame>
        <p:nvGraphicFramePr>
          <p:cNvPr id="6" name="Graphique 5"/>
          <p:cNvGraphicFramePr>
            <a:graphicFrameLocks/>
          </p:cNvGraphicFramePr>
          <p:nvPr>
            <p:extLst>
              <p:ext uri="{D42A27DB-BD31-4B8C-83A1-F6EECF244321}">
                <p14:modId xmlns:p14="http://schemas.microsoft.com/office/powerpoint/2010/main" val="2002698708"/>
              </p:ext>
            </p:extLst>
          </p:nvPr>
        </p:nvGraphicFramePr>
        <p:xfrm>
          <a:off x="394207" y="1221422"/>
          <a:ext cx="11301375" cy="7505154"/>
        </p:xfrm>
        <a:graphic>
          <a:graphicData uri="http://schemas.openxmlformats.org/drawingml/2006/chart">
            <c:chart xmlns:c="http://schemas.openxmlformats.org/drawingml/2006/chart" xmlns:r="http://schemas.openxmlformats.org/officeDocument/2006/relationships" r:id="rId3"/>
          </a:graphicData>
        </a:graphic>
      </p:graphicFrame>
      <p:sp>
        <p:nvSpPr>
          <p:cNvPr id="7" name="Espace réservé du texte 5"/>
          <p:cNvSpPr>
            <a:spLocks noGrp="1"/>
          </p:cNvSpPr>
          <p:nvPr>
            <p:ph type="body" sz="quarter" idx="13"/>
          </p:nvPr>
        </p:nvSpPr>
        <p:spPr>
          <a:xfrm>
            <a:off x="12631687" y="1551608"/>
            <a:ext cx="5221962" cy="7200800"/>
          </a:xfrm>
        </p:spPr>
        <p:txBody>
          <a:bodyPr/>
          <a:lstStyle/>
          <a:p>
            <a:r>
              <a:rPr lang="fr-CH" sz="3200" dirty="0" smtClean="0"/>
              <a:t>Les réponses </a:t>
            </a:r>
            <a:r>
              <a:rPr lang="fr-CH" sz="3200" i="1" dirty="0" smtClean="0"/>
              <a:t>Autre</a:t>
            </a:r>
            <a:r>
              <a:rPr lang="fr-CH" sz="3200" dirty="0" smtClean="0"/>
              <a:t> sont: </a:t>
            </a:r>
          </a:p>
          <a:p>
            <a:pPr lvl="1"/>
            <a:r>
              <a:rPr lang="fr-CH" sz="2800" dirty="0" smtClean="0"/>
              <a:t>J'ai </a:t>
            </a:r>
            <a:r>
              <a:rPr lang="fr-CH" sz="2800" dirty="0"/>
              <a:t>pris cette option car il n'y a pas de spécialisation en Data Science.</a:t>
            </a:r>
          </a:p>
          <a:p>
            <a:pPr lvl="1"/>
            <a:r>
              <a:rPr lang="fr-CH" sz="2800" dirty="0" smtClean="0"/>
              <a:t>Possibilité </a:t>
            </a:r>
            <a:r>
              <a:rPr lang="fr-CH" sz="2800" dirty="0"/>
              <a:t>d'effectuer en cours d'emploi</a:t>
            </a:r>
          </a:p>
          <a:p>
            <a:pPr lvl="1"/>
            <a:r>
              <a:rPr lang="fr-CH" sz="2800" dirty="0" smtClean="0"/>
              <a:t>J'avais </a:t>
            </a:r>
            <a:r>
              <a:rPr lang="fr-CH" sz="2800" dirty="0"/>
              <a:t>encore la motivation d'étudier et la durée de 3 semestres est idéale</a:t>
            </a:r>
          </a:p>
        </p:txBody>
      </p:sp>
    </p:spTree>
    <p:extLst>
      <p:ext uri="{BB962C8B-B14F-4D97-AF65-F5344CB8AC3E}">
        <p14:creationId xmlns:p14="http://schemas.microsoft.com/office/powerpoint/2010/main" val="359831229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…Offre </a:t>
            </a:r>
            <a:r>
              <a:rPr lang="fr-CH" dirty="0"/>
              <a:t>HES-SO </a:t>
            </a:r>
            <a:r>
              <a:rPr lang="fr-CH" sz="2800" dirty="0"/>
              <a:t>(Q.9/Q.10)…</a:t>
            </a:r>
            <a:endParaRPr lang="fr-CH" dirty="0"/>
          </a:p>
        </p:txBody>
      </p:sp>
      <p:sp>
        <p:nvSpPr>
          <p:cNvPr id="4" name="ZoneTexte 3"/>
          <p:cNvSpPr txBox="1"/>
          <p:nvPr/>
        </p:nvSpPr>
        <p:spPr>
          <a:xfrm>
            <a:off x="-32401" y="8726576"/>
            <a:ext cx="1332227" cy="400110"/>
          </a:xfrm>
          <a:prstGeom prst="rect">
            <a:avLst/>
          </a:prstGeom>
          <a:solidFill>
            <a:schemeClr val="bg1"/>
          </a:solid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N=16</a:t>
            </a:r>
            <a:endParaRPr lang="en-US" sz="2000" dirty="0">
              <a:solidFill>
                <a:prstClr val="black">
                  <a:lumMod val="65000"/>
                  <a:lumOff val="35000"/>
                </a:prstClr>
              </a:solidFill>
            </a:endParaRPr>
          </a:p>
        </p:txBody>
      </p:sp>
      <p:sp>
        <p:nvSpPr>
          <p:cNvPr id="5" name="ZoneTexte 4"/>
          <p:cNvSpPr txBox="1"/>
          <p:nvPr/>
        </p:nvSpPr>
        <p:spPr>
          <a:xfrm>
            <a:off x="5372533" y="759757"/>
            <a:ext cx="11305256" cy="461665"/>
          </a:xfrm>
          <a:prstGeom prst="rect">
            <a:avLst/>
          </a:prstGeom>
          <a:noFill/>
        </p:spPr>
        <p:txBody>
          <a:bodyPr wrap="square" rtlCol="0">
            <a:spAutoFit/>
          </a:bodyPr>
          <a:lstStyle/>
          <a:p>
            <a:pPr algn="ctr">
              <a:defRPr sz="4400" b="1" i="0" u="none" strike="noStrike" kern="1200" spc="0" normalizeH="0" baseline="0">
                <a:solidFill>
                  <a:prstClr val="black">
                    <a:lumMod val="50000"/>
                    <a:lumOff val="50000"/>
                  </a:prstClr>
                </a:solidFill>
                <a:latin typeface="+mj-lt"/>
                <a:ea typeface="+mj-ea"/>
                <a:cs typeface="+mj-cs"/>
              </a:defRPr>
            </a:pPr>
            <a:r>
              <a:rPr lang="fr-CH" sz="2400" dirty="0" smtClean="0"/>
              <a:t>Raisons du choix de </a:t>
            </a:r>
            <a:r>
              <a:rPr lang="fr-CH" sz="2400" dirty="0"/>
              <a:t>l’option Systèmes d’informations complexes </a:t>
            </a:r>
          </a:p>
        </p:txBody>
      </p:sp>
      <p:graphicFrame>
        <p:nvGraphicFramePr>
          <p:cNvPr id="6" name="Graphique 5"/>
          <p:cNvGraphicFramePr>
            <a:graphicFrameLocks/>
          </p:cNvGraphicFramePr>
          <p:nvPr>
            <p:extLst>
              <p:ext uri="{D42A27DB-BD31-4B8C-83A1-F6EECF244321}">
                <p14:modId xmlns:p14="http://schemas.microsoft.com/office/powerpoint/2010/main" val="437356616"/>
              </p:ext>
            </p:extLst>
          </p:nvPr>
        </p:nvGraphicFramePr>
        <p:xfrm>
          <a:off x="641823" y="1350991"/>
          <a:ext cx="11665296" cy="6912768"/>
        </p:xfrm>
        <a:graphic>
          <a:graphicData uri="http://schemas.openxmlformats.org/drawingml/2006/chart">
            <c:chart xmlns:c="http://schemas.openxmlformats.org/drawingml/2006/chart" xmlns:r="http://schemas.openxmlformats.org/officeDocument/2006/relationships" r:id="rId3"/>
          </a:graphicData>
        </a:graphic>
      </p:graphicFrame>
      <p:sp>
        <p:nvSpPr>
          <p:cNvPr id="7" name="Espace réservé du texte 5"/>
          <p:cNvSpPr>
            <a:spLocks noGrp="1"/>
          </p:cNvSpPr>
          <p:nvPr>
            <p:ph type="body" sz="quarter" idx="13"/>
          </p:nvPr>
        </p:nvSpPr>
        <p:spPr>
          <a:xfrm>
            <a:off x="12631687" y="1551608"/>
            <a:ext cx="5221962" cy="3168352"/>
          </a:xfrm>
        </p:spPr>
        <p:txBody>
          <a:bodyPr/>
          <a:lstStyle/>
          <a:p>
            <a:r>
              <a:rPr lang="fr-CH" sz="3200" dirty="0" smtClean="0"/>
              <a:t>La réponse </a:t>
            </a:r>
            <a:r>
              <a:rPr lang="fr-CH" sz="3200" i="1" dirty="0" smtClean="0"/>
              <a:t>Autre</a:t>
            </a:r>
            <a:r>
              <a:rPr lang="fr-CH" sz="3200" dirty="0" smtClean="0"/>
              <a:t> est: </a:t>
            </a:r>
          </a:p>
          <a:p>
            <a:pPr lvl="1"/>
            <a:r>
              <a:rPr lang="fr-CH" sz="2800" dirty="0" smtClean="0"/>
              <a:t>Parce </a:t>
            </a:r>
            <a:r>
              <a:rPr lang="fr-CH" sz="2800" dirty="0"/>
              <a:t>que les cours sont donnés en français (étant donnée que je ne parle pas l'allemand) </a:t>
            </a:r>
          </a:p>
        </p:txBody>
      </p:sp>
    </p:spTree>
    <p:extLst>
      <p:ext uri="{BB962C8B-B14F-4D97-AF65-F5344CB8AC3E}">
        <p14:creationId xmlns:p14="http://schemas.microsoft.com/office/powerpoint/2010/main" val="181055912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…Offre </a:t>
            </a:r>
            <a:r>
              <a:rPr lang="fr-CH" dirty="0"/>
              <a:t>HES-SO </a:t>
            </a:r>
            <a:r>
              <a:rPr lang="fr-CH" sz="2800" dirty="0"/>
              <a:t>(Q.9/Q.10)…</a:t>
            </a:r>
            <a:endParaRPr lang="fr-CH" dirty="0"/>
          </a:p>
        </p:txBody>
      </p:sp>
      <p:sp>
        <p:nvSpPr>
          <p:cNvPr id="4" name="ZoneTexte 3"/>
          <p:cNvSpPr txBox="1"/>
          <p:nvPr/>
        </p:nvSpPr>
        <p:spPr>
          <a:xfrm>
            <a:off x="377024" y="8752408"/>
            <a:ext cx="1332227" cy="400110"/>
          </a:xfrm>
          <a:prstGeom prst="rect">
            <a:avLst/>
          </a:prstGeom>
          <a:solidFill>
            <a:schemeClr val="bg1"/>
          </a:solid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N=11</a:t>
            </a:r>
            <a:endParaRPr lang="en-US" sz="2000" dirty="0">
              <a:solidFill>
                <a:prstClr val="black">
                  <a:lumMod val="65000"/>
                  <a:lumOff val="35000"/>
                </a:prstClr>
              </a:solidFill>
            </a:endParaRPr>
          </a:p>
        </p:txBody>
      </p:sp>
      <p:sp>
        <p:nvSpPr>
          <p:cNvPr id="5" name="ZoneTexte 4"/>
          <p:cNvSpPr txBox="1"/>
          <p:nvPr/>
        </p:nvSpPr>
        <p:spPr>
          <a:xfrm>
            <a:off x="6222975" y="759757"/>
            <a:ext cx="12295380" cy="461665"/>
          </a:xfrm>
          <a:prstGeom prst="rect">
            <a:avLst/>
          </a:prstGeom>
          <a:noFill/>
        </p:spPr>
        <p:txBody>
          <a:bodyPr wrap="square" rtlCol="0">
            <a:spAutoFit/>
          </a:bodyPr>
          <a:lstStyle/>
          <a:p>
            <a:pPr algn="ctr">
              <a:defRPr sz="4400" b="1" i="0" u="none" strike="noStrike" kern="1200" spc="0" normalizeH="0" baseline="0">
                <a:solidFill>
                  <a:prstClr val="black">
                    <a:lumMod val="50000"/>
                    <a:lumOff val="50000"/>
                  </a:prstClr>
                </a:solidFill>
                <a:latin typeface="+mj-lt"/>
                <a:ea typeface="+mj-ea"/>
                <a:cs typeface="+mj-cs"/>
              </a:defRPr>
            </a:pPr>
            <a:r>
              <a:rPr lang="fr-CH" sz="2400" dirty="0" smtClean="0"/>
              <a:t>Raisons du choix de </a:t>
            </a:r>
            <a:r>
              <a:rPr lang="fr-CH" sz="2400" dirty="0"/>
              <a:t>l’option Réseaux de télécommunications et sécurité de l’information </a:t>
            </a:r>
          </a:p>
        </p:txBody>
      </p:sp>
      <p:graphicFrame>
        <p:nvGraphicFramePr>
          <p:cNvPr id="6" name="Graphique 5"/>
          <p:cNvGraphicFramePr>
            <a:graphicFrameLocks/>
          </p:cNvGraphicFramePr>
          <p:nvPr>
            <p:extLst>
              <p:ext uri="{D42A27DB-BD31-4B8C-83A1-F6EECF244321}">
                <p14:modId xmlns:p14="http://schemas.microsoft.com/office/powerpoint/2010/main" val="3736070744"/>
              </p:ext>
            </p:extLst>
          </p:nvPr>
        </p:nvGraphicFramePr>
        <p:xfrm>
          <a:off x="719333" y="1221422"/>
          <a:ext cx="12560426" cy="738697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35588307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…Offre </a:t>
            </a:r>
            <a:r>
              <a:rPr lang="fr-CH" dirty="0"/>
              <a:t>HES-SO </a:t>
            </a:r>
            <a:r>
              <a:rPr lang="fr-CH" sz="2800" dirty="0"/>
              <a:t>(Q.9/Q.10)…</a:t>
            </a:r>
            <a:endParaRPr lang="fr-CH" dirty="0"/>
          </a:p>
        </p:txBody>
      </p:sp>
      <p:sp>
        <p:nvSpPr>
          <p:cNvPr id="4" name="ZoneTexte 3"/>
          <p:cNvSpPr txBox="1"/>
          <p:nvPr/>
        </p:nvSpPr>
        <p:spPr>
          <a:xfrm>
            <a:off x="377024" y="8752408"/>
            <a:ext cx="1332227" cy="400110"/>
          </a:xfrm>
          <a:prstGeom prst="rect">
            <a:avLst/>
          </a:prstGeom>
          <a:solidFill>
            <a:schemeClr val="bg1"/>
          </a:solid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N=15</a:t>
            </a:r>
            <a:endParaRPr lang="en-US" sz="2000" dirty="0">
              <a:solidFill>
                <a:prstClr val="black">
                  <a:lumMod val="65000"/>
                  <a:lumOff val="35000"/>
                </a:prstClr>
              </a:solidFill>
            </a:endParaRPr>
          </a:p>
        </p:txBody>
      </p:sp>
      <p:sp>
        <p:nvSpPr>
          <p:cNvPr id="5" name="ZoneTexte 4"/>
          <p:cNvSpPr txBox="1"/>
          <p:nvPr/>
        </p:nvSpPr>
        <p:spPr>
          <a:xfrm>
            <a:off x="5767195" y="759757"/>
            <a:ext cx="12295380" cy="461665"/>
          </a:xfrm>
          <a:prstGeom prst="rect">
            <a:avLst/>
          </a:prstGeom>
          <a:noFill/>
        </p:spPr>
        <p:txBody>
          <a:bodyPr wrap="square" rtlCol="0">
            <a:spAutoFit/>
          </a:bodyPr>
          <a:lstStyle/>
          <a:p>
            <a:pPr algn="ctr">
              <a:defRPr sz="4400" b="1" i="0" u="none" strike="noStrike" kern="1200" spc="0" normalizeH="0" baseline="0">
                <a:solidFill>
                  <a:prstClr val="black">
                    <a:lumMod val="50000"/>
                    <a:lumOff val="50000"/>
                  </a:prstClr>
                </a:solidFill>
                <a:latin typeface="+mj-lt"/>
                <a:ea typeface="+mj-ea"/>
                <a:cs typeface="+mj-cs"/>
              </a:defRPr>
            </a:pPr>
            <a:r>
              <a:rPr lang="fr-CH" sz="2400" dirty="0" smtClean="0"/>
              <a:t>Raisons du choix de </a:t>
            </a:r>
            <a:r>
              <a:rPr lang="fr-CH" sz="2400" dirty="0"/>
              <a:t>l’option Energie thermique </a:t>
            </a:r>
          </a:p>
        </p:txBody>
      </p:sp>
      <p:graphicFrame>
        <p:nvGraphicFramePr>
          <p:cNvPr id="6" name="Graphique 5"/>
          <p:cNvGraphicFramePr>
            <a:graphicFrameLocks/>
          </p:cNvGraphicFramePr>
          <p:nvPr>
            <p:extLst>
              <p:ext uri="{D42A27DB-BD31-4B8C-83A1-F6EECF244321}">
                <p14:modId xmlns:p14="http://schemas.microsoft.com/office/powerpoint/2010/main" val="1629334979"/>
              </p:ext>
            </p:extLst>
          </p:nvPr>
        </p:nvGraphicFramePr>
        <p:xfrm>
          <a:off x="385993" y="1437683"/>
          <a:ext cx="12461718" cy="717070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9808449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 xmlns:a16="http://schemas.microsoft.com/office/drawing/2014/main" id="{1376EAF8-40E6-4803-8B54-78DE987DDDB6}"/>
              </a:ext>
            </a:extLst>
          </p:cNvPr>
          <p:cNvSpPr>
            <a:spLocks noGrp="1"/>
          </p:cNvSpPr>
          <p:nvPr>
            <p:ph type="title"/>
          </p:nvPr>
        </p:nvSpPr>
        <p:spPr/>
        <p:txBody>
          <a:bodyPr/>
          <a:lstStyle/>
          <a:p>
            <a:r>
              <a:rPr lang="fr-CH" dirty="0" smtClean="0"/>
              <a:t>Sondage </a:t>
            </a:r>
            <a:endParaRPr lang="fr-CH" dirty="0"/>
          </a:p>
        </p:txBody>
      </p:sp>
      <p:sp>
        <p:nvSpPr>
          <p:cNvPr id="5" name="Text Placeholder 4">
            <a:extLst>
              <a:ext uri="{FF2B5EF4-FFF2-40B4-BE49-F238E27FC236}">
                <a16:creationId xmlns="" xmlns:a16="http://schemas.microsoft.com/office/drawing/2014/main" id="{1989048C-A4BD-4AEC-90A2-ADBA252E99A6}"/>
              </a:ext>
            </a:extLst>
          </p:cNvPr>
          <p:cNvSpPr>
            <a:spLocks noGrp="1"/>
          </p:cNvSpPr>
          <p:nvPr>
            <p:ph type="body" sz="quarter" idx="13"/>
          </p:nvPr>
        </p:nvSpPr>
        <p:spPr>
          <a:xfrm>
            <a:off x="390327" y="1479600"/>
            <a:ext cx="8640960" cy="8424936"/>
          </a:xfrm>
        </p:spPr>
        <p:txBody>
          <a:bodyPr/>
          <a:lstStyle/>
          <a:p>
            <a:r>
              <a:rPr lang="fr-CH" dirty="0" smtClean="0"/>
              <a:t>Durée</a:t>
            </a:r>
          </a:p>
          <a:p>
            <a:pPr lvl="1"/>
            <a:r>
              <a:rPr lang="fr-CH" dirty="0" smtClean="0"/>
              <a:t>Du 23.11.2018 au 10.12.2018</a:t>
            </a:r>
            <a:endParaRPr lang="fr-CH" dirty="0"/>
          </a:p>
          <a:p>
            <a:pPr marL="457200" lvl="1" indent="0">
              <a:buNone/>
            </a:pPr>
            <a:r>
              <a:rPr lang="fr-CH" sz="3200" dirty="0" smtClean="0"/>
              <a:t>Dernière inscription retenue 09.12.2018</a:t>
            </a:r>
            <a:endParaRPr lang="fr-CH" sz="3200" dirty="0"/>
          </a:p>
          <a:p>
            <a:r>
              <a:rPr lang="fr-CH" dirty="0" smtClean="0"/>
              <a:t>Rappel </a:t>
            </a:r>
          </a:p>
          <a:p>
            <a:pPr lvl="1"/>
            <a:r>
              <a:rPr lang="fr-CH" dirty="0" smtClean="0"/>
              <a:t>1 rappel le 30.11.2018</a:t>
            </a:r>
            <a:endParaRPr lang="fr-CH" dirty="0"/>
          </a:p>
          <a:p>
            <a:r>
              <a:rPr lang="fr-CH" dirty="0" err="1" smtClean="0"/>
              <a:t>Echantillonage</a:t>
            </a:r>
            <a:r>
              <a:rPr lang="fr-CH" dirty="0" smtClean="0"/>
              <a:t> </a:t>
            </a:r>
          </a:p>
          <a:p>
            <a:pPr lvl="1"/>
            <a:r>
              <a:rPr lang="fr-CH" dirty="0" smtClean="0"/>
              <a:t>E=Population étudiante inscrite au 05.10.2018</a:t>
            </a:r>
          </a:p>
          <a:p>
            <a:pPr lvl="1"/>
            <a:r>
              <a:rPr lang="fr-CH" dirty="0" smtClean="0"/>
              <a:t>E= P= 298 </a:t>
            </a:r>
          </a:p>
          <a:p>
            <a:pPr lvl="1"/>
            <a:endParaRPr lang="fr-CH" dirty="0" smtClean="0"/>
          </a:p>
        </p:txBody>
      </p:sp>
      <p:sp>
        <p:nvSpPr>
          <p:cNvPr id="3" name="ZoneTexte 2"/>
          <p:cNvSpPr txBox="1"/>
          <p:nvPr/>
        </p:nvSpPr>
        <p:spPr>
          <a:xfrm>
            <a:off x="9679359" y="1479600"/>
            <a:ext cx="7546775" cy="5668218"/>
          </a:xfrm>
          <a:prstGeom prst="rect">
            <a:avLst/>
          </a:prstGeom>
          <a:noFill/>
        </p:spPr>
        <p:txBody>
          <a:bodyPr wrap="square" rtlCol="0">
            <a:spAutoFit/>
          </a:bodyPr>
          <a:lstStyle/>
          <a:p>
            <a:pPr marL="342900" lvl="0" indent="-342900" fontAlgn="base">
              <a:spcBef>
                <a:spcPts val="1800"/>
              </a:spcBef>
              <a:spcAft>
                <a:spcPts val="600"/>
              </a:spcAft>
              <a:buFont typeface="Wingdings" panose="05000000000000000000" pitchFamily="2" charset="2"/>
              <a:buChar char="§"/>
            </a:pPr>
            <a:r>
              <a:rPr lang="fr-CH" sz="3800" b="1" kern="0" dirty="0" err="1">
                <a:solidFill>
                  <a:prstClr val="black"/>
                </a:solidFill>
                <a:latin typeface="Arial" panose="020B0604020202020204" pitchFamily="34" charset="0"/>
                <a:cs typeface="Arial" panose="020B0604020202020204" pitchFamily="34" charset="0"/>
              </a:rPr>
              <a:t>Nbre</a:t>
            </a:r>
            <a:r>
              <a:rPr lang="fr-CH" sz="3800" b="1" kern="0" dirty="0">
                <a:solidFill>
                  <a:prstClr val="black"/>
                </a:solidFill>
                <a:latin typeface="Arial" panose="020B0604020202020204" pitchFamily="34" charset="0"/>
                <a:cs typeface="Arial" panose="020B0604020202020204" pitchFamily="34" charset="0"/>
              </a:rPr>
              <a:t> de questions</a:t>
            </a:r>
          </a:p>
          <a:p>
            <a:pPr marL="895350" lvl="1" indent="-438150" fontAlgn="base">
              <a:spcBef>
                <a:spcPts val="600"/>
              </a:spcBef>
              <a:spcAft>
                <a:spcPts val="800"/>
              </a:spcAft>
              <a:buFont typeface="Symbol" panose="05050102010706020507" pitchFamily="18" charset="2"/>
              <a:buChar char=""/>
            </a:pPr>
            <a:r>
              <a:rPr lang="fr-CH" sz="3600" kern="0" dirty="0" smtClean="0">
                <a:solidFill>
                  <a:prstClr val="black"/>
                </a:solidFill>
                <a:latin typeface="Arial" panose="020B0604020202020204" pitchFamily="34" charset="0"/>
                <a:cs typeface="Arial" panose="020B0604020202020204" pitchFamily="34" charset="0"/>
              </a:rPr>
              <a:t>19 questions </a:t>
            </a:r>
            <a:r>
              <a:rPr lang="fr-CH" sz="3600" kern="0" dirty="0" err="1">
                <a:solidFill>
                  <a:prstClr val="black"/>
                </a:solidFill>
                <a:latin typeface="Arial" panose="020B0604020202020204" pitchFamily="34" charset="0"/>
                <a:cs typeface="Arial" panose="020B0604020202020204" pitchFamily="34" charset="0"/>
              </a:rPr>
              <a:t>y.c</a:t>
            </a:r>
            <a:r>
              <a:rPr lang="fr-CH" sz="3600" kern="0" dirty="0">
                <a:solidFill>
                  <a:prstClr val="black"/>
                </a:solidFill>
                <a:latin typeface="Arial" panose="020B0604020202020204" pitchFamily="34" charset="0"/>
                <a:cs typeface="Arial" panose="020B0604020202020204" pitchFamily="34" charset="0"/>
              </a:rPr>
              <a:t>. </a:t>
            </a:r>
            <a:r>
              <a:rPr lang="fr-CH" sz="3600" kern="0" dirty="0" smtClean="0">
                <a:solidFill>
                  <a:prstClr val="black"/>
                </a:solidFill>
                <a:latin typeface="Arial" panose="020B0604020202020204" pitchFamily="34" charset="0"/>
                <a:cs typeface="Arial" panose="020B0604020202020204" pitchFamily="34" charset="0"/>
              </a:rPr>
              <a:t>conditionnées</a:t>
            </a:r>
          </a:p>
          <a:p>
            <a:pPr lvl="1" fontAlgn="base">
              <a:spcBef>
                <a:spcPts val="600"/>
              </a:spcBef>
              <a:spcAft>
                <a:spcPts val="800"/>
              </a:spcAft>
            </a:pPr>
            <a:endParaRPr lang="fr-CH" sz="3800" b="1" dirty="0" smtClean="0">
              <a:latin typeface="Arial" panose="020B0604020202020204" pitchFamily="34" charset="0"/>
              <a:cs typeface="Arial" panose="020B0604020202020204" pitchFamily="34" charset="0"/>
            </a:endParaRPr>
          </a:p>
          <a:p>
            <a:pPr marL="571500" indent="-571500">
              <a:buFont typeface="Wingdings" panose="05000000000000000000" pitchFamily="2" charset="2"/>
              <a:buChar char="§"/>
            </a:pPr>
            <a:r>
              <a:rPr lang="fr-CH" sz="3800" b="1" dirty="0" smtClean="0">
                <a:latin typeface="Arial" panose="020B0604020202020204" pitchFamily="34" charset="0"/>
                <a:cs typeface="Arial" panose="020B0604020202020204" pitchFamily="34" charset="0"/>
              </a:rPr>
              <a:t>Structure</a:t>
            </a:r>
            <a:endParaRPr lang="fr-CH" sz="3800" b="1" dirty="0">
              <a:latin typeface="Arial" panose="020B0604020202020204" pitchFamily="34" charset="0"/>
              <a:cs typeface="Arial" panose="020B0604020202020204" pitchFamily="34" charset="0"/>
            </a:endParaRPr>
          </a:p>
          <a:p>
            <a:pPr marL="895350" lvl="1" indent="-438150" fontAlgn="base">
              <a:spcBef>
                <a:spcPts val="600"/>
              </a:spcBef>
              <a:spcAft>
                <a:spcPts val="800"/>
              </a:spcAft>
              <a:buFont typeface="Symbol" panose="05050102010706020507" pitchFamily="18" charset="2"/>
              <a:buChar char=""/>
            </a:pPr>
            <a:r>
              <a:rPr lang="fr-CH" sz="3600" kern="0" dirty="0" smtClean="0">
                <a:solidFill>
                  <a:prstClr val="black"/>
                </a:solidFill>
                <a:latin typeface="Arial" panose="020B0604020202020204" pitchFamily="34" charset="0"/>
                <a:cs typeface="Arial" panose="020B0604020202020204" pitchFamily="34" charset="0"/>
              </a:rPr>
              <a:t>Profil général (1 question)</a:t>
            </a:r>
            <a:endParaRPr lang="fr-CH" sz="3600" kern="0" dirty="0">
              <a:solidFill>
                <a:prstClr val="black"/>
              </a:solidFill>
              <a:latin typeface="Arial" panose="020B0604020202020204" pitchFamily="34" charset="0"/>
              <a:cs typeface="Arial" panose="020B0604020202020204" pitchFamily="34" charset="0"/>
            </a:endParaRPr>
          </a:p>
          <a:p>
            <a:pPr marL="895350" lvl="1" indent="-438150" fontAlgn="base">
              <a:spcBef>
                <a:spcPts val="600"/>
              </a:spcBef>
              <a:spcAft>
                <a:spcPts val="800"/>
              </a:spcAft>
              <a:buFont typeface="Symbol" panose="05050102010706020507" pitchFamily="18" charset="2"/>
              <a:buChar char=""/>
            </a:pPr>
            <a:r>
              <a:rPr lang="fr-CH" sz="3600" kern="0" dirty="0" smtClean="0">
                <a:solidFill>
                  <a:prstClr val="black"/>
                </a:solidFill>
                <a:latin typeface="Arial" panose="020B0604020202020204" pitchFamily="34" charset="0"/>
                <a:cs typeface="Arial" panose="020B0604020202020204" pitchFamily="34" charset="0"/>
              </a:rPr>
              <a:t>Profil </a:t>
            </a:r>
            <a:r>
              <a:rPr lang="fr-CH" sz="3600" kern="0" dirty="0" err="1" smtClean="0">
                <a:solidFill>
                  <a:prstClr val="black"/>
                </a:solidFill>
                <a:latin typeface="Arial" panose="020B0604020202020204" pitchFamily="34" charset="0"/>
                <a:cs typeface="Arial" panose="020B0604020202020204" pitchFamily="34" charset="0"/>
              </a:rPr>
              <a:t>étudiant-e</a:t>
            </a:r>
            <a:r>
              <a:rPr lang="fr-CH" sz="3600" kern="0" dirty="0" smtClean="0">
                <a:solidFill>
                  <a:prstClr val="black"/>
                </a:solidFill>
                <a:latin typeface="Arial" panose="020B0604020202020204" pitchFamily="34" charset="0"/>
                <a:cs typeface="Arial" panose="020B0604020202020204" pitchFamily="34" charset="0"/>
              </a:rPr>
              <a:t> (6)</a:t>
            </a:r>
            <a:endParaRPr lang="fr-CH" sz="3600" kern="0" dirty="0">
              <a:solidFill>
                <a:prstClr val="black"/>
              </a:solidFill>
              <a:latin typeface="Arial" panose="020B0604020202020204" pitchFamily="34" charset="0"/>
              <a:cs typeface="Arial" panose="020B0604020202020204" pitchFamily="34" charset="0"/>
            </a:endParaRPr>
          </a:p>
          <a:p>
            <a:pPr marL="895350" lvl="1" indent="-438150" fontAlgn="base">
              <a:spcBef>
                <a:spcPts val="600"/>
              </a:spcBef>
              <a:spcAft>
                <a:spcPts val="800"/>
              </a:spcAft>
              <a:buFont typeface="Symbol" panose="05050102010706020507" pitchFamily="18" charset="2"/>
              <a:buChar char=""/>
            </a:pPr>
            <a:r>
              <a:rPr lang="fr-CH" sz="3600" kern="0" dirty="0" smtClean="0">
                <a:solidFill>
                  <a:prstClr val="black"/>
                </a:solidFill>
                <a:latin typeface="Arial" panose="020B0604020202020204" pitchFamily="34" charset="0"/>
                <a:cs typeface="Arial" panose="020B0604020202020204" pitchFamily="34" charset="0"/>
              </a:rPr>
              <a:t>Offre HES-SO (11)</a:t>
            </a:r>
            <a:endParaRPr lang="fr-CH" sz="3600" kern="0" dirty="0">
              <a:solidFill>
                <a:prstClr val="black"/>
              </a:solidFill>
              <a:latin typeface="Arial" panose="020B0604020202020204" pitchFamily="34" charset="0"/>
              <a:cs typeface="Arial" panose="020B0604020202020204" pitchFamily="34" charset="0"/>
            </a:endParaRPr>
          </a:p>
          <a:p>
            <a:pPr marL="895350" lvl="1" indent="-438150" fontAlgn="base">
              <a:spcBef>
                <a:spcPts val="600"/>
              </a:spcBef>
              <a:spcAft>
                <a:spcPts val="800"/>
              </a:spcAft>
              <a:buFont typeface="Symbol" panose="05050102010706020507" pitchFamily="18" charset="2"/>
              <a:buChar char=""/>
            </a:pPr>
            <a:r>
              <a:rPr lang="fr-CH" sz="3600" kern="0" dirty="0" smtClean="0">
                <a:solidFill>
                  <a:prstClr val="black"/>
                </a:solidFill>
                <a:latin typeface="Arial" panose="020B0604020202020204" pitchFamily="34" charset="0"/>
                <a:cs typeface="Arial" panose="020B0604020202020204" pitchFamily="34" charset="0"/>
              </a:rPr>
              <a:t>Commentaires (1)</a:t>
            </a:r>
            <a:endParaRPr lang="fr-CH" sz="3600" kern="0"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5245508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…Offre </a:t>
            </a:r>
            <a:r>
              <a:rPr lang="fr-CH" dirty="0"/>
              <a:t>HES-SO </a:t>
            </a:r>
            <a:r>
              <a:rPr lang="fr-CH" sz="2800" dirty="0"/>
              <a:t>(Q.9/Q.10</a:t>
            </a:r>
            <a:r>
              <a:rPr lang="fr-CH" sz="2800" dirty="0" smtClean="0"/>
              <a:t>)</a:t>
            </a:r>
            <a:endParaRPr lang="fr-CH" dirty="0"/>
          </a:p>
        </p:txBody>
      </p:sp>
      <p:sp>
        <p:nvSpPr>
          <p:cNvPr id="4" name="ZoneTexte 3"/>
          <p:cNvSpPr txBox="1"/>
          <p:nvPr/>
        </p:nvSpPr>
        <p:spPr>
          <a:xfrm>
            <a:off x="377024" y="8752408"/>
            <a:ext cx="1332227" cy="400110"/>
          </a:xfrm>
          <a:prstGeom prst="rect">
            <a:avLst/>
          </a:prstGeom>
          <a:solidFill>
            <a:schemeClr val="bg1"/>
          </a:solid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N=13</a:t>
            </a:r>
            <a:endParaRPr lang="en-US" sz="2000" dirty="0">
              <a:solidFill>
                <a:prstClr val="black">
                  <a:lumMod val="65000"/>
                  <a:lumOff val="35000"/>
                </a:prstClr>
              </a:solidFill>
            </a:endParaRPr>
          </a:p>
        </p:txBody>
      </p:sp>
      <p:sp>
        <p:nvSpPr>
          <p:cNvPr id="5" name="ZoneTexte 4"/>
          <p:cNvSpPr txBox="1"/>
          <p:nvPr/>
        </p:nvSpPr>
        <p:spPr>
          <a:xfrm>
            <a:off x="5767195" y="759757"/>
            <a:ext cx="12295380" cy="461665"/>
          </a:xfrm>
          <a:prstGeom prst="rect">
            <a:avLst/>
          </a:prstGeom>
          <a:noFill/>
        </p:spPr>
        <p:txBody>
          <a:bodyPr wrap="square" rtlCol="0">
            <a:spAutoFit/>
          </a:bodyPr>
          <a:lstStyle/>
          <a:p>
            <a:pPr algn="ctr">
              <a:defRPr sz="4400" b="1" i="0" u="none" strike="noStrike" kern="1200" spc="0" normalizeH="0" baseline="0">
                <a:solidFill>
                  <a:prstClr val="black">
                    <a:lumMod val="50000"/>
                    <a:lumOff val="50000"/>
                  </a:prstClr>
                </a:solidFill>
                <a:latin typeface="+mj-lt"/>
                <a:ea typeface="+mj-ea"/>
                <a:cs typeface="+mj-cs"/>
              </a:defRPr>
            </a:pPr>
            <a:r>
              <a:rPr lang="fr-CH" sz="2400" dirty="0" smtClean="0"/>
              <a:t>Raisons du choix de </a:t>
            </a:r>
            <a:r>
              <a:rPr lang="fr-CH" sz="2400" dirty="0"/>
              <a:t>l’option Energie </a:t>
            </a:r>
            <a:r>
              <a:rPr lang="fr-CH" sz="2400" dirty="0" smtClean="0"/>
              <a:t>électrique</a:t>
            </a:r>
            <a:endParaRPr lang="fr-CH" sz="2400" dirty="0"/>
          </a:p>
        </p:txBody>
      </p:sp>
      <p:graphicFrame>
        <p:nvGraphicFramePr>
          <p:cNvPr id="6" name="Graphique 5"/>
          <p:cNvGraphicFramePr>
            <a:graphicFrameLocks/>
          </p:cNvGraphicFramePr>
          <p:nvPr>
            <p:extLst>
              <p:ext uri="{D42A27DB-BD31-4B8C-83A1-F6EECF244321}">
                <p14:modId xmlns:p14="http://schemas.microsoft.com/office/powerpoint/2010/main" val="3628372370"/>
              </p:ext>
            </p:extLst>
          </p:nvPr>
        </p:nvGraphicFramePr>
        <p:xfrm>
          <a:off x="385993" y="1437683"/>
          <a:ext cx="12461718" cy="681066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28957812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Offre HES-SO </a:t>
            </a:r>
            <a:r>
              <a:rPr lang="fr-CH" sz="2800" dirty="0" smtClean="0"/>
              <a:t>(Q.11/Q.12)</a:t>
            </a:r>
            <a:endParaRPr lang="fr-CH" sz="3600" dirty="0"/>
          </a:p>
        </p:txBody>
      </p:sp>
      <p:pic>
        <p:nvPicPr>
          <p:cNvPr id="4" name="Image 3"/>
          <p:cNvPicPr>
            <a:picLocks noChangeAspect="1"/>
          </p:cNvPicPr>
          <p:nvPr/>
        </p:nvPicPr>
        <p:blipFill rotWithShape="1">
          <a:blip r:embed="rId3"/>
          <a:srcRect l="2359" t="1471" r="15060"/>
          <a:stretch/>
        </p:blipFill>
        <p:spPr>
          <a:xfrm>
            <a:off x="822375" y="2937358"/>
            <a:ext cx="5040561" cy="4824536"/>
          </a:xfrm>
          <a:prstGeom prst="rect">
            <a:avLst/>
          </a:prstGeom>
        </p:spPr>
      </p:pic>
      <p:pic>
        <p:nvPicPr>
          <p:cNvPr id="5" name="Image 4"/>
          <p:cNvPicPr>
            <a:picLocks noChangeAspect="1"/>
          </p:cNvPicPr>
          <p:nvPr/>
        </p:nvPicPr>
        <p:blipFill>
          <a:blip r:embed="rId4"/>
          <a:stretch>
            <a:fillRect/>
          </a:stretch>
        </p:blipFill>
        <p:spPr>
          <a:xfrm>
            <a:off x="5862936" y="4700621"/>
            <a:ext cx="1964091" cy="1298009"/>
          </a:xfrm>
          <a:prstGeom prst="rect">
            <a:avLst/>
          </a:prstGeom>
        </p:spPr>
      </p:pic>
      <p:sp>
        <p:nvSpPr>
          <p:cNvPr id="6" name="ZoneTexte 5"/>
          <p:cNvSpPr txBox="1"/>
          <p:nvPr/>
        </p:nvSpPr>
        <p:spPr>
          <a:xfrm>
            <a:off x="374481" y="8151961"/>
            <a:ext cx="1332227" cy="400110"/>
          </a:xfrm>
          <a:prstGeom prst="rect">
            <a:avLst/>
          </a:prstGeom>
          <a:solidFill>
            <a:schemeClr val="bg1"/>
          </a:solid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N=161</a:t>
            </a:r>
            <a:endParaRPr lang="en-US" sz="2000" dirty="0">
              <a:solidFill>
                <a:prstClr val="black">
                  <a:lumMod val="65000"/>
                  <a:lumOff val="35000"/>
                </a:prstClr>
              </a:solidFill>
            </a:endParaRPr>
          </a:p>
        </p:txBody>
      </p:sp>
      <p:sp>
        <p:nvSpPr>
          <p:cNvPr id="7" name="ZoneTexte 6"/>
          <p:cNvSpPr txBox="1"/>
          <p:nvPr/>
        </p:nvSpPr>
        <p:spPr>
          <a:xfrm>
            <a:off x="3558679" y="5517723"/>
            <a:ext cx="1332227" cy="707886"/>
          </a:xfrm>
          <a:prstGeom prst="rect">
            <a:avLst/>
          </a:prstGeom>
          <a:no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t>106</a:t>
            </a:r>
          </a:p>
          <a:p>
            <a:pPr algn="ctr">
              <a:defRPr sz="3600" b="0" i="0" u="none" strike="noStrike" kern="1200" baseline="0">
                <a:solidFill>
                  <a:prstClr val="black">
                    <a:lumMod val="65000"/>
                    <a:lumOff val="35000"/>
                  </a:prstClr>
                </a:solidFill>
                <a:latin typeface="+mn-lt"/>
                <a:ea typeface="+mn-ea"/>
                <a:cs typeface="+mn-cs"/>
              </a:defRPr>
            </a:pPr>
            <a:r>
              <a:rPr lang="en-US" sz="2000" dirty="0" smtClean="0"/>
              <a:t>65.8%</a:t>
            </a:r>
            <a:endParaRPr lang="en-US" sz="2000" dirty="0"/>
          </a:p>
        </p:txBody>
      </p:sp>
      <p:sp>
        <p:nvSpPr>
          <p:cNvPr id="9" name="ZoneTexte 8"/>
          <p:cNvSpPr txBox="1"/>
          <p:nvPr/>
        </p:nvSpPr>
        <p:spPr>
          <a:xfrm>
            <a:off x="928474" y="5290744"/>
            <a:ext cx="1332227" cy="707886"/>
          </a:xfrm>
          <a:prstGeom prst="rect">
            <a:avLst/>
          </a:prstGeom>
          <a:no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t>18</a:t>
            </a:r>
          </a:p>
          <a:p>
            <a:pPr algn="ctr">
              <a:defRPr sz="3600" b="0" i="0" u="none" strike="noStrike" kern="1200" baseline="0">
                <a:solidFill>
                  <a:prstClr val="black">
                    <a:lumMod val="65000"/>
                    <a:lumOff val="35000"/>
                  </a:prstClr>
                </a:solidFill>
                <a:latin typeface="+mn-lt"/>
                <a:ea typeface="+mn-ea"/>
                <a:cs typeface="+mn-cs"/>
              </a:defRPr>
            </a:pPr>
            <a:r>
              <a:rPr lang="en-US" sz="2000" dirty="0" smtClean="0"/>
              <a:t>11.2%</a:t>
            </a:r>
            <a:endParaRPr lang="en-US" sz="2000" dirty="0"/>
          </a:p>
        </p:txBody>
      </p:sp>
      <p:sp>
        <p:nvSpPr>
          <p:cNvPr id="10" name="ZoneTexte 9"/>
          <p:cNvSpPr txBox="1"/>
          <p:nvPr/>
        </p:nvSpPr>
        <p:spPr>
          <a:xfrm>
            <a:off x="1758479" y="3915448"/>
            <a:ext cx="1332227" cy="707886"/>
          </a:xfrm>
          <a:prstGeom prst="rect">
            <a:avLst/>
          </a:prstGeom>
          <a:no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t>37</a:t>
            </a:r>
          </a:p>
          <a:p>
            <a:pPr algn="ctr">
              <a:defRPr sz="3600" b="0" i="0" u="none" strike="noStrike" kern="1200" baseline="0">
                <a:solidFill>
                  <a:prstClr val="black">
                    <a:lumMod val="65000"/>
                    <a:lumOff val="35000"/>
                  </a:prstClr>
                </a:solidFill>
                <a:latin typeface="+mn-lt"/>
                <a:ea typeface="+mn-ea"/>
                <a:cs typeface="+mn-cs"/>
              </a:defRPr>
            </a:pPr>
            <a:r>
              <a:rPr lang="en-US" sz="2000" dirty="0" smtClean="0"/>
              <a:t>23%</a:t>
            </a:r>
            <a:endParaRPr lang="en-US" sz="2000" dirty="0"/>
          </a:p>
        </p:txBody>
      </p:sp>
      <p:sp>
        <p:nvSpPr>
          <p:cNvPr id="11" name="ZoneTexte 10"/>
          <p:cNvSpPr txBox="1"/>
          <p:nvPr/>
        </p:nvSpPr>
        <p:spPr>
          <a:xfrm>
            <a:off x="23096" y="1888832"/>
            <a:ext cx="7589064" cy="830997"/>
          </a:xfrm>
          <a:prstGeom prst="rect">
            <a:avLst/>
          </a:prstGeom>
          <a:noFill/>
        </p:spPr>
        <p:txBody>
          <a:bodyPr wrap="none" rtlCol="0">
            <a:spAutoFit/>
          </a:bodyPr>
          <a:lstStyle/>
          <a:p>
            <a:pPr algn="ctr">
              <a:defRPr sz="4400" b="1" i="0" u="none" strike="noStrike" kern="1200" spc="0" normalizeH="0" baseline="0">
                <a:solidFill>
                  <a:prstClr val="black">
                    <a:lumMod val="50000"/>
                    <a:lumOff val="50000"/>
                  </a:prstClr>
                </a:solidFill>
                <a:latin typeface="+mj-lt"/>
                <a:ea typeface="+mj-ea"/>
                <a:cs typeface="+mj-cs"/>
              </a:defRPr>
            </a:pPr>
            <a:r>
              <a:rPr lang="fr-CH" sz="2400" dirty="0"/>
              <a:t>S</a:t>
            </a:r>
            <a:r>
              <a:rPr lang="fr-CH" sz="2400" dirty="0" smtClean="0"/>
              <a:t>pécialisations importantes de TIN, TIC, TE se retrouvent </a:t>
            </a:r>
          </a:p>
          <a:p>
            <a:pPr algn="ctr">
              <a:defRPr sz="4400" b="1" i="0" u="none" strike="noStrike" kern="1200" spc="0" normalizeH="0" baseline="0">
                <a:solidFill>
                  <a:prstClr val="black">
                    <a:lumMod val="50000"/>
                    <a:lumOff val="50000"/>
                  </a:prstClr>
                </a:solidFill>
                <a:latin typeface="+mj-lt"/>
                <a:ea typeface="+mj-ea"/>
                <a:cs typeface="+mj-cs"/>
              </a:defRPr>
            </a:pPr>
            <a:r>
              <a:rPr lang="fr-CH" sz="2400" dirty="0" smtClean="0"/>
              <a:t>dans les options HES-SO en n et %</a:t>
            </a:r>
            <a:endParaRPr lang="fr-CH" sz="2400" dirty="0"/>
          </a:p>
        </p:txBody>
      </p:sp>
      <p:sp>
        <p:nvSpPr>
          <p:cNvPr id="13" name="ZoneTexte 12"/>
          <p:cNvSpPr txBox="1"/>
          <p:nvPr/>
        </p:nvSpPr>
        <p:spPr>
          <a:xfrm>
            <a:off x="11191527" y="18769"/>
            <a:ext cx="3745192" cy="461665"/>
          </a:xfrm>
          <a:prstGeom prst="rect">
            <a:avLst/>
          </a:prstGeom>
          <a:noFill/>
        </p:spPr>
        <p:txBody>
          <a:bodyPr wrap="none" rtlCol="0">
            <a:spAutoFit/>
          </a:bodyPr>
          <a:lstStyle/>
          <a:p>
            <a:pPr algn="ctr">
              <a:defRPr sz="4400" b="1" i="0" u="none" strike="noStrike" kern="1200" spc="0" normalizeH="0" baseline="0">
                <a:solidFill>
                  <a:prstClr val="black">
                    <a:lumMod val="50000"/>
                    <a:lumOff val="50000"/>
                  </a:prstClr>
                </a:solidFill>
                <a:latin typeface="+mj-lt"/>
                <a:ea typeface="+mj-ea"/>
                <a:cs typeface="+mj-cs"/>
              </a:defRPr>
            </a:pPr>
            <a:r>
              <a:rPr lang="fr-CH" sz="2400" dirty="0" smtClean="0"/>
              <a:t>Commentaires pour les Non</a:t>
            </a:r>
            <a:endParaRPr lang="fr-CH" sz="2400" dirty="0"/>
          </a:p>
        </p:txBody>
      </p:sp>
      <p:graphicFrame>
        <p:nvGraphicFramePr>
          <p:cNvPr id="14" name="Tableau 13"/>
          <p:cNvGraphicFramePr>
            <a:graphicFrameLocks noGrp="1"/>
          </p:cNvGraphicFramePr>
          <p:nvPr>
            <p:extLst>
              <p:ext uri="{D42A27DB-BD31-4B8C-83A1-F6EECF244321}">
                <p14:modId xmlns:p14="http://schemas.microsoft.com/office/powerpoint/2010/main" val="3687525742"/>
              </p:ext>
            </p:extLst>
          </p:nvPr>
        </p:nvGraphicFramePr>
        <p:xfrm>
          <a:off x="7707763" y="441176"/>
          <a:ext cx="10055753" cy="9699136"/>
        </p:xfrm>
        <a:graphic>
          <a:graphicData uri="http://schemas.openxmlformats.org/drawingml/2006/table">
            <a:tbl>
              <a:tblPr>
                <a:tableStyleId>{93296810-A885-4BE3-A3E7-6D5BEEA58F35}</a:tableStyleId>
              </a:tblPr>
              <a:tblGrid>
                <a:gridCol w="448932"/>
                <a:gridCol w="9606821"/>
              </a:tblGrid>
              <a:tr h="294870">
                <a:tc>
                  <a:txBody>
                    <a:bodyPr/>
                    <a:lstStyle/>
                    <a:p>
                      <a:pPr algn="l" fontAlgn="b"/>
                      <a:r>
                        <a:rPr lang="fr-CH" sz="1800" u="none" strike="noStrike" dirty="0">
                          <a:effectLst/>
                        </a:rPr>
                        <a:t>1</a:t>
                      </a:r>
                      <a:endParaRPr lang="fr-CH" sz="1800" b="0" i="0" u="none" strike="noStrike" dirty="0">
                        <a:effectLst/>
                        <a:latin typeface="Arial" panose="020B0604020202020204" pitchFamily="34" charset="0"/>
                      </a:endParaRPr>
                    </a:p>
                  </a:txBody>
                  <a:tcPr marL="9525" marR="9525" marT="9525" marB="0" anchor="b"/>
                </a:tc>
                <a:tc>
                  <a:txBody>
                    <a:bodyPr/>
                    <a:lstStyle/>
                    <a:p>
                      <a:pPr algn="l" fontAlgn="b"/>
                      <a:r>
                        <a:rPr lang="fr-CH" sz="1800" u="none" strike="noStrike">
                          <a:effectLst/>
                        </a:rPr>
                        <a:t>Beaucoup de cours sont trop généraux, pas utile pour la spécification ou trop peu poussés.</a:t>
                      </a:r>
                      <a:endParaRPr lang="fr-CH" sz="1800" b="0" i="0" u="none" strike="noStrike">
                        <a:effectLst/>
                        <a:latin typeface="Arial" panose="020B0604020202020204" pitchFamily="34" charset="0"/>
                      </a:endParaRPr>
                    </a:p>
                  </a:txBody>
                  <a:tcPr marL="9525" marR="9525" marT="9525" marB="0" anchor="b"/>
                </a:tc>
              </a:tr>
              <a:tr h="294870">
                <a:tc>
                  <a:txBody>
                    <a:bodyPr/>
                    <a:lstStyle/>
                    <a:p>
                      <a:pPr algn="l" fontAlgn="b"/>
                      <a:r>
                        <a:rPr lang="fr-CH" sz="1800" u="none" strike="noStrike" dirty="0">
                          <a:effectLst/>
                        </a:rPr>
                        <a:t>2</a:t>
                      </a:r>
                      <a:endParaRPr lang="fr-CH" sz="1800" b="0" i="0" u="none" strike="noStrike" dirty="0">
                        <a:effectLst/>
                        <a:latin typeface="Arial" panose="020B0604020202020204" pitchFamily="34" charset="0"/>
                      </a:endParaRPr>
                    </a:p>
                  </a:txBody>
                  <a:tcPr marL="9525" marR="9525" marT="9525" marB="0" anchor="b"/>
                </a:tc>
                <a:tc>
                  <a:txBody>
                    <a:bodyPr/>
                    <a:lstStyle/>
                    <a:p>
                      <a:pPr algn="l" fontAlgn="b"/>
                      <a:r>
                        <a:rPr lang="fr-CH" sz="1800" u="none" strike="noStrike" dirty="0">
                          <a:effectLst/>
                        </a:rPr>
                        <a:t>Beaucoup de module ne sont pas accessibles pour notre filière.</a:t>
                      </a:r>
                      <a:endParaRPr lang="fr-CH" sz="1800" b="0" i="0" u="none" strike="noStrike" dirty="0">
                        <a:effectLst/>
                        <a:latin typeface="Arial" panose="020B0604020202020204" pitchFamily="34" charset="0"/>
                      </a:endParaRPr>
                    </a:p>
                  </a:txBody>
                  <a:tcPr marL="9525" marR="9525" marT="9525" marB="0" anchor="b"/>
                </a:tc>
              </a:tr>
              <a:tr h="1474351">
                <a:tc>
                  <a:txBody>
                    <a:bodyPr/>
                    <a:lstStyle/>
                    <a:p>
                      <a:pPr algn="l" fontAlgn="b"/>
                      <a:r>
                        <a:rPr lang="fr-CH" sz="1800" u="none" strike="noStrike" dirty="0">
                          <a:solidFill>
                            <a:srgbClr val="C00000"/>
                          </a:solidFill>
                          <a:effectLst/>
                        </a:rPr>
                        <a:t>3</a:t>
                      </a:r>
                      <a:endParaRPr lang="fr-CH" sz="1800" b="0" i="0" u="none" strike="noStrike" dirty="0">
                        <a:solidFill>
                          <a:srgbClr val="C00000"/>
                        </a:solidFill>
                        <a:effectLst/>
                        <a:latin typeface="Arial" panose="020B0604020202020204" pitchFamily="34" charset="0"/>
                      </a:endParaRPr>
                    </a:p>
                  </a:txBody>
                  <a:tcPr marL="9525" marR="9525" marT="9525" marB="0" anchor="b"/>
                </a:tc>
                <a:tc>
                  <a:txBody>
                    <a:bodyPr/>
                    <a:lstStyle/>
                    <a:p>
                      <a:pPr algn="l" fontAlgn="b"/>
                      <a:r>
                        <a:rPr lang="fr-CH" sz="1800" u="none" strike="noStrike" dirty="0">
                          <a:solidFill>
                            <a:srgbClr val="C00000"/>
                          </a:solidFill>
                          <a:effectLst/>
                        </a:rPr>
                        <a:t>Il manque malheureusement une bonne partie des spécialisations pour les  ingénieurs en mécanique  (il y a seulement </a:t>
                      </a:r>
                      <a:r>
                        <a:rPr lang="fr-CH" sz="1800" u="none" strike="noStrike" dirty="0" err="1">
                          <a:solidFill>
                            <a:srgbClr val="C00000"/>
                          </a:solidFill>
                          <a:effectLst/>
                        </a:rPr>
                        <a:t>prod</a:t>
                      </a:r>
                      <a:r>
                        <a:rPr lang="fr-CH" sz="1800" u="none" strike="noStrike" dirty="0">
                          <a:solidFill>
                            <a:srgbClr val="C00000"/>
                          </a:solidFill>
                          <a:effectLst/>
                        </a:rPr>
                        <a:t>/</a:t>
                      </a:r>
                      <a:r>
                        <a:rPr lang="fr-CH" sz="1800" u="none" strike="noStrike" dirty="0" err="1">
                          <a:solidFill>
                            <a:srgbClr val="C00000"/>
                          </a:solidFill>
                          <a:effectLst/>
                        </a:rPr>
                        <a:t>manufacturing</a:t>
                      </a:r>
                      <a:r>
                        <a:rPr lang="fr-CH" sz="1800" u="none" strike="noStrike" dirty="0">
                          <a:solidFill>
                            <a:srgbClr val="C00000"/>
                          </a:solidFill>
                          <a:effectLst/>
                        </a:rPr>
                        <a:t>) Il serait souhaitable de pouvoir aussi se spécialiser dans des domaines orientés R&amp;D et pas seulement fabrication. Par exemple des cours avec des profs qui nous apportent leur expérience sur comment calculer et dimensionner des pièces dans leur domaine de prédilection et pas seulement des (grandes) théories générales sur le développement de produit.</a:t>
                      </a:r>
                      <a:endParaRPr lang="fr-CH" sz="1800" b="0" i="0" u="none" strike="noStrike" dirty="0">
                        <a:solidFill>
                          <a:srgbClr val="C00000"/>
                        </a:solidFill>
                        <a:effectLst/>
                        <a:latin typeface="Arial" panose="020B0604020202020204" pitchFamily="34" charset="0"/>
                      </a:endParaRPr>
                    </a:p>
                  </a:txBody>
                  <a:tcPr marL="9525" marR="9525" marT="9525" marB="0" anchor="b"/>
                </a:tc>
              </a:tr>
              <a:tr h="589740">
                <a:tc>
                  <a:txBody>
                    <a:bodyPr/>
                    <a:lstStyle/>
                    <a:p>
                      <a:pPr algn="l" fontAlgn="b"/>
                      <a:r>
                        <a:rPr lang="fr-CH" sz="1800" u="none" strike="noStrike" dirty="0">
                          <a:effectLst/>
                        </a:rPr>
                        <a:t>4</a:t>
                      </a:r>
                      <a:endParaRPr lang="fr-CH" sz="1800" b="0" i="0" u="none" strike="noStrike" dirty="0">
                        <a:effectLst/>
                        <a:latin typeface="Arial" panose="020B0604020202020204" pitchFamily="34" charset="0"/>
                      </a:endParaRPr>
                    </a:p>
                  </a:txBody>
                  <a:tcPr marL="9525" marR="9525" marT="9525" marB="0" anchor="b"/>
                </a:tc>
                <a:tc>
                  <a:txBody>
                    <a:bodyPr/>
                    <a:lstStyle/>
                    <a:p>
                      <a:pPr algn="l" fontAlgn="b"/>
                      <a:r>
                        <a:rPr lang="fr-CH" sz="1800" u="none" strike="noStrike" dirty="0">
                          <a:effectLst/>
                        </a:rPr>
                        <a:t>Il y a des cours qui ne devrait pas avoir d’existence dans le Master HES-SO, comme le cours à Jean Frédéric </a:t>
                      </a:r>
                      <a:r>
                        <a:rPr lang="fr-CH" sz="1800" u="none" strike="noStrike" dirty="0" err="1">
                          <a:effectLst/>
                        </a:rPr>
                        <a:t>Wagen</a:t>
                      </a:r>
                      <a:r>
                        <a:rPr lang="fr-CH" sz="1800" u="none" strike="noStrike" dirty="0">
                          <a:effectLst/>
                        </a:rPr>
                        <a:t>.</a:t>
                      </a:r>
                      <a:endParaRPr lang="fr-CH" sz="1800" b="0" i="0" u="none" strike="noStrike" dirty="0">
                        <a:effectLst/>
                        <a:latin typeface="Arial" panose="020B0604020202020204" pitchFamily="34" charset="0"/>
                      </a:endParaRPr>
                    </a:p>
                  </a:txBody>
                  <a:tcPr marL="9525" marR="9525" marT="9525" marB="0" anchor="b"/>
                </a:tc>
              </a:tr>
              <a:tr h="589740">
                <a:tc>
                  <a:txBody>
                    <a:bodyPr/>
                    <a:lstStyle/>
                    <a:p>
                      <a:pPr algn="l" fontAlgn="b"/>
                      <a:r>
                        <a:rPr lang="fr-CH" sz="1800" u="none" strike="noStrike" dirty="0">
                          <a:effectLst/>
                        </a:rPr>
                        <a:t>5</a:t>
                      </a:r>
                      <a:endParaRPr lang="fr-CH" sz="1800" b="0" i="0" u="none" strike="noStrike" dirty="0">
                        <a:effectLst/>
                        <a:latin typeface="Arial" panose="020B0604020202020204" pitchFamily="34" charset="0"/>
                      </a:endParaRPr>
                    </a:p>
                  </a:txBody>
                  <a:tcPr marL="9525" marR="9525" marT="9525" marB="0" anchor="b"/>
                </a:tc>
                <a:tc>
                  <a:txBody>
                    <a:bodyPr/>
                    <a:lstStyle/>
                    <a:p>
                      <a:pPr algn="l" fontAlgn="b"/>
                      <a:r>
                        <a:rPr lang="fr-CH" sz="1800" u="none" strike="noStrike">
                          <a:effectLst/>
                        </a:rPr>
                        <a:t>J'ai longtemps hésité avec le master en Biomédical de l'université de Berne qui est totalement orienté dans ce domaine.</a:t>
                      </a:r>
                      <a:endParaRPr lang="fr-CH" sz="1800" b="0" i="0" u="none" strike="noStrike">
                        <a:effectLst/>
                        <a:latin typeface="Arial" panose="020B0604020202020204" pitchFamily="34" charset="0"/>
                      </a:endParaRPr>
                    </a:p>
                  </a:txBody>
                  <a:tcPr marL="9525" marR="9525" marT="9525" marB="0" anchor="b"/>
                </a:tc>
              </a:tr>
              <a:tr h="294870">
                <a:tc>
                  <a:txBody>
                    <a:bodyPr/>
                    <a:lstStyle/>
                    <a:p>
                      <a:pPr algn="l" fontAlgn="b"/>
                      <a:r>
                        <a:rPr lang="fr-CH" sz="1800" u="none" strike="noStrike" dirty="0">
                          <a:effectLst/>
                        </a:rPr>
                        <a:t>6</a:t>
                      </a:r>
                      <a:endParaRPr lang="fr-CH" sz="1800" b="0" i="0" u="none" strike="noStrike" dirty="0">
                        <a:effectLst/>
                        <a:latin typeface="Arial" panose="020B0604020202020204" pitchFamily="34" charset="0"/>
                      </a:endParaRPr>
                    </a:p>
                  </a:txBody>
                  <a:tcPr marL="9525" marR="9525" marT="9525" marB="0" anchor="b"/>
                </a:tc>
                <a:tc>
                  <a:txBody>
                    <a:bodyPr/>
                    <a:lstStyle/>
                    <a:p>
                      <a:pPr algn="l" fontAlgn="b"/>
                      <a:r>
                        <a:rPr lang="fr-CH" sz="1800" u="none" strike="noStrike">
                          <a:effectLst/>
                        </a:rPr>
                        <a:t>Je trouve qu'il manque des options tels que Qualité et métrologie, Supply Chain mangement, etc...</a:t>
                      </a:r>
                      <a:endParaRPr lang="fr-CH" sz="1800" b="0" i="0" u="none" strike="noStrike">
                        <a:effectLst/>
                        <a:latin typeface="Arial" panose="020B0604020202020204" pitchFamily="34" charset="0"/>
                      </a:endParaRPr>
                    </a:p>
                  </a:txBody>
                  <a:tcPr marL="9525" marR="9525" marT="9525" marB="0" anchor="b"/>
                </a:tc>
              </a:tr>
              <a:tr h="1769220">
                <a:tc>
                  <a:txBody>
                    <a:bodyPr/>
                    <a:lstStyle/>
                    <a:p>
                      <a:pPr algn="l" fontAlgn="b"/>
                      <a:r>
                        <a:rPr lang="fr-CH" sz="1800" u="none" strike="noStrike" dirty="0">
                          <a:effectLst/>
                        </a:rPr>
                        <a:t>7</a:t>
                      </a:r>
                      <a:endParaRPr lang="fr-CH" sz="1800" b="0" i="0" u="none" strike="noStrike" dirty="0">
                        <a:effectLst/>
                        <a:latin typeface="Arial" panose="020B0604020202020204" pitchFamily="34" charset="0"/>
                      </a:endParaRPr>
                    </a:p>
                  </a:txBody>
                  <a:tcPr marL="9525" marR="9525" marT="9525" marB="0" anchor="b"/>
                </a:tc>
                <a:tc>
                  <a:txBody>
                    <a:bodyPr/>
                    <a:lstStyle/>
                    <a:p>
                      <a:pPr algn="l" fontAlgn="b"/>
                      <a:r>
                        <a:rPr lang="fr-CH" sz="1800" u="none" strike="noStrike">
                          <a:effectLst/>
                        </a:rPr>
                        <a:t>La plupart des branches enseignées lors du premier semestre ne sont pas des spécialisations car elles étaient données en Bachelor déjà. Elle sont d'ailleurs souvent moins spécialisée de mon point de vue car chaque semaine est un nouveau chapitre et la maîtrise d'un des chapitre est rarement testée. Cette formation me paraît donc être plus théorique et moins appliquée. De mon point de vue, ceci ne correspond pas à une spécialisation mais plus à une généralisation... Il est clair que ce point de vue est rarement partagé par les milieux académiques.</a:t>
                      </a:r>
                      <a:endParaRPr lang="fr-CH" sz="1800" b="0" i="0" u="none" strike="noStrike">
                        <a:effectLst/>
                        <a:latin typeface="Arial" panose="020B0604020202020204" pitchFamily="34" charset="0"/>
                      </a:endParaRPr>
                    </a:p>
                  </a:txBody>
                  <a:tcPr marL="9525" marR="9525" marT="9525" marB="0" anchor="b"/>
                </a:tc>
              </a:tr>
              <a:tr h="589740">
                <a:tc>
                  <a:txBody>
                    <a:bodyPr/>
                    <a:lstStyle/>
                    <a:p>
                      <a:pPr algn="l" fontAlgn="b"/>
                      <a:r>
                        <a:rPr lang="fr-CH" sz="1800" u="none" strike="noStrike" dirty="0">
                          <a:effectLst/>
                        </a:rPr>
                        <a:t>8</a:t>
                      </a:r>
                      <a:endParaRPr lang="fr-CH" sz="1800" b="0" i="0" u="none" strike="noStrike" dirty="0">
                        <a:effectLst/>
                        <a:latin typeface="Arial" panose="020B0604020202020204" pitchFamily="34" charset="0"/>
                      </a:endParaRPr>
                    </a:p>
                  </a:txBody>
                  <a:tcPr marL="9525" marR="9525" marT="9525" marB="0" anchor="b"/>
                </a:tc>
                <a:tc>
                  <a:txBody>
                    <a:bodyPr/>
                    <a:lstStyle/>
                    <a:p>
                      <a:pPr algn="l" fontAlgn="b"/>
                      <a:r>
                        <a:rPr lang="fr-CH" sz="1800" u="none" strike="noStrike">
                          <a:effectLst/>
                        </a:rPr>
                        <a:t>Le master n'est en aucun cas la continuité de mon bachelor, le niveau de certains cours sont trop élevé, et le panel de cours disponible ne correspondent pas à mon orientation bachelor.</a:t>
                      </a:r>
                      <a:endParaRPr lang="fr-CH" sz="1800" b="0" i="0" u="none" strike="noStrike">
                        <a:effectLst/>
                        <a:latin typeface="Arial" panose="020B0604020202020204" pitchFamily="34" charset="0"/>
                      </a:endParaRPr>
                    </a:p>
                  </a:txBody>
                  <a:tcPr marL="9525" marR="9525" marT="9525" marB="0" anchor="b"/>
                </a:tc>
              </a:tr>
              <a:tr h="589740">
                <a:tc>
                  <a:txBody>
                    <a:bodyPr/>
                    <a:lstStyle/>
                    <a:p>
                      <a:pPr algn="l" fontAlgn="b"/>
                      <a:r>
                        <a:rPr lang="fr-CH" sz="1800" u="none" strike="noStrike" dirty="0">
                          <a:effectLst/>
                        </a:rPr>
                        <a:t>9</a:t>
                      </a:r>
                      <a:endParaRPr lang="fr-CH" sz="1800" b="0" i="0" u="none" strike="noStrike" dirty="0">
                        <a:effectLst/>
                        <a:latin typeface="Arial" panose="020B0604020202020204" pitchFamily="34" charset="0"/>
                      </a:endParaRPr>
                    </a:p>
                  </a:txBody>
                  <a:tcPr marL="9525" marR="9525" marT="9525" marB="0" anchor="b"/>
                </a:tc>
                <a:tc>
                  <a:txBody>
                    <a:bodyPr/>
                    <a:lstStyle/>
                    <a:p>
                      <a:pPr algn="l" fontAlgn="b"/>
                      <a:r>
                        <a:rPr lang="fr-CH" sz="1800" u="none" strike="noStrike">
                          <a:effectLst/>
                        </a:rPr>
                        <a:t>Malheureusement pour ce qu'il en est des TIC, la spécialisation actuelle la plus importante devrait être "Data Science" mais elle n'est pas disponible contrairement aux EPF.</a:t>
                      </a:r>
                      <a:endParaRPr lang="fr-CH" sz="1800" b="0" i="0" u="none" strike="noStrike">
                        <a:effectLst/>
                        <a:latin typeface="Arial" panose="020B0604020202020204" pitchFamily="34" charset="0"/>
                      </a:endParaRPr>
                    </a:p>
                  </a:txBody>
                  <a:tcPr marL="9525" marR="9525" marT="9525" marB="0" anchor="b"/>
                </a:tc>
              </a:tr>
              <a:tr h="294870">
                <a:tc>
                  <a:txBody>
                    <a:bodyPr/>
                    <a:lstStyle/>
                    <a:p>
                      <a:pPr algn="l" fontAlgn="b"/>
                      <a:r>
                        <a:rPr lang="fr-CH" sz="1800" u="none" strike="noStrike" dirty="0">
                          <a:effectLst/>
                        </a:rPr>
                        <a:t>10</a:t>
                      </a:r>
                      <a:endParaRPr lang="fr-CH" sz="1800" b="0" i="0" u="none" strike="noStrike" dirty="0">
                        <a:effectLst/>
                        <a:latin typeface="Arial" panose="020B0604020202020204" pitchFamily="34" charset="0"/>
                      </a:endParaRPr>
                    </a:p>
                  </a:txBody>
                  <a:tcPr marL="9525" marR="9525" marT="9525" marB="0" anchor="b"/>
                </a:tc>
                <a:tc>
                  <a:txBody>
                    <a:bodyPr/>
                    <a:lstStyle/>
                    <a:p>
                      <a:pPr algn="l" fontAlgn="b"/>
                      <a:r>
                        <a:rPr lang="fr-CH" sz="1800" u="none" strike="noStrike">
                          <a:effectLst/>
                        </a:rPr>
                        <a:t>Manque certains domaines actuelles de l Industrie 4.0</a:t>
                      </a:r>
                      <a:endParaRPr lang="fr-CH" sz="1800" b="0" i="0" u="none" strike="noStrike">
                        <a:effectLst/>
                        <a:latin typeface="Arial" panose="020B0604020202020204" pitchFamily="34" charset="0"/>
                      </a:endParaRPr>
                    </a:p>
                  </a:txBody>
                  <a:tcPr marL="9525" marR="9525" marT="9525" marB="0" anchor="b"/>
                </a:tc>
              </a:tr>
              <a:tr h="294870">
                <a:tc>
                  <a:txBody>
                    <a:bodyPr/>
                    <a:lstStyle/>
                    <a:p>
                      <a:pPr algn="l" fontAlgn="b"/>
                      <a:r>
                        <a:rPr lang="fr-CH" sz="1800" u="none" strike="noStrike" dirty="0">
                          <a:effectLst/>
                        </a:rPr>
                        <a:t>11</a:t>
                      </a:r>
                      <a:endParaRPr lang="fr-CH" sz="1800" b="0" i="0" u="none" strike="noStrike" dirty="0">
                        <a:effectLst/>
                        <a:latin typeface="Arial" panose="020B0604020202020204" pitchFamily="34" charset="0"/>
                      </a:endParaRPr>
                    </a:p>
                  </a:txBody>
                  <a:tcPr marL="9525" marR="9525" marT="9525" marB="0" anchor="b"/>
                </a:tc>
                <a:tc>
                  <a:txBody>
                    <a:bodyPr/>
                    <a:lstStyle/>
                    <a:p>
                      <a:pPr algn="l" fontAlgn="b"/>
                      <a:r>
                        <a:rPr lang="fr-CH" sz="1800" u="none" strike="noStrike">
                          <a:effectLst/>
                        </a:rPr>
                        <a:t>Nous somme en télécomunitacion et sécurité mais les cours de sécurité sont que très peux représenté</a:t>
                      </a:r>
                      <a:endParaRPr lang="fr-CH" sz="1800" b="0" i="0" u="none" strike="noStrike">
                        <a:effectLst/>
                        <a:latin typeface="Arial" panose="020B0604020202020204" pitchFamily="34" charset="0"/>
                      </a:endParaRPr>
                    </a:p>
                  </a:txBody>
                  <a:tcPr marL="9525" marR="9525" marT="9525" marB="0" anchor="b"/>
                </a:tc>
              </a:tr>
              <a:tr h="294870">
                <a:tc>
                  <a:txBody>
                    <a:bodyPr/>
                    <a:lstStyle/>
                    <a:p>
                      <a:pPr algn="l" fontAlgn="b"/>
                      <a:r>
                        <a:rPr lang="fr-CH" sz="1800" u="none" strike="noStrike" dirty="0">
                          <a:effectLst/>
                        </a:rPr>
                        <a:t>12</a:t>
                      </a:r>
                      <a:endParaRPr lang="fr-CH" sz="1800" b="0" i="0" u="none" strike="noStrike" dirty="0">
                        <a:effectLst/>
                        <a:latin typeface="Arial" panose="020B0604020202020204" pitchFamily="34" charset="0"/>
                      </a:endParaRPr>
                    </a:p>
                  </a:txBody>
                  <a:tcPr marL="9525" marR="9525" marT="9525" marB="0" anchor="b"/>
                </a:tc>
                <a:tc>
                  <a:txBody>
                    <a:bodyPr/>
                    <a:lstStyle/>
                    <a:p>
                      <a:pPr algn="l" fontAlgn="b"/>
                      <a:r>
                        <a:rPr lang="fr-CH" sz="1800" u="none" strike="noStrike">
                          <a:effectLst/>
                        </a:rPr>
                        <a:t>Point de vue par rapport à quoi?</a:t>
                      </a:r>
                      <a:endParaRPr lang="fr-CH" sz="1800" b="0" i="0" u="none" strike="noStrike">
                        <a:effectLst/>
                        <a:latin typeface="Arial" panose="020B0604020202020204" pitchFamily="34" charset="0"/>
                      </a:endParaRPr>
                    </a:p>
                  </a:txBody>
                  <a:tcPr marL="9525" marR="9525" marT="9525" marB="0" anchor="b"/>
                </a:tc>
              </a:tr>
              <a:tr h="589740">
                <a:tc>
                  <a:txBody>
                    <a:bodyPr/>
                    <a:lstStyle/>
                    <a:p>
                      <a:pPr algn="l" fontAlgn="b"/>
                      <a:r>
                        <a:rPr lang="fr-CH" sz="1800" u="none" strike="noStrike" dirty="0">
                          <a:effectLst/>
                        </a:rPr>
                        <a:t>13</a:t>
                      </a:r>
                      <a:endParaRPr lang="fr-CH" sz="1800" b="0" i="0" u="none" strike="noStrike" dirty="0">
                        <a:effectLst/>
                        <a:latin typeface="Arial" panose="020B0604020202020204" pitchFamily="34" charset="0"/>
                      </a:endParaRPr>
                    </a:p>
                  </a:txBody>
                  <a:tcPr marL="9525" marR="9525" marT="9525" marB="0" anchor="b"/>
                </a:tc>
                <a:tc>
                  <a:txBody>
                    <a:bodyPr/>
                    <a:lstStyle/>
                    <a:p>
                      <a:pPr algn="l" fontAlgn="b"/>
                      <a:r>
                        <a:rPr lang="fr-CH" sz="1800" u="none" strike="noStrike">
                          <a:effectLst/>
                        </a:rPr>
                        <a:t>Pour TE - soit les notions ne sont pas assez poussez, soit elles sont trop vite traitées ( donc compliquées  à comprendre).</a:t>
                      </a:r>
                      <a:endParaRPr lang="fr-CH" sz="1800" b="0" i="0" u="none" strike="noStrike">
                        <a:effectLst/>
                        <a:latin typeface="Arial" panose="020B0604020202020204" pitchFamily="34" charset="0"/>
                      </a:endParaRPr>
                    </a:p>
                  </a:txBody>
                  <a:tcPr marL="9525" marR="9525" marT="9525" marB="0" anchor="b"/>
                </a:tc>
              </a:tr>
              <a:tr h="294870">
                <a:tc>
                  <a:txBody>
                    <a:bodyPr/>
                    <a:lstStyle/>
                    <a:p>
                      <a:pPr algn="l" fontAlgn="b"/>
                      <a:r>
                        <a:rPr lang="fr-CH" sz="1800" u="none" strike="noStrike" dirty="0">
                          <a:effectLst/>
                        </a:rPr>
                        <a:t>14</a:t>
                      </a:r>
                      <a:endParaRPr lang="fr-CH" sz="1800" b="0" i="0" u="none" strike="noStrike" dirty="0">
                        <a:effectLst/>
                        <a:latin typeface="Arial" panose="020B0604020202020204" pitchFamily="34" charset="0"/>
                      </a:endParaRPr>
                    </a:p>
                  </a:txBody>
                  <a:tcPr marL="9525" marR="9525" marT="9525" marB="0" anchor="b"/>
                </a:tc>
                <a:tc>
                  <a:txBody>
                    <a:bodyPr/>
                    <a:lstStyle/>
                    <a:p>
                      <a:pPr algn="l" fontAlgn="b"/>
                      <a:r>
                        <a:rPr lang="en-US" sz="1800" u="none" strike="noStrike">
                          <a:effectLst/>
                        </a:rPr>
                        <a:t>Supply chain management is missing</a:t>
                      </a:r>
                      <a:endParaRPr lang="en-US" sz="1800" b="0" i="0" u="none" strike="noStrike">
                        <a:effectLst/>
                        <a:latin typeface="Arial" panose="020B0604020202020204" pitchFamily="34" charset="0"/>
                      </a:endParaRPr>
                    </a:p>
                  </a:txBody>
                  <a:tcPr marL="9525" marR="9525" marT="9525" marB="0" anchor="b"/>
                </a:tc>
              </a:tr>
              <a:tr h="294870">
                <a:tc>
                  <a:txBody>
                    <a:bodyPr/>
                    <a:lstStyle/>
                    <a:p>
                      <a:pPr algn="l" fontAlgn="b"/>
                      <a:r>
                        <a:rPr lang="fr-CH" sz="1800" u="none" strike="noStrike" dirty="0">
                          <a:solidFill>
                            <a:srgbClr val="C00000"/>
                          </a:solidFill>
                          <a:effectLst/>
                        </a:rPr>
                        <a:t>15</a:t>
                      </a:r>
                      <a:endParaRPr lang="fr-CH" sz="1800" b="0" i="0" u="none" strike="noStrike" dirty="0">
                        <a:solidFill>
                          <a:srgbClr val="C00000"/>
                        </a:solidFill>
                        <a:effectLst/>
                        <a:latin typeface="Arial" panose="020B0604020202020204" pitchFamily="34" charset="0"/>
                      </a:endParaRPr>
                    </a:p>
                  </a:txBody>
                  <a:tcPr marL="9525" marR="9525" marT="9525" marB="0" anchor="b"/>
                </a:tc>
                <a:tc>
                  <a:txBody>
                    <a:bodyPr/>
                    <a:lstStyle/>
                    <a:p>
                      <a:pPr algn="l" fontAlgn="b"/>
                      <a:r>
                        <a:rPr lang="fr-CH" sz="1800" u="none" strike="noStrike" dirty="0">
                          <a:solidFill>
                            <a:srgbClr val="C00000"/>
                          </a:solidFill>
                          <a:effectLst/>
                        </a:rPr>
                        <a:t>Très peu de spécialisations. Très déçu des cours proposés dans mon domaine.</a:t>
                      </a:r>
                      <a:endParaRPr lang="fr-CH" sz="1800" b="0" i="0" u="none" strike="noStrike" dirty="0">
                        <a:solidFill>
                          <a:srgbClr val="C00000"/>
                        </a:solidFill>
                        <a:effectLst/>
                        <a:latin typeface="Arial" panose="020B0604020202020204" pitchFamily="34" charset="0"/>
                      </a:endParaRPr>
                    </a:p>
                  </a:txBody>
                  <a:tcPr marL="9525" marR="9525" marT="9525" marB="0" anchor="b"/>
                </a:tc>
              </a:tr>
              <a:tr h="294870">
                <a:tc>
                  <a:txBody>
                    <a:bodyPr/>
                    <a:lstStyle/>
                    <a:p>
                      <a:pPr algn="l" fontAlgn="b"/>
                      <a:r>
                        <a:rPr lang="fr-CH" sz="1800" u="none" strike="noStrike" dirty="0">
                          <a:effectLst/>
                        </a:rPr>
                        <a:t>16</a:t>
                      </a:r>
                      <a:endParaRPr lang="fr-CH" sz="1800" b="0" i="0" u="none" strike="noStrike" dirty="0">
                        <a:effectLst/>
                        <a:latin typeface="Arial" panose="020B0604020202020204" pitchFamily="34" charset="0"/>
                      </a:endParaRPr>
                    </a:p>
                  </a:txBody>
                  <a:tcPr marL="9525" marR="9525" marT="9525" marB="0" anchor="b"/>
                </a:tc>
                <a:tc>
                  <a:txBody>
                    <a:bodyPr/>
                    <a:lstStyle/>
                    <a:p>
                      <a:pPr algn="l" fontAlgn="b"/>
                      <a:r>
                        <a:rPr lang="fr-CH" sz="1800" u="none" strike="noStrike" dirty="0">
                          <a:effectLst/>
                        </a:rPr>
                        <a:t>Une bonne base mathématique commune semble manquer ou avoir encore des lacunes avec des niveau différents</a:t>
                      </a:r>
                      <a:endParaRPr lang="fr-CH" sz="1800" b="0" i="0" u="none" strike="noStrike" dirty="0">
                        <a:effectLst/>
                        <a:latin typeface="Arial" panose="020B0604020202020204" pitchFamily="34" charset="0"/>
                      </a:endParaRPr>
                    </a:p>
                  </a:txBody>
                  <a:tcPr marL="9525" marR="9525" marT="9525" marB="0" anchor="b"/>
                </a:tc>
              </a:tr>
              <a:tr h="589740">
                <a:tc>
                  <a:txBody>
                    <a:bodyPr/>
                    <a:lstStyle/>
                    <a:p>
                      <a:pPr algn="l" fontAlgn="b"/>
                      <a:r>
                        <a:rPr lang="fr-CH" sz="1800" u="none" strike="noStrike" dirty="0">
                          <a:effectLst/>
                        </a:rPr>
                        <a:t>17</a:t>
                      </a:r>
                      <a:endParaRPr lang="fr-CH" sz="1800" b="0" i="0" u="none" strike="noStrike" dirty="0">
                        <a:effectLst/>
                        <a:latin typeface="Arial" panose="020B0604020202020204" pitchFamily="34" charset="0"/>
                      </a:endParaRPr>
                    </a:p>
                  </a:txBody>
                  <a:tcPr marL="9525" marR="9525" marT="9525" marB="0" anchor="b"/>
                </a:tc>
                <a:tc>
                  <a:txBody>
                    <a:bodyPr/>
                    <a:lstStyle/>
                    <a:p>
                      <a:pPr algn="l" fontAlgn="b"/>
                      <a:r>
                        <a:rPr lang="fr-CH" sz="1800" u="none" strike="noStrike" dirty="0">
                          <a:effectLst/>
                        </a:rPr>
                        <a:t>Une option électronique manque à mon avis. L’option système embarqué peut s’en rapprocher mais elle est plus axée sur la programmation. Une option électronique aurait pu être très intéressante.</a:t>
                      </a:r>
                      <a:endParaRPr lang="fr-CH" sz="1800" b="0" i="0" u="none" strike="noStrike" dirty="0">
                        <a:effectLst/>
                        <a:latin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58368520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Offre HES-SO </a:t>
            </a:r>
            <a:r>
              <a:rPr lang="fr-CH" sz="2800" dirty="0" smtClean="0"/>
              <a:t>(Q.13/Q.14)…</a:t>
            </a:r>
            <a:endParaRPr lang="fr-CH" sz="2800" dirty="0"/>
          </a:p>
        </p:txBody>
      </p:sp>
      <p:graphicFrame>
        <p:nvGraphicFramePr>
          <p:cNvPr id="4" name="Graphique 3"/>
          <p:cNvGraphicFramePr>
            <a:graphicFrameLocks/>
          </p:cNvGraphicFramePr>
          <p:nvPr>
            <p:extLst>
              <p:ext uri="{D42A27DB-BD31-4B8C-83A1-F6EECF244321}">
                <p14:modId xmlns:p14="http://schemas.microsoft.com/office/powerpoint/2010/main" val="3500542465"/>
              </p:ext>
            </p:extLst>
          </p:nvPr>
        </p:nvGraphicFramePr>
        <p:xfrm>
          <a:off x="1" y="1987104"/>
          <a:ext cx="8636998" cy="568518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Graphique 7"/>
          <p:cNvGraphicFramePr>
            <a:graphicFrameLocks/>
          </p:cNvGraphicFramePr>
          <p:nvPr>
            <p:extLst>
              <p:ext uri="{D42A27DB-BD31-4B8C-83A1-F6EECF244321}">
                <p14:modId xmlns:p14="http://schemas.microsoft.com/office/powerpoint/2010/main" val="3723844126"/>
              </p:ext>
            </p:extLst>
          </p:nvPr>
        </p:nvGraphicFramePr>
        <p:xfrm>
          <a:off x="8500226" y="2095116"/>
          <a:ext cx="8527230" cy="5469160"/>
        </p:xfrm>
        <a:graphic>
          <a:graphicData uri="http://schemas.openxmlformats.org/drawingml/2006/chart">
            <c:chart xmlns:c="http://schemas.openxmlformats.org/drawingml/2006/chart" xmlns:r="http://schemas.openxmlformats.org/officeDocument/2006/relationships" r:id="rId3"/>
          </a:graphicData>
        </a:graphic>
      </p:graphicFrame>
      <p:sp>
        <p:nvSpPr>
          <p:cNvPr id="10" name="ZoneTexte 9"/>
          <p:cNvSpPr txBox="1"/>
          <p:nvPr/>
        </p:nvSpPr>
        <p:spPr>
          <a:xfrm>
            <a:off x="8849011" y="8145871"/>
            <a:ext cx="1332227" cy="400110"/>
          </a:xfrm>
          <a:prstGeom prst="rect">
            <a:avLst/>
          </a:prstGeom>
          <a:solidFill>
            <a:schemeClr val="bg1"/>
          </a:solid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N=161</a:t>
            </a:r>
            <a:endParaRPr lang="en-US" sz="2000" dirty="0">
              <a:solidFill>
                <a:prstClr val="black">
                  <a:lumMod val="65000"/>
                  <a:lumOff val="35000"/>
                </a:prstClr>
              </a:solidFill>
            </a:endParaRPr>
          </a:p>
        </p:txBody>
      </p:sp>
      <p:sp>
        <p:nvSpPr>
          <p:cNvPr id="11" name="ZoneTexte 10"/>
          <p:cNvSpPr txBox="1"/>
          <p:nvPr/>
        </p:nvSpPr>
        <p:spPr>
          <a:xfrm>
            <a:off x="4710807" y="4719960"/>
            <a:ext cx="1332227" cy="707886"/>
          </a:xfrm>
          <a:prstGeom prst="rect">
            <a:avLst/>
          </a:prstGeom>
          <a:no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t>77</a:t>
            </a:r>
          </a:p>
          <a:p>
            <a:pPr algn="ctr">
              <a:defRPr sz="3600" b="0" i="0" u="none" strike="noStrike" kern="1200" baseline="0">
                <a:solidFill>
                  <a:prstClr val="black">
                    <a:lumMod val="65000"/>
                    <a:lumOff val="35000"/>
                  </a:prstClr>
                </a:solidFill>
                <a:latin typeface="+mn-lt"/>
                <a:ea typeface="+mn-ea"/>
                <a:cs typeface="+mn-cs"/>
              </a:defRPr>
            </a:pPr>
            <a:r>
              <a:rPr lang="en-US" sz="2000" dirty="0" smtClean="0"/>
              <a:t>47.8%</a:t>
            </a:r>
            <a:endParaRPr lang="en-US" sz="2000" dirty="0"/>
          </a:p>
        </p:txBody>
      </p:sp>
      <p:sp>
        <p:nvSpPr>
          <p:cNvPr id="12" name="ZoneTexte 11"/>
          <p:cNvSpPr txBox="1"/>
          <p:nvPr/>
        </p:nvSpPr>
        <p:spPr>
          <a:xfrm>
            <a:off x="3918719" y="6748378"/>
            <a:ext cx="1332227" cy="707886"/>
          </a:xfrm>
          <a:prstGeom prst="rect">
            <a:avLst/>
          </a:prstGeom>
          <a:no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t>2</a:t>
            </a:r>
          </a:p>
          <a:p>
            <a:pPr algn="ctr">
              <a:defRPr sz="3600" b="0" i="0" u="none" strike="noStrike" kern="1200" baseline="0">
                <a:solidFill>
                  <a:prstClr val="black">
                    <a:lumMod val="65000"/>
                    <a:lumOff val="35000"/>
                  </a:prstClr>
                </a:solidFill>
                <a:latin typeface="+mn-lt"/>
                <a:ea typeface="+mn-ea"/>
                <a:cs typeface="+mn-cs"/>
              </a:defRPr>
            </a:pPr>
            <a:r>
              <a:rPr lang="en-US" sz="2000" dirty="0" smtClean="0"/>
              <a:t>1.2%</a:t>
            </a:r>
            <a:endParaRPr lang="en-US" sz="2000" dirty="0"/>
          </a:p>
        </p:txBody>
      </p:sp>
      <p:sp>
        <p:nvSpPr>
          <p:cNvPr id="13" name="ZoneTexte 12"/>
          <p:cNvSpPr txBox="1"/>
          <p:nvPr/>
        </p:nvSpPr>
        <p:spPr>
          <a:xfrm>
            <a:off x="2586492" y="5433717"/>
            <a:ext cx="1332227" cy="707886"/>
          </a:xfrm>
          <a:prstGeom prst="rect">
            <a:avLst/>
          </a:prstGeom>
          <a:no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t>64</a:t>
            </a:r>
          </a:p>
          <a:p>
            <a:pPr algn="ctr">
              <a:defRPr sz="3600" b="0" i="0" u="none" strike="noStrike" kern="1200" baseline="0">
                <a:solidFill>
                  <a:prstClr val="black">
                    <a:lumMod val="65000"/>
                    <a:lumOff val="35000"/>
                  </a:prstClr>
                </a:solidFill>
                <a:latin typeface="+mn-lt"/>
                <a:ea typeface="+mn-ea"/>
                <a:cs typeface="+mn-cs"/>
              </a:defRPr>
            </a:pPr>
            <a:r>
              <a:rPr lang="en-US" sz="2000" dirty="0" smtClean="0"/>
              <a:t>39.8%</a:t>
            </a:r>
            <a:endParaRPr lang="en-US" sz="2000" dirty="0"/>
          </a:p>
        </p:txBody>
      </p:sp>
      <p:sp>
        <p:nvSpPr>
          <p:cNvPr id="14" name="ZoneTexte 13"/>
          <p:cNvSpPr txBox="1"/>
          <p:nvPr/>
        </p:nvSpPr>
        <p:spPr>
          <a:xfrm>
            <a:off x="3026326" y="3356468"/>
            <a:ext cx="1332227" cy="707886"/>
          </a:xfrm>
          <a:prstGeom prst="rect">
            <a:avLst/>
          </a:prstGeom>
          <a:no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t>18</a:t>
            </a:r>
          </a:p>
          <a:p>
            <a:pPr algn="ctr">
              <a:defRPr sz="3600" b="0" i="0" u="none" strike="noStrike" kern="1200" baseline="0">
                <a:solidFill>
                  <a:prstClr val="black">
                    <a:lumMod val="65000"/>
                    <a:lumOff val="35000"/>
                  </a:prstClr>
                </a:solidFill>
                <a:latin typeface="+mn-lt"/>
                <a:ea typeface="+mn-ea"/>
                <a:cs typeface="+mn-cs"/>
              </a:defRPr>
            </a:pPr>
            <a:r>
              <a:rPr lang="en-US" sz="2000" dirty="0" smtClean="0"/>
              <a:t>11.2%</a:t>
            </a:r>
            <a:endParaRPr lang="en-US" sz="2000" dirty="0"/>
          </a:p>
        </p:txBody>
      </p:sp>
      <p:sp>
        <p:nvSpPr>
          <p:cNvPr id="15" name="ZoneTexte 14"/>
          <p:cNvSpPr txBox="1"/>
          <p:nvPr/>
        </p:nvSpPr>
        <p:spPr>
          <a:xfrm>
            <a:off x="13136531" y="4793478"/>
            <a:ext cx="1332227" cy="707886"/>
          </a:xfrm>
          <a:prstGeom prst="rect">
            <a:avLst/>
          </a:prstGeom>
          <a:no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t>91</a:t>
            </a:r>
          </a:p>
          <a:p>
            <a:pPr algn="ctr">
              <a:defRPr sz="3600" b="0" i="0" u="none" strike="noStrike" kern="1200" baseline="0">
                <a:solidFill>
                  <a:prstClr val="black">
                    <a:lumMod val="65000"/>
                    <a:lumOff val="35000"/>
                  </a:prstClr>
                </a:solidFill>
                <a:latin typeface="+mn-lt"/>
                <a:ea typeface="+mn-ea"/>
                <a:cs typeface="+mn-cs"/>
              </a:defRPr>
            </a:pPr>
            <a:r>
              <a:rPr lang="en-US" sz="2000" dirty="0" smtClean="0"/>
              <a:t>56.5%</a:t>
            </a:r>
            <a:endParaRPr lang="en-US" sz="2000" dirty="0"/>
          </a:p>
        </p:txBody>
      </p:sp>
      <p:sp>
        <p:nvSpPr>
          <p:cNvPr id="16" name="ZoneTexte 15"/>
          <p:cNvSpPr txBox="1"/>
          <p:nvPr/>
        </p:nvSpPr>
        <p:spPr>
          <a:xfrm>
            <a:off x="11195698" y="6309231"/>
            <a:ext cx="1332227" cy="707886"/>
          </a:xfrm>
          <a:prstGeom prst="rect">
            <a:avLst/>
          </a:prstGeom>
          <a:no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t>6</a:t>
            </a:r>
          </a:p>
          <a:p>
            <a:pPr algn="ctr">
              <a:defRPr sz="3600" b="0" i="0" u="none" strike="noStrike" kern="1200" baseline="0">
                <a:solidFill>
                  <a:prstClr val="black">
                    <a:lumMod val="65000"/>
                    <a:lumOff val="35000"/>
                  </a:prstClr>
                </a:solidFill>
                <a:latin typeface="+mn-lt"/>
                <a:ea typeface="+mn-ea"/>
                <a:cs typeface="+mn-cs"/>
              </a:defRPr>
            </a:pPr>
            <a:r>
              <a:rPr lang="en-US" sz="2000" dirty="0" smtClean="0"/>
              <a:t>3.7%</a:t>
            </a:r>
            <a:endParaRPr lang="en-US" sz="2000" dirty="0"/>
          </a:p>
        </p:txBody>
      </p:sp>
      <p:sp>
        <p:nvSpPr>
          <p:cNvPr id="17" name="ZoneTexte 16"/>
          <p:cNvSpPr txBox="1"/>
          <p:nvPr/>
        </p:nvSpPr>
        <p:spPr>
          <a:xfrm>
            <a:off x="10550828" y="5189606"/>
            <a:ext cx="1332227" cy="707886"/>
          </a:xfrm>
          <a:prstGeom prst="rect">
            <a:avLst/>
          </a:prstGeom>
          <a:no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t>28</a:t>
            </a:r>
          </a:p>
          <a:p>
            <a:pPr algn="ctr">
              <a:defRPr sz="3600" b="0" i="0" u="none" strike="noStrike" kern="1200" baseline="0">
                <a:solidFill>
                  <a:prstClr val="black">
                    <a:lumMod val="65000"/>
                    <a:lumOff val="35000"/>
                  </a:prstClr>
                </a:solidFill>
                <a:latin typeface="+mn-lt"/>
                <a:ea typeface="+mn-ea"/>
                <a:cs typeface="+mn-cs"/>
              </a:defRPr>
            </a:pPr>
            <a:r>
              <a:rPr lang="en-US" sz="2000" dirty="0" smtClean="0"/>
              <a:t>17.4%</a:t>
            </a:r>
            <a:endParaRPr lang="en-US" sz="2000" dirty="0"/>
          </a:p>
        </p:txBody>
      </p:sp>
      <p:sp>
        <p:nvSpPr>
          <p:cNvPr id="18" name="ZoneTexte 17"/>
          <p:cNvSpPr txBox="1"/>
          <p:nvPr/>
        </p:nvSpPr>
        <p:spPr>
          <a:xfrm>
            <a:off x="11195697" y="3498003"/>
            <a:ext cx="1332227" cy="707886"/>
          </a:xfrm>
          <a:prstGeom prst="rect">
            <a:avLst/>
          </a:prstGeom>
          <a:no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t>36</a:t>
            </a:r>
          </a:p>
          <a:p>
            <a:pPr algn="ctr">
              <a:defRPr sz="3600" b="0" i="0" u="none" strike="noStrike" kern="1200" baseline="0">
                <a:solidFill>
                  <a:prstClr val="black">
                    <a:lumMod val="65000"/>
                    <a:lumOff val="35000"/>
                  </a:prstClr>
                </a:solidFill>
                <a:latin typeface="+mn-lt"/>
                <a:ea typeface="+mn-ea"/>
                <a:cs typeface="+mn-cs"/>
              </a:defRPr>
            </a:pPr>
            <a:r>
              <a:rPr lang="en-US" sz="2000" dirty="0" smtClean="0"/>
              <a:t>22.4%</a:t>
            </a:r>
            <a:endParaRPr lang="en-US" sz="2000" dirty="0"/>
          </a:p>
        </p:txBody>
      </p:sp>
      <p:pic>
        <p:nvPicPr>
          <p:cNvPr id="3" name="Image 2"/>
          <p:cNvPicPr>
            <a:picLocks noChangeAspect="1"/>
          </p:cNvPicPr>
          <p:nvPr/>
        </p:nvPicPr>
        <p:blipFill rotWithShape="1">
          <a:blip r:embed="rId4"/>
          <a:srcRect l="71798" t="24831" r="-1122" b="26882"/>
          <a:stretch/>
        </p:blipFill>
        <p:spPr>
          <a:xfrm>
            <a:off x="7053561" y="4360248"/>
            <a:ext cx="3096344" cy="2749465"/>
          </a:xfrm>
          <a:prstGeom prst="rect">
            <a:avLst/>
          </a:prstGeom>
        </p:spPr>
      </p:pic>
    </p:spTree>
    <p:extLst>
      <p:ext uri="{BB962C8B-B14F-4D97-AF65-F5344CB8AC3E}">
        <p14:creationId xmlns:p14="http://schemas.microsoft.com/office/powerpoint/2010/main" val="321037618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a:t>Offre HES-SO </a:t>
            </a:r>
            <a:r>
              <a:rPr lang="fr-CH" sz="2800" dirty="0" smtClean="0"/>
              <a:t>(Q.14)…</a:t>
            </a:r>
            <a:endParaRPr lang="fr-CH" dirty="0"/>
          </a:p>
        </p:txBody>
      </p:sp>
      <p:sp>
        <p:nvSpPr>
          <p:cNvPr id="4" name="ZoneTexte 3"/>
          <p:cNvSpPr txBox="1"/>
          <p:nvPr/>
        </p:nvSpPr>
        <p:spPr>
          <a:xfrm>
            <a:off x="6511007" y="651626"/>
            <a:ext cx="6975820" cy="461665"/>
          </a:xfrm>
          <a:prstGeom prst="rect">
            <a:avLst/>
          </a:prstGeom>
          <a:noFill/>
        </p:spPr>
        <p:txBody>
          <a:bodyPr wrap="none" rtlCol="0">
            <a:spAutoFit/>
          </a:bodyPr>
          <a:lstStyle/>
          <a:p>
            <a:pPr algn="ctr">
              <a:defRPr sz="4400" b="1" i="0" u="none" strike="noStrike" kern="1200" spc="0" normalizeH="0" baseline="0">
                <a:solidFill>
                  <a:prstClr val="black">
                    <a:lumMod val="50000"/>
                    <a:lumOff val="50000"/>
                  </a:prstClr>
                </a:solidFill>
                <a:latin typeface="+mj-lt"/>
                <a:ea typeface="+mj-ea"/>
                <a:cs typeface="+mj-cs"/>
              </a:defRPr>
            </a:pPr>
            <a:r>
              <a:rPr lang="fr-CH" sz="2400" dirty="0" smtClean="0"/>
              <a:t>Commentaires libres sur équilibre théorie et pratique</a:t>
            </a:r>
            <a:endParaRPr lang="fr-CH" sz="2400" dirty="0"/>
          </a:p>
        </p:txBody>
      </p:sp>
      <p:graphicFrame>
        <p:nvGraphicFramePr>
          <p:cNvPr id="6" name="Tableau 5"/>
          <p:cNvGraphicFramePr>
            <a:graphicFrameLocks noGrp="1"/>
          </p:cNvGraphicFramePr>
          <p:nvPr>
            <p:extLst>
              <p:ext uri="{D42A27DB-BD31-4B8C-83A1-F6EECF244321}">
                <p14:modId xmlns:p14="http://schemas.microsoft.com/office/powerpoint/2010/main" val="1625829895"/>
              </p:ext>
            </p:extLst>
          </p:nvPr>
        </p:nvGraphicFramePr>
        <p:xfrm>
          <a:off x="385993" y="1551608"/>
          <a:ext cx="17142238" cy="7379196"/>
        </p:xfrm>
        <a:graphic>
          <a:graphicData uri="http://schemas.openxmlformats.org/drawingml/2006/table">
            <a:tbl>
              <a:tblPr>
                <a:tableStyleId>{93296810-A885-4BE3-A3E7-6D5BEEA58F35}</a:tableStyleId>
              </a:tblPr>
              <a:tblGrid>
                <a:gridCol w="796421"/>
                <a:gridCol w="2304256"/>
                <a:gridCol w="14041561"/>
              </a:tblGrid>
              <a:tr h="138397">
                <a:tc>
                  <a:txBody>
                    <a:bodyPr/>
                    <a:lstStyle/>
                    <a:p>
                      <a:pPr algn="l" fontAlgn="b"/>
                      <a:r>
                        <a:rPr lang="fr-CH" sz="2000" u="none" strike="noStrike" dirty="0">
                          <a:effectLst/>
                        </a:rPr>
                        <a:t>1</a:t>
                      </a:r>
                      <a:endParaRPr lang="fr-CH" sz="2000" b="0" i="0" u="none" strike="noStrike" dirty="0">
                        <a:effectLst/>
                        <a:latin typeface="Arial" panose="020B0604020202020204" pitchFamily="34" charset="0"/>
                      </a:endParaRPr>
                    </a:p>
                  </a:txBody>
                  <a:tcPr marL="2236" marR="2236" marT="2236" marB="0" anchor="b"/>
                </a:tc>
                <a:tc>
                  <a:txBody>
                    <a:bodyPr/>
                    <a:lstStyle/>
                    <a:p>
                      <a:pPr algn="l" fontAlgn="b"/>
                      <a:r>
                        <a:rPr lang="fr-CH" sz="2000" u="none" strike="noStrike">
                          <a:effectLst/>
                        </a:rPr>
                        <a:t>Autre</a:t>
                      </a:r>
                      <a:endParaRPr lang="fr-CH" sz="2000" b="0" i="0" u="none" strike="noStrike">
                        <a:effectLst/>
                        <a:latin typeface="Arial" panose="020B0604020202020204" pitchFamily="34" charset="0"/>
                      </a:endParaRPr>
                    </a:p>
                  </a:txBody>
                  <a:tcPr marL="2236" marR="2236" marT="2236" marB="0" anchor="b"/>
                </a:tc>
                <a:tc>
                  <a:txBody>
                    <a:bodyPr/>
                    <a:lstStyle/>
                    <a:p>
                      <a:pPr algn="l" fontAlgn="b"/>
                      <a:r>
                        <a:rPr lang="fr-CH" sz="2000" u="none" strike="noStrike">
                          <a:effectLst/>
                        </a:rPr>
                        <a:t>On ne peut pas faire de la pratique sans avoir vu de la théorie.</a:t>
                      </a:r>
                      <a:endParaRPr lang="fr-CH" sz="2000" b="0" i="0" u="none" strike="noStrike">
                        <a:effectLst/>
                        <a:latin typeface="Arial" panose="020B0604020202020204" pitchFamily="34" charset="0"/>
                      </a:endParaRPr>
                    </a:p>
                  </a:txBody>
                  <a:tcPr marL="2236" marR="2236" marT="2236" marB="0" anchor="b"/>
                </a:tc>
              </a:tr>
              <a:tr h="92265">
                <a:tc>
                  <a:txBody>
                    <a:bodyPr/>
                    <a:lstStyle/>
                    <a:p>
                      <a:pPr algn="l" fontAlgn="b"/>
                      <a:r>
                        <a:rPr lang="fr-CH" sz="2000" u="none" strike="noStrike" dirty="0">
                          <a:effectLst/>
                        </a:rPr>
                        <a:t>2</a:t>
                      </a:r>
                      <a:endParaRPr lang="fr-CH" sz="2000" b="0" i="0" u="none" strike="noStrike" dirty="0">
                        <a:effectLst/>
                        <a:latin typeface="Arial" panose="020B0604020202020204" pitchFamily="34" charset="0"/>
                      </a:endParaRPr>
                    </a:p>
                  </a:txBody>
                  <a:tcPr marL="2236" marR="2236" marT="2236" marB="0" anchor="b"/>
                </a:tc>
                <a:tc>
                  <a:txBody>
                    <a:bodyPr/>
                    <a:lstStyle/>
                    <a:p>
                      <a:pPr algn="l" fontAlgn="b"/>
                      <a:r>
                        <a:rPr lang="fr-CH" sz="2000" u="none" strike="noStrike">
                          <a:effectLst/>
                        </a:rPr>
                        <a:t>Autre</a:t>
                      </a:r>
                      <a:endParaRPr lang="fr-CH" sz="2000" b="0" i="0" u="none" strike="noStrike">
                        <a:effectLst/>
                        <a:latin typeface="Arial" panose="020B0604020202020204" pitchFamily="34" charset="0"/>
                      </a:endParaRPr>
                    </a:p>
                  </a:txBody>
                  <a:tcPr marL="2236" marR="2236" marT="2236" marB="0" anchor="b"/>
                </a:tc>
                <a:tc>
                  <a:txBody>
                    <a:bodyPr/>
                    <a:lstStyle/>
                    <a:p>
                      <a:pPr algn="l" fontAlgn="b"/>
                      <a:r>
                        <a:rPr lang="fr-CH" sz="2000" u="none" strike="noStrike">
                          <a:effectLst/>
                        </a:rPr>
                        <a:t>En fonction de l'option, il y a moins de cours à choix.</a:t>
                      </a:r>
                      <a:endParaRPr lang="fr-CH" sz="2000" b="0" i="0" u="none" strike="noStrike">
                        <a:effectLst/>
                        <a:latin typeface="Arial" panose="020B0604020202020204" pitchFamily="34" charset="0"/>
                      </a:endParaRPr>
                    </a:p>
                  </a:txBody>
                  <a:tcPr marL="2236" marR="2236" marT="2236" marB="0" anchor="b"/>
                </a:tc>
              </a:tr>
              <a:tr h="350063">
                <a:tc>
                  <a:txBody>
                    <a:bodyPr/>
                    <a:lstStyle/>
                    <a:p>
                      <a:pPr algn="l" fontAlgn="b"/>
                      <a:r>
                        <a:rPr lang="fr-CH" sz="2000" u="none" strike="noStrike" dirty="0">
                          <a:effectLst/>
                        </a:rPr>
                        <a:t>3</a:t>
                      </a:r>
                      <a:endParaRPr lang="fr-CH" sz="2000" b="0" i="0" u="none" strike="noStrike" dirty="0">
                        <a:effectLst/>
                        <a:latin typeface="Arial" panose="020B0604020202020204" pitchFamily="34" charset="0"/>
                      </a:endParaRPr>
                    </a:p>
                  </a:txBody>
                  <a:tcPr marL="2236" marR="2236" marT="2236" marB="0" anchor="b"/>
                </a:tc>
                <a:tc>
                  <a:txBody>
                    <a:bodyPr/>
                    <a:lstStyle/>
                    <a:p>
                      <a:pPr algn="l" fontAlgn="b"/>
                      <a:r>
                        <a:rPr lang="fr-CH" sz="2000" u="none" strike="noStrike">
                          <a:effectLst/>
                        </a:rPr>
                        <a:t>Cours à petits crédits</a:t>
                      </a:r>
                      <a:endParaRPr lang="fr-CH" sz="2000" b="0" i="0" u="none" strike="noStrike">
                        <a:effectLst/>
                        <a:latin typeface="Arial" panose="020B0604020202020204" pitchFamily="34" charset="0"/>
                      </a:endParaRPr>
                    </a:p>
                  </a:txBody>
                  <a:tcPr marL="2236" marR="2236" marT="2236" marB="0" anchor="b"/>
                </a:tc>
                <a:tc>
                  <a:txBody>
                    <a:bodyPr/>
                    <a:lstStyle/>
                    <a:p>
                      <a:pPr algn="l" fontAlgn="b"/>
                      <a:r>
                        <a:rPr lang="fr-CH" sz="2000" u="none" strike="noStrike">
                          <a:effectLst/>
                        </a:rPr>
                        <a:t>Un gros problème que je trouve et le fait d'avoir des modules que de 3 crédits, avec ça, les étudiants n'ayant jamais vu la matière doivent se mettre une grande pression pour acquérir parce que cela va très vite, mais les étudiants ayant déjà vu la matière ne vont voir que 5-10% de nouvelle matière. Avoir des modules avec plus de crédits permettrait aux professeurs de donnée plus amplement les bases et de pouvoir aller plus loin avec les sujets avancées</a:t>
                      </a:r>
                      <a:endParaRPr lang="fr-CH" sz="2000" b="0" i="0" u="none" strike="noStrike">
                        <a:effectLst/>
                        <a:latin typeface="Arial" panose="020B0604020202020204" pitchFamily="34" charset="0"/>
                      </a:endParaRPr>
                    </a:p>
                  </a:txBody>
                  <a:tcPr marL="2236" marR="2236" marT="2236" marB="0" anchor="b"/>
                </a:tc>
              </a:tr>
              <a:tr h="92265">
                <a:tc>
                  <a:txBody>
                    <a:bodyPr/>
                    <a:lstStyle/>
                    <a:p>
                      <a:pPr algn="l" fontAlgn="b"/>
                      <a:r>
                        <a:rPr lang="fr-CH" sz="2000" u="none" strike="noStrike">
                          <a:effectLst/>
                        </a:rPr>
                        <a:t>4</a:t>
                      </a:r>
                      <a:endParaRPr lang="fr-CH" sz="2000" b="0" i="0" u="none" strike="noStrike">
                        <a:effectLst/>
                        <a:latin typeface="Arial" panose="020B0604020202020204" pitchFamily="34" charset="0"/>
                      </a:endParaRPr>
                    </a:p>
                  </a:txBody>
                  <a:tcPr marL="2236" marR="2236" marT="2236" marB="0" anchor="b"/>
                </a:tc>
                <a:tc>
                  <a:txBody>
                    <a:bodyPr/>
                    <a:lstStyle/>
                    <a:p>
                      <a:pPr algn="l" fontAlgn="b"/>
                      <a:r>
                        <a:rPr lang="fr-CH" sz="2000" u="none" strike="noStrike">
                          <a:effectLst/>
                        </a:rPr>
                        <a:t>Critique MC-C</a:t>
                      </a:r>
                      <a:endParaRPr lang="fr-CH" sz="2000" b="0" i="0" u="none" strike="noStrike">
                        <a:effectLst/>
                        <a:latin typeface="Arial" panose="020B0604020202020204" pitchFamily="34" charset="0"/>
                      </a:endParaRPr>
                    </a:p>
                  </a:txBody>
                  <a:tcPr marL="2236" marR="2236" marT="2236" marB="0" anchor="b"/>
                </a:tc>
                <a:tc>
                  <a:txBody>
                    <a:bodyPr/>
                    <a:lstStyle/>
                    <a:p>
                      <a:pPr algn="l" fontAlgn="b"/>
                      <a:r>
                        <a:rPr lang="fr-CH" sz="2000" u="none" strike="noStrike">
                          <a:effectLst/>
                        </a:rPr>
                        <a:t>Trop de MC-C qui ne sont pas intéressant</a:t>
                      </a:r>
                      <a:endParaRPr lang="fr-CH" sz="2000" b="0" i="0" u="none" strike="noStrike">
                        <a:effectLst/>
                        <a:latin typeface="Arial" panose="020B0604020202020204" pitchFamily="34" charset="0"/>
                      </a:endParaRPr>
                    </a:p>
                  </a:txBody>
                  <a:tcPr marL="2236" marR="2236" marT="2236" marB="0" anchor="b"/>
                </a:tc>
              </a:tr>
              <a:tr h="46132">
                <a:tc>
                  <a:txBody>
                    <a:bodyPr/>
                    <a:lstStyle/>
                    <a:p>
                      <a:pPr algn="l" fontAlgn="b"/>
                      <a:r>
                        <a:rPr lang="fr-CH" sz="2000" u="none" strike="noStrike" dirty="0">
                          <a:effectLst/>
                        </a:rPr>
                        <a:t>5</a:t>
                      </a:r>
                      <a:endParaRPr lang="fr-CH" sz="2000" b="0" i="0" u="none" strike="noStrike" dirty="0">
                        <a:effectLst/>
                        <a:latin typeface="Arial" panose="020B0604020202020204" pitchFamily="34" charset="0"/>
                      </a:endParaRPr>
                    </a:p>
                  </a:txBody>
                  <a:tcPr marL="2236" marR="2236" marT="2236" marB="0" anchor="b"/>
                </a:tc>
                <a:tc>
                  <a:txBody>
                    <a:bodyPr/>
                    <a:lstStyle/>
                    <a:p>
                      <a:pPr algn="l" fontAlgn="b"/>
                      <a:r>
                        <a:rPr lang="fr-CH" sz="2000" u="none" strike="noStrike" dirty="0">
                          <a:effectLst/>
                        </a:rPr>
                        <a:t>Critique MC-C</a:t>
                      </a:r>
                      <a:endParaRPr lang="fr-CH" sz="2000" b="0" i="0" u="none" strike="noStrike" dirty="0">
                        <a:effectLst/>
                        <a:latin typeface="Arial" panose="020B0604020202020204" pitchFamily="34" charset="0"/>
                      </a:endParaRPr>
                    </a:p>
                  </a:txBody>
                  <a:tcPr marL="2236" marR="2236" marT="2236" marB="0" anchor="b"/>
                </a:tc>
                <a:tc>
                  <a:txBody>
                    <a:bodyPr/>
                    <a:lstStyle/>
                    <a:p>
                      <a:pPr algn="l" fontAlgn="b"/>
                      <a:r>
                        <a:rPr lang="fr-CH" sz="2000" u="none" strike="noStrike" dirty="0">
                          <a:effectLst/>
                        </a:rPr>
                        <a:t>Il y a trop de MC-C.</a:t>
                      </a:r>
                      <a:endParaRPr lang="fr-CH" sz="2000" b="0" i="0" u="none" strike="noStrike" dirty="0">
                        <a:effectLst/>
                        <a:latin typeface="Arial" panose="020B0604020202020204" pitchFamily="34" charset="0"/>
                      </a:endParaRPr>
                    </a:p>
                  </a:txBody>
                  <a:tcPr marL="2236" marR="2236" marT="2236" marB="0" anchor="b"/>
                </a:tc>
              </a:tr>
              <a:tr h="92265">
                <a:tc>
                  <a:txBody>
                    <a:bodyPr/>
                    <a:lstStyle/>
                    <a:p>
                      <a:pPr algn="l" fontAlgn="b"/>
                      <a:r>
                        <a:rPr lang="fr-CH" sz="2000" u="none" strike="noStrike" dirty="0">
                          <a:effectLst/>
                        </a:rPr>
                        <a:t>6</a:t>
                      </a:r>
                      <a:endParaRPr lang="fr-CH" sz="2000" b="0" i="0" u="none" strike="noStrike" dirty="0">
                        <a:effectLst/>
                        <a:latin typeface="Arial" panose="020B0604020202020204" pitchFamily="34" charset="0"/>
                      </a:endParaRPr>
                    </a:p>
                  </a:txBody>
                  <a:tcPr marL="2236" marR="2236" marT="2236" marB="0" anchor="b"/>
                </a:tc>
                <a:tc>
                  <a:txBody>
                    <a:bodyPr/>
                    <a:lstStyle/>
                    <a:p>
                      <a:pPr algn="l" fontAlgn="b"/>
                      <a:r>
                        <a:rPr lang="fr-CH" sz="2000" u="none" strike="noStrike">
                          <a:effectLst/>
                        </a:rPr>
                        <a:t>Critique MC-C</a:t>
                      </a:r>
                      <a:endParaRPr lang="fr-CH" sz="2000" b="0" i="0" u="none" strike="noStrike">
                        <a:effectLst/>
                        <a:latin typeface="Arial" panose="020B0604020202020204" pitchFamily="34" charset="0"/>
                      </a:endParaRPr>
                    </a:p>
                  </a:txBody>
                  <a:tcPr marL="2236" marR="2236" marT="2236" marB="0" anchor="b"/>
                </a:tc>
                <a:tc>
                  <a:txBody>
                    <a:bodyPr/>
                    <a:lstStyle/>
                    <a:p>
                      <a:pPr algn="l" fontAlgn="b"/>
                      <a:r>
                        <a:rPr lang="fr-CH" sz="2000" u="none" strike="noStrike">
                          <a:effectLst/>
                        </a:rPr>
                        <a:t>Il faut arrêter les MC-C, ces cours sont une catastrophe !</a:t>
                      </a:r>
                      <a:endParaRPr lang="fr-CH" sz="2000" b="0" i="0" u="none" strike="noStrike">
                        <a:effectLst/>
                        <a:latin typeface="Arial" panose="020B0604020202020204" pitchFamily="34" charset="0"/>
                      </a:endParaRPr>
                    </a:p>
                  </a:txBody>
                  <a:tcPr marL="2236" marR="2236" marT="2236" marB="0" anchor="b"/>
                </a:tc>
              </a:tr>
              <a:tr h="339728">
                <a:tc>
                  <a:txBody>
                    <a:bodyPr/>
                    <a:lstStyle/>
                    <a:p>
                      <a:pPr algn="l" fontAlgn="b"/>
                      <a:r>
                        <a:rPr lang="fr-CH" sz="2000" u="none" strike="noStrike" dirty="0">
                          <a:effectLst/>
                        </a:rPr>
                        <a:t>7</a:t>
                      </a:r>
                      <a:endParaRPr lang="fr-CH" sz="2000" b="0" i="0" u="none" strike="noStrike" dirty="0">
                        <a:effectLst/>
                        <a:latin typeface="Arial" panose="020B0604020202020204" pitchFamily="34" charset="0"/>
                      </a:endParaRPr>
                    </a:p>
                  </a:txBody>
                  <a:tcPr marL="2236" marR="2236" marT="2236" marB="0" anchor="b"/>
                </a:tc>
                <a:tc>
                  <a:txBody>
                    <a:bodyPr/>
                    <a:lstStyle/>
                    <a:p>
                      <a:pPr algn="l" fontAlgn="b"/>
                      <a:r>
                        <a:rPr lang="fr-CH" sz="2000" u="none" strike="noStrike">
                          <a:effectLst/>
                        </a:rPr>
                        <a:t>Critique MC-C</a:t>
                      </a:r>
                      <a:endParaRPr lang="fr-CH" sz="2000" b="0" i="0" u="none" strike="noStrike">
                        <a:effectLst/>
                        <a:latin typeface="Arial" panose="020B0604020202020204" pitchFamily="34" charset="0"/>
                      </a:endParaRPr>
                    </a:p>
                  </a:txBody>
                  <a:tcPr marL="2236" marR="2236" marT="2236" marB="0" anchor="b"/>
                </a:tc>
                <a:tc>
                  <a:txBody>
                    <a:bodyPr/>
                    <a:lstStyle/>
                    <a:p>
                      <a:pPr algn="l" fontAlgn="b"/>
                      <a:r>
                        <a:rPr lang="fr-CH" sz="2000" u="none" strike="noStrike">
                          <a:effectLst/>
                        </a:rPr>
                        <a:t>Diminuer le nombre de credit pour les MC-C et augmenter ceux des MC-F ou MC-T qui sont plus en relation directe avec la formation</a:t>
                      </a:r>
                      <a:endParaRPr lang="fr-CH" sz="2000" b="0" i="0" u="none" strike="noStrike">
                        <a:effectLst/>
                        <a:latin typeface="Arial" panose="020B0604020202020204" pitchFamily="34" charset="0"/>
                      </a:endParaRPr>
                    </a:p>
                  </a:txBody>
                  <a:tcPr marL="2236" marR="2236" marT="2236" marB="0" anchor="b"/>
                </a:tc>
              </a:tr>
              <a:tr h="276795">
                <a:tc>
                  <a:txBody>
                    <a:bodyPr/>
                    <a:lstStyle/>
                    <a:p>
                      <a:pPr algn="l" fontAlgn="b"/>
                      <a:r>
                        <a:rPr lang="fr-CH" sz="2000" u="none" strike="noStrike" dirty="0">
                          <a:effectLst/>
                        </a:rPr>
                        <a:t>8</a:t>
                      </a:r>
                      <a:endParaRPr lang="fr-CH" sz="2000" b="0" i="0" u="none" strike="noStrike" dirty="0">
                        <a:effectLst/>
                        <a:latin typeface="Arial" panose="020B0604020202020204" pitchFamily="34" charset="0"/>
                      </a:endParaRPr>
                    </a:p>
                  </a:txBody>
                  <a:tcPr marL="2236" marR="2236" marT="2236" marB="0" anchor="b"/>
                </a:tc>
                <a:tc>
                  <a:txBody>
                    <a:bodyPr/>
                    <a:lstStyle/>
                    <a:p>
                      <a:pPr algn="l" fontAlgn="b"/>
                      <a:r>
                        <a:rPr lang="fr-CH" sz="2000" u="none" strike="noStrike">
                          <a:effectLst/>
                        </a:rPr>
                        <a:t>Critique MC-C</a:t>
                      </a:r>
                      <a:endParaRPr lang="fr-CH" sz="2000" b="0" i="0" u="none" strike="noStrike">
                        <a:effectLst/>
                        <a:latin typeface="Arial" panose="020B0604020202020204" pitchFamily="34" charset="0"/>
                      </a:endParaRPr>
                    </a:p>
                  </a:txBody>
                  <a:tcPr marL="2236" marR="2236" marT="2236" marB="0" anchor="b"/>
                </a:tc>
                <a:tc>
                  <a:txBody>
                    <a:bodyPr/>
                    <a:lstStyle/>
                    <a:p>
                      <a:pPr algn="l" fontAlgn="b"/>
                      <a:r>
                        <a:rPr lang="fr-CH" sz="2000" u="none" strike="noStrike">
                          <a:effectLst/>
                        </a:rPr>
                        <a:t>Comment justifiez-vous qu'un cours MC-C qui nécessite une charge de travail d'environ 15 minutes par semaines rapporte les 3 mêmes crédits qu'un cours MC-F ou MC-T qui nécessite eux une charge de travail entre 5 et 6 fois plus grande ?</a:t>
                      </a:r>
                      <a:endParaRPr lang="fr-CH" sz="2000" b="0" i="0" u="none" strike="noStrike">
                        <a:effectLst/>
                        <a:latin typeface="Arial" panose="020B0604020202020204" pitchFamily="34" charset="0"/>
                      </a:endParaRPr>
                    </a:p>
                  </a:txBody>
                  <a:tcPr marL="2236" marR="2236" marT="2236" marB="0" anchor="b"/>
                </a:tc>
              </a:tr>
              <a:tr h="306645">
                <a:tc>
                  <a:txBody>
                    <a:bodyPr/>
                    <a:lstStyle/>
                    <a:p>
                      <a:pPr algn="l" fontAlgn="b"/>
                      <a:r>
                        <a:rPr lang="fr-CH" sz="2000" u="none" strike="noStrike" dirty="0">
                          <a:effectLst/>
                        </a:rPr>
                        <a:t>9</a:t>
                      </a:r>
                      <a:endParaRPr lang="fr-CH" sz="2000" b="0" i="0" u="none" strike="noStrike" dirty="0">
                        <a:effectLst/>
                        <a:latin typeface="Arial" panose="020B0604020202020204" pitchFamily="34" charset="0"/>
                      </a:endParaRPr>
                    </a:p>
                  </a:txBody>
                  <a:tcPr marL="2236" marR="2236" marT="2236" marB="0" anchor="b"/>
                </a:tc>
                <a:tc>
                  <a:txBody>
                    <a:bodyPr/>
                    <a:lstStyle/>
                    <a:p>
                      <a:pPr algn="l" fontAlgn="b"/>
                      <a:r>
                        <a:rPr lang="fr-CH" sz="2000" u="none" strike="noStrike">
                          <a:effectLst/>
                        </a:rPr>
                        <a:t>Critique MC-C</a:t>
                      </a:r>
                      <a:endParaRPr lang="fr-CH" sz="2000" b="0" i="0" u="none" strike="noStrike">
                        <a:effectLst/>
                        <a:latin typeface="Arial" panose="020B0604020202020204" pitchFamily="34" charset="0"/>
                      </a:endParaRPr>
                    </a:p>
                  </a:txBody>
                  <a:tcPr marL="2236" marR="2236" marT="2236" marB="0" anchor="b"/>
                </a:tc>
                <a:tc>
                  <a:txBody>
                    <a:bodyPr/>
                    <a:lstStyle/>
                    <a:p>
                      <a:pPr algn="l" fontAlgn="b"/>
                      <a:r>
                        <a:rPr lang="fr-CH" sz="2000" u="none" strike="noStrike">
                          <a:effectLst/>
                        </a:rPr>
                        <a:t>C'est bel et bien dommage d'avoir des cours obligatoires qui empêchent de suivre d'autres cours intéressant pour moi... Typiquemment les cours MC-C ne m'intéressent pas du tout dans le sens où j'ai pas envie de me spécialiser là dedans... Ce qui fait que je dois choisir 3 cours MC-C obligatoire au lieu de prendre 3 autres cours qui me seront beaucoup plus utiles pour mon avenir...</a:t>
                      </a:r>
                      <a:endParaRPr lang="fr-CH" sz="2000" b="0" i="0" u="none" strike="noStrike">
                        <a:effectLst/>
                        <a:latin typeface="Arial" panose="020B0604020202020204" pitchFamily="34" charset="0"/>
                      </a:endParaRPr>
                    </a:p>
                  </a:txBody>
                  <a:tcPr marL="2236" marR="2236" marT="2236" marB="0" anchor="b"/>
                </a:tc>
              </a:tr>
              <a:tr h="89552">
                <a:tc>
                  <a:txBody>
                    <a:bodyPr/>
                    <a:lstStyle/>
                    <a:p>
                      <a:pPr algn="l" fontAlgn="b"/>
                      <a:r>
                        <a:rPr lang="fr-CH" sz="2000" u="none" strike="noStrike" dirty="0">
                          <a:effectLst/>
                        </a:rPr>
                        <a:t>10</a:t>
                      </a:r>
                      <a:endParaRPr lang="fr-CH" sz="2000" b="0" i="0" u="none" strike="noStrike" dirty="0">
                        <a:effectLst/>
                        <a:latin typeface="Arial" panose="020B0604020202020204" pitchFamily="34" charset="0"/>
                      </a:endParaRPr>
                    </a:p>
                  </a:txBody>
                  <a:tcPr marL="2236" marR="2236" marT="2236" marB="0" anchor="b"/>
                </a:tc>
                <a:tc>
                  <a:txBody>
                    <a:bodyPr/>
                    <a:lstStyle/>
                    <a:p>
                      <a:pPr algn="l" fontAlgn="b"/>
                      <a:r>
                        <a:rPr lang="fr-CH" sz="2000" u="none" strike="noStrike">
                          <a:effectLst/>
                        </a:rPr>
                        <a:t>Equilibre bon</a:t>
                      </a:r>
                      <a:endParaRPr lang="fr-CH" sz="2000" b="0" i="0" u="none" strike="noStrike">
                        <a:effectLst/>
                        <a:latin typeface="Arial" panose="020B0604020202020204" pitchFamily="34" charset="0"/>
                      </a:endParaRPr>
                    </a:p>
                  </a:txBody>
                  <a:tcPr marL="2236" marR="2236" marT="2236" marB="0" anchor="b"/>
                </a:tc>
                <a:tc>
                  <a:txBody>
                    <a:bodyPr/>
                    <a:lstStyle/>
                    <a:p>
                      <a:pPr algn="l" fontAlgn="b"/>
                      <a:r>
                        <a:rPr lang="fr-CH" sz="2000" u="none" strike="noStrike">
                          <a:effectLst/>
                        </a:rPr>
                        <a:t>C'est ce qui fait la force de l'ingénieur HES à mon avis. Rapidement opérationnel car bien formé sur la pratique</a:t>
                      </a:r>
                      <a:endParaRPr lang="fr-CH" sz="2000" b="0" i="0" u="none" strike="noStrike">
                        <a:effectLst/>
                        <a:latin typeface="Arial" panose="020B0604020202020204" pitchFamily="34" charset="0"/>
                      </a:endParaRPr>
                    </a:p>
                  </a:txBody>
                  <a:tcPr marL="2236" marR="2236" marT="2236" marB="0" anchor="b"/>
                </a:tc>
              </a:tr>
              <a:tr h="176389">
                <a:tc>
                  <a:txBody>
                    <a:bodyPr/>
                    <a:lstStyle/>
                    <a:p>
                      <a:pPr algn="l" fontAlgn="b"/>
                      <a:r>
                        <a:rPr lang="fr-CH" sz="2000" u="none" strike="noStrike" dirty="0">
                          <a:effectLst/>
                        </a:rPr>
                        <a:t>11</a:t>
                      </a:r>
                      <a:endParaRPr lang="fr-CH" sz="2000" b="0" i="0" u="none" strike="noStrike" dirty="0">
                        <a:effectLst/>
                        <a:latin typeface="Arial" panose="020B0604020202020204" pitchFamily="34" charset="0"/>
                      </a:endParaRPr>
                    </a:p>
                  </a:txBody>
                  <a:tcPr marL="2236" marR="2236" marT="2236" marB="0" anchor="b"/>
                </a:tc>
                <a:tc>
                  <a:txBody>
                    <a:bodyPr/>
                    <a:lstStyle/>
                    <a:p>
                      <a:pPr algn="l" fontAlgn="b"/>
                      <a:r>
                        <a:rPr lang="fr-CH" sz="2000" u="none" strike="noStrike">
                          <a:effectLst/>
                        </a:rPr>
                        <a:t>Equilibre bon</a:t>
                      </a:r>
                      <a:endParaRPr lang="fr-CH" sz="2000" b="0" i="0" u="none" strike="noStrike">
                        <a:effectLst/>
                        <a:latin typeface="Arial" panose="020B0604020202020204" pitchFamily="34" charset="0"/>
                      </a:endParaRPr>
                    </a:p>
                  </a:txBody>
                  <a:tcPr marL="2236" marR="2236" marT="2236" marB="0" anchor="b"/>
                </a:tc>
                <a:tc>
                  <a:txBody>
                    <a:bodyPr/>
                    <a:lstStyle/>
                    <a:p>
                      <a:pPr algn="l" fontAlgn="b"/>
                      <a:r>
                        <a:rPr lang="fr-CH" sz="2000" u="none" strike="noStrike">
                          <a:effectLst/>
                        </a:rPr>
                        <a:t>Ces modules ont principalement pour objectif de donner les bases nécessaires dans la spécialisation en question. Il est donc indispensable d'avoir une majorité de théorie (c'est le cas).</a:t>
                      </a:r>
                      <a:endParaRPr lang="fr-CH" sz="2000" b="0" i="0" u="none" strike="noStrike">
                        <a:effectLst/>
                        <a:latin typeface="Arial" panose="020B0604020202020204" pitchFamily="34" charset="0"/>
                      </a:endParaRPr>
                    </a:p>
                  </a:txBody>
                  <a:tcPr marL="2236" marR="2236" marT="2236" marB="0" anchor="b"/>
                </a:tc>
              </a:tr>
              <a:tr h="184530">
                <a:tc>
                  <a:txBody>
                    <a:bodyPr/>
                    <a:lstStyle/>
                    <a:p>
                      <a:pPr algn="l" fontAlgn="b"/>
                      <a:r>
                        <a:rPr lang="fr-CH" sz="2000" u="none" strike="noStrike" dirty="0">
                          <a:effectLst/>
                        </a:rPr>
                        <a:t>12</a:t>
                      </a:r>
                      <a:endParaRPr lang="fr-CH" sz="2000" b="0" i="0" u="none" strike="noStrike" dirty="0">
                        <a:effectLst/>
                        <a:latin typeface="Arial" panose="020B0604020202020204" pitchFamily="34" charset="0"/>
                      </a:endParaRPr>
                    </a:p>
                  </a:txBody>
                  <a:tcPr marL="2236" marR="2236" marT="2236" marB="0" anchor="b"/>
                </a:tc>
                <a:tc>
                  <a:txBody>
                    <a:bodyPr/>
                    <a:lstStyle/>
                    <a:p>
                      <a:pPr algn="l" fontAlgn="b"/>
                      <a:r>
                        <a:rPr lang="fr-CH" sz="2000" u="none" strike="noStrike">
                          <a:effectLst/>
                        </a:rPr>
                        <a:t>Manque de cohérence</a:t>
                      </a:r>
                      <a:endParaRPr lang="fr-CH" sz="2000" b="0" i="0" u="none" strike="noStrike">
                        <a:effectLst/>
                        <a:latin typeface="Arial" panose="020B0604020202020204" pitchFamily="34" charset="0"/>
                      </a:endParaRPr>
                    </a:p>
                  </a:txBody>
                  <a:tcPr marL="2236" marR="2236" marT="2236" marB="0" anchor="b"/>
                </a:tc>
                <a:tc>
                  <a:txBody>
                    <a:bodyPr/>
                    <a:lstStyle/>
                    <a:p>
                      <a:pPr algn="l" fontAlgn="b"/>
                      <a:r>
                        <a:rPr lang="fr-CH" sz="2000" u="none" strike="noStrike">
                          <a:effectLst/>
                        </a:rPr>
                        <a:t>Malheureusement il y a un déséquilibre entre premier et second semestre dans les cours proposés. Mais sur la formation l'équilibre me paraît optimal.</a:t>
                      </a:r>
                      <a:endParaRPr lang="fr-CH" sz="2000" b="0" i="0" u="none" strike="noStrike">
                        <a:effectLst/>
                        <a:latin typeface="Arial" panose="020B0604020202020204" pitchFamily="34" charset="0"/>
                      </a:endParaRPr>
                    </a:p>
                  </a:txBody>
                  <a:tcPr marL="2236" marR="2236" marT="2236" marB="0" anchor="b"/>
                </a:tc>
              </a:tr>
              <a:tr h="176389">
                <a:tc>
                  <a:txBody>
                    <a:bodyPr/>
                    <a:lstStyle/>
                    <a:p>
                      <a:pPr algn="l" fontAlgn="b"/>
                      <a:r>
                        <a:rPr lang="fr-CH" sz="2000" u="none" strike="noStrike" dirty="0">
                          <a:effectLst/>
                        </a:rPr>
                        <a:t>13</a:t>
                      </a:r>
                      <a:endParaRPr lang="fr-CH" sz="2000" b="0" i="0" u="none" strike="noStrike" dirty="0">
                        <a:effectLst/>
                        <a:latin typeface="Arial" panose="020B0604020202020204" pitchFamily="34" charset="0"/>
                      </a:endParaRPr>
                    </a:p>
                  </a:txBody>
                  <a:tcPr marL="2236" marR="2236" marT="2236" marB="0" anchor="b"/>
                </a:tc>
                <a:tc>
                  <a:txBody>
                    <a:bodyPr/>
                    <a:lstStyle/>
                    <a:p>
                      <a:pPr algn="l" fontAlgn="b"/>
                      <a:r>
                        <a:rPr lang="fr-CH" sz="2000" u="none" strike="noStrike" dirty="0">
                          <a:effectLst/>
                        </a:rPr>
                        <a:t>Manque de cohérence</a:t>
                      </a:r>
                      <a:endParaRPr lang="fr-CH" sz="2000" b="0" i="0" u="none" strike="noStrike" dirty="0">
                        <a:effectLst/>
                        <a:latin typeface="Arial" panose="020B0604020202020204" pitchFamily="34" charset="0"/>
                      </a:endParaRPr>
                    </a:p>
                  </a:txBody>
                  <a:tcPr marL="2236" marR="2236" marT="2236" marB="0" anchor="b"/>
                </a:tc>
                <a:tc>
                  <a:txBody>
                    <a:bodyPr/>
                    <a:lstStyle/>
                    <a:p>
                      <a:pPr algn="l" fontAlgn="b"/>
                      <a:r>
                        <a:rPr lang="fr-CH" sz="2000" u="none" strike="noStrike">
                          <a:effectLst/>
                        </a:rPr>
                        <a:t>L'équilibre ici est global, mais cet équilibre n'est pas forcément respecté à l'interne même d'un module.</a:t>
                      </a:r>
                      <a:br>
                        <a:rPr lang="fr-CH" sz="2000" u="none" strike="noStrike">
                          <a:effectLst/>
                        </a:rPr>
                      </a:br>
                      <a:r>
                        <a:rPr lang="fr-CH" sz="2000" u="none" strike="noStrike">
                          <a:effectLst/>
                        </a:rPr>
                        <a:t>Par exemple, T-DigImPro est très théorique, alors que T-EmbHardw est très pratique.</a:t>
                      </a:r>
                      <a:endParaRPr lang="fr-CH" sz="2000" b="0" i="0" u="none" strike="noStrike">
                        <a:effectLst/>
                        <a:latin typeface="Arial" panose="020B0604020202020204" pitchFamily="34" charset="0"/>
                      </a:endParaRPr>
                    </a:p>
                  </a:txBody>
                  <a:tcPr marL="2236" marR="2236" marT="2236" marB="0" anchor="b"/>
                </a:tc>
              </a:tr>
              <a:tr h="184530">
                <a:tc>
                  <a:txBody>
                    <a:bodyPr/>
                    <a:lstStyle/>
                    <a:p>
                      <a:pPr algn="l" fontAlgn="b"/>
                      <a:r>
                        <a:rPr lang="fr-CH" sz="2000" u="none" strike="noStrike" dirty="0">
                          <a:effectLst/>
                        </a:rPr>
                        <a:t>14</a:t>
                      </a:r>
                      <a:endParaRPr lang="fr-CH" sz="2000" b="0" i="0" u="none" strike="noStrike" dirty="0">
                        <a:effectLst/>
                        <a:latin typeface="Arial" panose="020B0604020202020204" pitchFamily="34" charset="0"/>
                      </a:endParaRPr>
                    </a:p>
                  </a:txBody>
                  <a:tcPr marL="2236" marR="2236" marT="2236" marB="0" anchor="b"/>
                </a:tc>
                <a:tc>
                  <a:txBody>
                    <a:bodyPr/>
                    <a:lstStyle/>
                    <a:p>
                      <a:pPr algn="l" fontAlgn="b"/>
                      <a:r>
                        <a:rPr lang="fr-CH" sz="2000" u="none" strike="noStrike">
                          <a:effectLst/>
                        </a:rPr>
                        <a:t>Manque de cohérence</a:t>
                      </a:r>
                      <a:endParaRPr lang="fr-CH" sz="2000" b="0" i="0" u="none" strike="noStrike">
                        <a:effectLst/>
                        <a:latin typeface="Arial" panose="020B0604020202020204" pitchFamily="34" charset="0"/>
                      </a:endParaRPr>
                    </a:p>
                  </a:txBody>
                  <a:tcPr marL="2236" marR="2236" marT="2236" marB="0" anchor="b"/>
                </a:tc>
                <a:tc>
                  <a:txBody>
                    <a:bodyPr/>
                    <a:lstStyle/>
                    <a:p>
                      <a:pPr algn="l" fontAlgn="b"/>
                      <a:r>
                        <a:rPr lang="fr-CH" sz="2000" u="none" strike="noStrike" dirty="0">
                          <a:effectLst/>
                        </a:rPr>
                        <a:t>Dans certain cours la pratique est très bien incorporer mais dans d'autre pas du tout. Il manque surtout de cohérence entre les cours</a:t>
                      </a:r>
                      <a:endParaRPr lang="fr-CH" sz="2000" b="0" i="0" u="none" strike="noStrike" dirty="0">
                        <a:effectLst/>
                        <a:latin typeface="Arial" panose="020B0604020202020204" pitchFamily="34" charset="0"/>
                      </a:endParaRPr>
                    </a:p>
                  </a:txBody>
                  <a:tcPr marL="2236" marR="2236" marT="2236" marB="0" anchor="b"/>
                </a:tc>
              </a:tr>
            </a:tbl>
          </a:graphicData>
        </a:graphic>
      </p:graphicFrame>
      <p:graphicFrame>
        <p:nvGraphicFramePr>
          <p:cNvPr id="5" name="Graphique 4"/>
          <p:cNvGraphicFramePr>
            <a:graphicFrameLocks/>
          </p:cNvGraphicFramePr>
          <p:nvPr>
            <p:extLst>
              <p:ext uri="{D42A27DB-BD31-4B8C-83A1-F6EECF244321}">
                <p14:modId xmlns:p14="http://schemas.microsoft.com/office/powerpoint/2010/main" val="864867271"/>
              </p:ext>
            </p:extLst>
          </p:nvPr>
        </p:nvGraphicFramePr>
        <p:xfrm>
          <a:off x="5607627" y="1911648"/>
          <a:ext cx="7911924" cy="626469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87589999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a:t>Offre HES-SO </a:t>
            </a:r>
            <a:r>
              <a:rPr lang="fr-CH" sz="2800" dirty="0" smtClean="0"/>
              <a:t>(Q.14)…</a:t>
            </a:r>
            <a:endParaRPr lang="fr-CH" dirty="0"/>
          </a:p>
        </p:txBody>
      </p:sp>
      <p:sp>
        <p:nvSpPr>
          <p:cNvPr id="4" name="ZoneTexte 3"/>
          <p:cNvSpPr txBox="1"/>
          <p:nvPr/>
        </p:nvSpPr>
        <p:spPr>
          <a:xfrm>
            <a:off x="6511007" y="651626"/>
            <a:ext cx="6975820" cy="461665"/>
          </a:xfrm>
          <a:prstGeom prst="rect">
            <a:avLst/>
          </a:prstGeom>
          <a:noFill/>
        </p:spPr>
        <p:txBody>
          <a:bodyPr wrap="none" rtlCol="0">
            <a:spAutoFit/>
          </a:bodyPr>
          <a:lstStyle/>
          <a:p>
            <a:pPr algn="ctr">
              <a:defRPr sz="4400" b="1" i="0" u="none" strike="noStrike" kern="1200" spc="0" normalizeH="0" baseline="0">
                <a:solidFill>
                  <a:prstClr val="black">
                    <a:lumMod val="50000"/>
                    <a:lumOff val="50000"/>
                  </a:prstClr>
                </a:solidFill>
                <a:latin typeface="+mj-lt"/>
                <a:ea typeface="+mj-ea"/>
                <a:cs typeface="+mj-cs"/>
              </a:defRPr>
            </a:pPr>
            <a:r>
              <a:rPr lang="fr-CH" sz="2400" dirty="0" smtClean="0"/>
              <a:t>Commentaires libres sur équilibre théorie et pratique</a:t>
            </a:r>
            <a:endParaRPr lang="fr-CH" sz="2400" dirty="0"/>
          </a:p>
        </p:txBody>
      </p:sp>
      <p:graphicFrame>
        <p:nvGraphicFramePr>
          <p:cNvPr id="6" name="Tableau 5"/>
          <p:cNvGraphicFramePr>
            <a:graphicFrameLocks noGrp="1"/>
          </p:cNvGraphicFramePr>
          <p:nvPr>
            <p:extLst>
              <p:ext uri="{D42A27DB-BD31-4B8C-83A1-F6EECF244321}">
                <p14:modId xmlns:p14="http://schemas.microsoft.com/office/powerpoint/2010/main" val="78896209"/>
              </p:ext>
            </p:extLst>
          </p:nvPr>
        </p:nvGraphicFramePr>
        <p:xfrm>
          <a:off x="385994" y="1329545"/>
          <a:ext cx="17142238" cy="7835138"/>
        </p:xfrm>
        <a:graphic>
          <a:graphicData uri="http://schemas.openxmlformats.org/drawingml/2006/table">
            <a:tbl>
              <a:tblPr>
                <a:tableStyleId>{93296810-A885-4BE3-A3E7-6D5BEEA58F35}</a:tableStyleId>
              </a:tblPr>
              <a:tblGrid>
                <a:gridCol w="796421"/>
                <a:gridCol w="2304256"/>
                <a:gridCol w="14041561"/>
              </a:tblGrid>
              <a:tr h="697413">
                <a:tc>
                  <a:txBody>
                    <a:bodyPr/>
                    <a:lstStyle/>
                    <a:p>
                      <a:pPr algn="l" fontAlgn="b"/>
                      <a:r>
                        <a:rPr lang="fr-CH" sz="2000" u="none" strike="noStrike" dirty="0">
                          <a:effectLst/>
                        </a:rPr>
                        <a:t>15</a:t>
                      </a:r>
                      <a:endParaRPr lang="fr-CH" sz="2000" b="0" i="0" u="none" strike="noStrike" dirty="0">
                        <a:effectLst/>
                        <a:latin typeface="Arial" panose="020B0604020202020204" pitchFamily="34" charset="0"/>
                      </a:endParaRPr>
                    </a:p>
                  </a:txBody>
                  <a:tcPr marL="2236" marR="2236" marT="2236" marB="0" anchor="b"/>
                </a:tc>
                <a:tc>
                  <a:txBody>
                    <a:bodyPr/>
                    <a:lstStyle/>
                    <a:p>
                      <a:pPr algn="l" fontAlgn="b"/>
                      <a:r>
                        <a:rPr lang="fr-CH" sz="2000" u="none" strike="noStrike" dirty="0">
                          <a:effectLst/>
                        </a:rPr>
                        <a:t>Manque de cohérence</a:t>
                      </a:r>
                      <a:endParaRPr lang="fr-CH" sz="2000" b="0" i="0" u="none" strike="noStrike" dirty="0">
                        <a:effectLst/>
                        <a:latin typeface="Arial" panose="020B0604020202020204" pitchFamily="34" charset="0"/>
                      </a:endParaRPr>
                    </a:p>
                  </a:txBody>
                  <a:tcPr marL="2236" marR="2236" marT="2236" marB="0" anchor="b"/>
                </a:tc>
                <a:tc>
                  <a:txBody>
                    <a:bodyPr/>
                    <a:lstStyle/>
                    <a:p>
                      <a:pPr algn="l" fontAlgn="b"/>
                      <a:r>
                        <a:rPr lang="fr-CH" sz="2000" u="none" strike="noStrike" dirty="0">
                          <a:effectLst/>
                        </a:rPr>
                        <a:t>Certains de ces cours manquent clairement de contenu alors que d'autres sont très lourds. </a:t>
                      </a:r>
                      <a:br>
                        <a:rPr lang="fr-CH" sz="2000" u="none" strike="noStrike" dirty="0">
                          <a:effectLst/>
                        </a:rPr>
                      </a:br>
                      <a:r>
                        <a:rPr lang="fr-CH" sz="2000" u="none" strike="noStrike" dirty="0">
                          <a:effectLst/>
                        </a:rPr>
                        <a:t>Il y a un problème clair de prérequis pour l'accès à ces cours, et le choix à la carte est certes intéressant pour les étudiants, mais les enseignant n'en ont pas conscience : ils ne réalisent pas toujours qu'un autre cours n'a pas encore été suivi par tous, voir qu'il ne se sera peut-être pas du tout. </a:t>
                      </a:r>
                      <a:br>
                        <a:rPr lang="fr-CH" sz="2000" u="none" strike="noStrike" dirty="0">
                          <a:effectLst/>
                        </a:rPr>
                      </a:br>
                      <a:r>
                        <a:rPr lang="fr-CH" sz="2000" u="none" strike="noStrike" dirty="0">
                          <a:effectLst/>
                        </a:rPr>
                        <a:t>D'autre part, lors de travaux en groupe, les enseignants ne réalisent pas qu'au sein d'une même classe, il est quasiment IMPOSSIBBLE de se retrouver en dehors du cours, car chacun a un horaire différent, habite à des distances conséquentes, avec des contraintes comme un emploi à temps partiel pour la plupart! les groupes, souvent grands, imposés, sont une aberration, même si le travail &amp;</a:t>
                      </a:r>
                      <a:r>
                        <a:rPr lang="fr-CH" sz="2000" u="none" strike="noStrike" dirty="0" err="1">
                          <a:effectLst/>
                        </a:rPr>
                        <a:t>quot;pratique&amp;quot</a:t>
                      </a:r>
                      <a:r>
                        <a:rPr lang="fr-CH" sz="2000" u="none" strike="noStrike" dirty="0">
                          <a:effectLst/>
                        </a:rPr>
                        <a:t>; ou &amp;</a:t>
                      </a:r>
                      <a:r>
                        <a:rPr lang="fr-CH" sz="2000" u="none" strike="noStrike" dirty="0" err="1">
                          <a:effectLst/>
                        </a:rPr>
                        <a:t>quot;appliqué&amp;quot</a:t>
                      </a:r>
                      <a:r>
                        <a:rPr lang="fr-CH" sz="2000" u="none" strike="noStrike" dirty="0">
                          <a:effectLst/>
                        </a:rPr>
                        <a:t>; est évidement nécessaire à l'apprentissage.</a:t>
                      </a:r>
                      <a:endParaRPr lang="fr-CH" sz="2000" b="0" i="0" u="none" strike="noStrike" dirty="0">
                        <a:effectLst/>
                        <a:latin typeface="Arial" panose="020B0604020202020204" pitchFamily="34" charset="0"/>
                      </a:endParaRPr>
                    </a:p>
                  </a:txBody>
                  <a:tcPr marL="2236" marR="2236" marT="2236" marB="0" anchor="b"/>
                </a:tc>
              </a:tr>
              <a:tr h="738119">
                <a:tc>
                  <a:txBody>
                    <a:bodyPr/>
                    <a:lstStyle/>
                    <a:p>
                      <a:pPr algn="l" fontAlgn="b"/>
                      <a:r>
                        <a:rPr lang="fr-CH" sz="2000" u="none" strike="noStrike" dirty="0">
                          <a:effectLst/>
                        </a:rPr>
                        <a:t>16</a:t>
                      </a:r>
                      <a:endParaRPr lang="fr-CH" sz="2000" b="0" i="0" u="none" strike="noStrike" dirty="0">
                        <a:effectLst/>
                        <a:latin typeface="Arial" panose="020B0604020202020204" pitchFamily="34" charset="0"/>
                      </a:endParaRPr>
                    </a:p>
                  </a:txBody>
                  <a:tcPr marL="2236" marR="2236" marT="2236" marB="0" anchor="b"/>
                </a:tc>
                <a:tc>
                  <a:txBody>
                    <a:bodyPr/>
                    <a:lstStyle/>
                    <a:p>
                      <a:pPr algn="l" fontAlgn="b"/>
                      <a:r>
                        <a:rPr lang="fr-CH" sz="2000" u="none" strike="noStrike">
                          <a:effectLst/>
                        </a:rPr>
                        <a:t>Ne sais pas</a:t>
                      </a:r>
                      <a:endParaRPr lang="fr-CH" sz="2000" b="0" i="0" u="none" strike="noStrike">
                        <a:effectLst/>
                        <a:latin typeface="Arial" panose="020B0604020202020204" pitchFamily="34" charset="0"/>
                      </a:endParaRPr>
                    </a:p>
                  </a:txBody>
                  <a:tcPr marL="2236" marR="2236" marT="2236" marB="0" anchor="b"/>
                </a:tc>
                <a:tc>
                  <a:txBody>
                    <a:bodyPr/>
                    <a:lstStyle/>
                    <a:p>
                      <a:pPr algn="l" fontAlgn="b"/>
                      <a:r>
                        <a:rPr lang="fr-CH" sz="2000" u="none" strike="noStrike" dirty="0">
                          <a:effectLst/>
                        </a:rPr>
                        <a:t>Pas eu encore assez de cours (à 50%)</a:t>
                      </a:r>
                      <a:endParaRPr lang="fr-CH" sz="2000" b="0" i="0" u="none" strike="noStrike" dirty="0">
                        <a:effectLst/>
                        <a:latin typeface="Arial" panose="020B0604020202020204" pitchFamily="34" charset="0"/>
                      </a:endParaRPr>
                    </a:p>
                  </a:txBody>
                  <a:tcPr marL="2236" marR="2236" marT="2236" marB="0" anchor="b"/>
                </a:tc>
              </a:tr>
              <a:tr h="46132">
                <a:tc>
                  <a:txBody>
                    <a:bodyPr/>
                    <a:lstStyle/>
                    <a:p>
                      <a:pPr algn="l" fontAlgn="b"/>
                      <a:r>
                        <a:rPr lang="fr-CH" sz="2000" u="none" strike="noStrike" dirty="0">
                          <a:effectLst/>
                        </a:rPr>
                        <a:t>17</a:t>
                      </a:r>
                      <a:endParaRPr lang="fr-CH" sz="2000" b="0" i="0" u="none" strike="noStrike" dirty="0">
                        <a:effectLst/>
                        <a:latin typeface="Arial" panose="020B0604020202020204" pitchFamily="34" charset="0"/>
                      </a:endParaRPr>
                    </a:p>
                  </a:txBody>
                  <a:tcPr marL="2236" marR="2236" marT="2236" marB="0" anchor="b"/>
                </a:tc>
                <a:tc>
                  <a:txBody>
                    <a:bodyPr/>
                    <a:lstStyle/>
                    <a:p>
                      <a:pPr algn="l" fontAlgn="b"/>
                      <a:r>
                        <a:rPr lang="fr-CH" sz="2000" u="none" strike="noStrike">
                          <a:effectLst/>
                        </a:rPr>
                        <a:t>Ne sais pas</a:t>
                      </a:r>
                      <a:endParaRPr lang="fr-CH" sz="2000" b="0" i="0" u="none" strike="noStrike">
                        <a:effectLst/>
                        <a:latin typeface="Arial" panose="020B0604020202020204" pitchFamily="34" charset="0"/>
                      </a:endParaRPr>
                    </a:p>
                  </a:txBody>
                  <a:tcPr marL="2236" marR="2236" marT="2236" marB="0" anchor="b"/>
                </a:tc>
                <a:tc>
                  <a:txBody>
                    <a:bodyPr/>
                    <a:lstStyle/>
                    <a:p>
                      <a:pPr algn="l" fontAlgn="b"/>
                      <a:r>
                        <a:rPr lang="fr-CH" sz="2000" u="none" strike="noStrike" dirty="0">
                          <a:effectLst/>
                        </a:rPr>
                        <a:t>Je n'ai pas fait assez de ces cours pour avoir un réel avis.</a:t>
                      </a:r>
                      <a:endParaRPr lang="fr-CH" sz="2000" b="0" i="0" u="none" strike="noStrike" dirty="0">
                        <a:effectLst/>
                        <a:latin typeface="Arial" panose="020B0604020202020204" pitchFamily="34" charset="0"/>
                      </a:endParaRPr>
                    </a:p>
                  </a:txBody>
                  <a:tcPr marL="2236" marR="2236" marT="2236" marB="0" anchor="b"/>
                </a:tc>
              </a:tr>
              <a:tr h="89552">
                <a:tc>
                  <a:txBody>
                    <a:bodyPr/>
                    <a:lstStyle/>
                    <a:p>
                      <a:pPr algn="l" fontAlgn="b"/>
                      <a:r>
                        <a:rPr lang="fr-CH" sz="2000" u="none" strike="noStrike" dirty="0">
                          <a:effectLst/>
                        </a:rPr>
                        <a:t>18</a:t>
                      </a:r>
                      <a:endParaRPr lang="fr-CH" sz="2000" b="0" i="0" u="none" strike="noStrike" dirty="0">
                        <a:effectLst/>
                        <a:latin typeface="Arial" panose="020B0604020202020204" pitchFamily="34" charset="0"/>
                      </a:endParaRPr>
                    </a:p>
                  </a:txBody>
                  <a:tcPr marL="2236" marR="2236" marT="2236" marB="0" anchor="b"/>
                </a:tc>
                <a:tc>
                  <a:txBody>
                    <a:bodyPr/>
                    <a:lstStyle/>
                    <a:p>
                      <a:pPr algn="l" fontAlgn="b"/>
                      <a:r>
                        <a:rPr lang="fr-CH" sz="2000" u="none" strike="noStrike">
                          <a:effectLst/>
                        </a:rPr>
                        <a:t>Ne sais pas</a:t>
                      </a:r>
                      <a:endParaRPr lang="fr-CH" sz="2000" b="0" i="0" u="none" strike="noStrike">
                        <a:effectLst/>
                        <a:latin typeface="Arial" panose="020B0604020202020204" pitchFamily="34" charset="0"/>
                      </a:endParaRPr>
                    </a:p>
                  </a:txBody>
                  <a:tcPr marL="2236" marR="2236" marT="2236" marB="0" anchor="b"/>
                </a:tc>
                <a:tc>
                  <a:txBody>
                    <a:bodyPr/>
                    <a:lstStyle/>
                    <a:p>
                      <a:pPr algn="l" fontAlgn="b"/>
                      <a:r>
                        <a:rPr lang="fr-CH" sz="2000" u="none" strike="noStrike" dirty="0">
                          <a:effectLst/>
                        </a:rPr>
                        <a:t>Je n'ai encore pas d'avis sur la question ayant commencé la formation il y a 3 mois.</a:t>
                      </a:r>
                      <a:endParaRPr lang="fr-CH" sz="2000" b="0" i="0" u="none" strike="noStrike" dirty="0">
                        <a:effectLst/>
                        <a:latin typeface="Arial" panose="020B0604020202020204" pitchFamily="34" charset="0"/>
                      </a:endParaRPr>
                    </a:p>
                  </a:txBody>
                  <a:tcPr marL="2236" marR="2236" marT="2236" marB="0" anchor="b"/>
                </a:tc>
              </a:tr>
              <a:tr h="230662">
                <a:tc>
                  <a:txBody>
                    <a:bodyPr/>
                    <a:lstStyle/>
                    <a:p>
                      <a:pPr algn="l" fontAlgn="b"/>
                      <a:r>
                        <a:rPr lang="fr-CH" sz="2000" u="none" strike="noStrike" dirty="0">
                          <a:effectLst/>
                        </a:rPr>
                        <a:t>19</a:t>
                      </a:r>
                      <a:endParaRPr lang="fr-CH" sz="2000" b="0" i="0" u="none" strike="noStrike" dirty="0">
                        <a:effectLst/>
                        <a:latin typeface="Arial" panose="020B0604020202020204" pitchFamily="34" charset="0"/>
                      </a:endParaRPr>
                    </a:p>
                  </a:txBody>
                  <a:tcPr marL="2236" marR="2236" marT="2236" marB="0" anchor="b"/>
                </a:tc>
                <a:tc>
                  <a:txBody>
                    <a:bodyPr/>
                    <a:lstStyle/>
                    <a:p>
                      <a:pPr algn="l" fontAlgn="b"/>
                      <a:r>
                        <a:rPr lang="fr-CH" sz="2000" u="none" strike="noStrike">
                          <a:effectLst/>
                        </a:rPr>
                        <a:t>Pas assez de pratique</a:t>
                      </a:r>
                      <a:endParaRPr lang="fr-CH" sz="2000" b="0" i="0" u="none" strike="noStrike">
                        <a:effectLst/>
                        <a:latin typeface="Arial" panose="020B0604020202020204" pitchFamily="34" charset="0"/>
                      </a:endParaRPr>
                    </a:p>
                  </a:txBody>
                  <a:tcPr marL="2236" marR="2236" marT="2236" marB="0" anchor="b"/>
                </a:tc>
                <a:tc>
                  <a:txBody>
                    <a:bodyPr/>
                    <a:lstStyle/>
                    <a:p>
                      <a:pPr algn="l" fontAlgn="b"/>
                      <a:r>
                        <a:rPr lang="fr-CH" sz="2000" u="none" strike="noStrike" dirty="0">
                          <a:effectLst/>
                        </a:rPr>
                        <a:t>Que des cours, pas de labo, pas de visites, pas de sorties. Déconnexion avec le niveau pratique du </a:t>
                      </a:r>
                      <a:r>
                        <a:rPr lang="fr-CH" sz="2000" u="none" strike="noStrike" dirty="0" err="1">
                          <a:effectLst/>
                        </a:rPr>
                        <a:t>Bachelor</a:t>
                      </a:r>
                      <a:r>
                        <a:rPr lang="fr-CH" sz="2000" u="none" strike="noStrike" dirty="0">
                          <a:effectLst/>
                        </a:rPr>
                        <a:t>.</a:t>
                      </a:r>
                      <a:endParaRPr lang="fr-CH" sz="2000" b="0" i="0" u="none" strike="noStrike" dirty="0">
                        <a:effectLst/>
                        <a:latin typeface="Arial" panose="020B0604020202020204" pitchFamily="34" charset="0"/>
                      </a:endParaRPr>
                    </a:p>
                  </a:txBody>
                  <a:tcPr marL="2236" marR="2236" marT="2236" marB="0" anchor="b"/>
                </a:tc>
              </a:tr>
              <a:tr h="369059">
                <a:tc>
                  <a:txBody>
                    <a:bodyPr/>
                    <a:lstStyle/>
                    <a:p>
                      <a:pPr algn="l" fontAlgn="b"/>
                      <a:r>
                        <a:rPr lang="fr-CH" sz="2000" u="none" strike="noStrike" dirty="0">
                          <a:effectLst/>
                        </a:rPr>
                        <a:t>20</a:t>
                      </a:r>
                      <a:endParaRPr lang="fr-CH" sz="2000" b="0" i="0" u="none" strike="noStrike" dirty="0">
                        <a:effectLst/>
                        <a:latin typeface="Arial" panose="020B0604020202020204" pitchFamily="34" charset="0"/>
                      </a:endParaRPr>
                    </a:p>
                  </a:txBody>
                  <a:tcPr marL="2236" marR="2236" marT="2236" marB="0" anchor="b"/>
                </a:tc>
                <a:tc>
                  <a:txBody>
                    <a:bodyPr/>
                    <a:lstStyle/>
                    <a:p>
                      <a:pPr algn="l" fontAlgn="b"/>
                      <a:r>
                        <a:rPr lang="fr-CH" sz="2000" u="none" strike="noStrike">
                          <a:effectLst/>
                        </a:rPr>
                        <a:t>Pas assez de pratique</a:t>
                      </a:r>
                      <a:endParaRPr lang="fr-CH" sz="2000" b="0" i="0" u="none" strike="noStrike">
                        <a:effectLst/>
                        <a:latin typeface="Arial" panose="020B0604020202020204" pitchFamily="34" charset="0"/>
                      </a:endParaRPr>
                    </a:p>
                  </a:txBody>
                  <a:tcPr marL="2236" marR="2236" marT="2236" marB="0" anchor="b"/>
                </a:tc>
                <a:tc>
                  <a:txBody>
                    <a:bodyPr/>
                    <a:lstStyle/>
                    <a:p>
                      <a:pPr algn="l" fontAlgn="b"/>
                      <a:r>
                        <a:rPr lang="fr-CH" sz="2000" u="none" strike="noStrike" dirty="0">
                          <a:effectLst/>
                        </a:rPr>
                        <a:t>Pas assez de projets, 2h30 par semaine n'est pas suffisant pour certain cours.</a:t>
                      </a:r>
                      <a:endParaRPr lang="fr-CH" sz="2000" b="0" i="0" u="none" strike="noStrike" dirty="0">
                        <a:effectLst/>
                        <a:latin typeface="Arial" panose="020B0604020202020204" pitchFamily="34" charset="0"/>
                      </a:endParaRPr>
                    </a:p>
                  </a:txBody>
                  <a:tcPr marL="2236" marR="2236" marT="2236" marB="0" anchor="b"/>
                </a:tc>
              </a:tr>
              <a:tr h="92265">
                <a:tc>
                  <a:txBody>
                    <a:bodyPr/>
                    <a:lstStyle/>
                    <a:p>
                      <a:pPr algn="l" fontAlgn="b"/>
                      <a:r>
                        <a:rPr lang="fr-CH" sz="2000" u="none" strike="noStrike" dirty="0">
                          <a:effectLst/>
                        </a:rPr>
                        <a:t>21</a:t>
                      </a:r>
                      <a:endParaRPr lang="fr-CH" sz="2000" b="0" i="0" u="none" strike="noStrike" dirty="0">
                        <a:effectLst/>
                        <a:latin typeface="Arial" panose="020B0604020202020204" pitchFamily="34" charset="0"/>
                      </a:endParaRPr>
                    </a:p>
                  </a:txBody>
                  <a:tcPr marL="2236" marR="2236" marT="2236" marB="0" anchor="b"/>
                </a:tc>
                <a:tc>
                  <a:txBody>
                    <a:bodyPr/>
                    <a:lstStyle/>
                    <a:p>
                      <a:pPr algn="l" fontAlgn="b"/>
                      <a:r>
                        <a:rPr lang="fr-CH" sz="2000" u="none" strike="noStrike">
                          <a:effectLst/>
                        </a:rPr>
                        <a:t>Pas assez de pratique</a:t>
                      </a:r>
                      <a:endParaRPr lang="fr-CH" sz="2000" b="0" i="0" u="none" strike="noStrike">
                        <a:effectLst/>
                        <a:latin typeface="Arial" panose="020B0604020202020204" pitchFamily="34" charset="0"/>
                      </a:endParaRPr>
                    </a:p>
                  </a:txBody>
                  <a:tcPr marL="2236" marR="2236" marT="2236" marB="0" anchor="b"/>
                </a:tc>
                <a:tc>
                  <a:txBody>
                    <a:bodyPr/>
                    <a:lstStyle/>
                    <a:p>
                      <a:pPr algn="l" fontAlgn="b"/>
                      <a:r>
                        <a:rPr lang="fr-CH" sz="2000" u="none" strike="noStrike" dirty="0">
                          <a:effectLst/>
                        </a:rPr>
                        <a:t>Nous ne sommes pas </a:t>
                      </a:r>
                      <a:r>
                        <a:rPr lang="fr-CH" sz="2000" u="none" strike="noStrike" dirty="0" err="1">
                          <a:effectLst/>
                        </a:rPr>
                        <a:t>suffisament</a:t>
                      </a:r>
                      <a:r>
                        <a:rPr lang="fr-CH" sz="2000" u="none" strike="noStrike" dirty="0">
                          <a:effectLst/>
                        </a:rPr>
                        <a:t> noté sur la pratique.</a:t>
                      </a:r>
                      <a:endParaRPr lang="fr-CH" sz="2000" b="0" i="0" u="none" strike="noStrike" dirty="0">
                        <a:effectLst/>
                        <a:latin typeface="Arial" panose="020B0604020202020204" pitchFamily="34" charset="0"/>
                      </a:endParaRPr>
                    </a:p>
                  </a:txBody>
                  <a:tcPr marL="2236" marR="2236" marT="2236" marB="0" anchor="b"/>
                </a:tc>
              </a:tr>
              <a:tr h="138397">
                <a:tc>
                  <a:txBody>
                    <a:bodyPr/>
                    <a:lstStyle/>
                    <a:p>
                      <a:pPr algn="l" fontAlgn="b"/>
                      <a:r>
                        <a:rPr lang="fr-CH" sz="2000" u="none" strike="noStrike" dirty="0">
                          <a:effectLst/>
                        </a:rPr>
                        <a:t>22</a:t>
                      </a:r>
                      <a:endParaRPr lang="fr-CH" sz="2000" b="0" i="0" u="none" strike="noStrike" dirty="0">
                        <a:effectLst/>
                        <a:latin typeface="Arial" panose="020B0604020202020204" pitchFamily="34" charset="0"/>
                      </a:endParaRPr>
                    </a:p>
                  </a:txBody>
                  <a:tcPr marL="2236" marR="2236" marT="2236" marB="0" anchor="b"/>
                </a:tc>
                <a:tc>
                  <a:txBody>
                    <a:bodyPr/>
                    <a:lstStyle/>
                    <a:p>
                      <a:pPr algn="l" fontAlgn="b"/>
                      <a:r>
                        <a:rPr lang="fr-CH" sz="2000" u="none" strike="noStrike">
                          <a:effectLst/>
                        </a:rPr>
                        <a:t>Pas assez de pratique</a:t>
                      </a:r>
                      <a:endParaRPr lang="fr-CH" sz="2000" b="0" i="0" u="none" strike="noStrike">
                        <a:effectLst/>
                        <a:latin typeface="Arial" panose="020B0604020202020204" pitchFamily="34" charset="0"/>
                      </a:endParaRPr>
                    </a:p>
                  </a:txBody>
                  <a:tcPr marL="2236" marR="2236" marT="2236" marB="0" anchor="b"/>
                </a:tc>
                <a:tc>
                  <a:txBody>
                    <a:bodyPr/>
                    <a:lstStyle/>
                    <a:p>
                      <a:pPr algn="l" fontAlgn="b"/>
                      <a:r>
                        <a:rPr lang="fr-CH" sz="2000" u="none" strike="noStrike" dirty="0">
                          <a:effectLst/>
                        </a:rPr>
                        <a:t>Même les cours &amp;</a:t>
                      </a:r>
                      <a:r>
                        <a:rPr lang="fr-CH" sz="2000" u="none" strike="noStrike" dirty="0" err="1">
                          <a:effectLst/>
                        </a:rPr>
                        <a:t>quot;pratiques&amp;quot</a:t>
                      </a:r>
                      <a:r>
                        <a:rPr lang="fr-CH" sz="2000" u="none" strike="noStrike" dirty="0">
                          <a:effectLst/>
                        </a:rPr>
                        <a:t>; sont souvent extrêmement théorique. Tout est à l'appréciation du professeur</a:t>
                      </a:r>
                      <a:endParaRPr lang="fr-CH" sz="2000" b="0" i="0" u="none" strike="noStrike" dirty="0">
                        <a:effectLst/>
                        <a:latin typeface="Arial" panose="020B0604020202020204" pitchFamily="34" charset="0"/>
                      </a:endParaRPr>
                    </a:p>
                  </a:txBody>
                  <a:tcPr marL="2236" marR="2236" marT="2236" marB="0" anchor="b"/>
                </a:tc>
              </a:tr>
              <a:tr h="176389">
                <a:tc>
                  <a:txBody>
                    <a:bodyPr/>
                    <a:lstStyle/>
                    <a:p>
                      <a:pPr algn="l" fontAlgn="b"/>
                      <a:r>
                        <a:rPr lang="fr-CH" sz="2000" u="none" strike="noStrike" dirty="0">
                          <a:effectLst/>
                        </a:rPr>
                        <a:t>23</a:t>
                      </a:r>
                      <a:endParaRPr lang="fr-CH" sz="2000" b="0" i="0" u="none" strike="noStrike" dirty="0">
                        <a:effectLst/>
                        <a:latin typeface="Arial" panose="020B0604020202020204" pitchFamily="34" charset="0"/>
                      </a:endParaRPr>
                    </a:p>
                  </a:txBody>
                  <a:tcPr marL="2236" marR="2236" marT="2236" marB="0" anchor="b"/>
                </a:tc>
                <a:tc>
                  <a:txBody>
                    <a:bodyPr/>
                    <a:lstStyle/>
                    <a:p>
                      <a:pPr algn="l" fontAlgn="b"/>
                      <a:r>
                        <a:rPr lang="fr-CH" sz="2000" u="none" strike="noStrike">
                          <a:effectLst/>
                        </a:rPr>
                        <a:t>Pas assez de pratique</a:t>
                      </a:r>
                      <a:endParaRPr lang="fr-CH" sz="2000" b="0" i="0" u="none" strike="noStrike">
                        <a:effectLst/>
                        <a:latin typeface="Arial" panose="020B0604020202020204" pitchFamily="34" charset="0"/>
                      </a:endParaRPr>
                    </a:p>
                  </a:txBody>
                  <a:tcPr marL="2236" marR="2236" marT="2236" marB="0" anchor="b"/>
                </a:tc>
                <a:tc>
                  <a:txBody>
                    <a:bodyPr/>
                    <a:lstStyle/>
                    <a:p>
                      <a:pPr algn="l" fontAlgn="b"/>
                      <a:r>
                        <a:rPr lang="fr-CH" sz="2000" u="none" strike="noStrike" dirty="0">
                          <a:effectLst/>
                        </a:rPr>
                        <a:t>les modules très théorique tel que </a:t>
                      </a:r>
                      <a:r>
                        <a:rPr lang="fr-CH" sz="2000" u="none" strike="noStrike" dirty="0" err="1">
                          <a:effectLst/>
                        </a:rPr>
                        <a:t>Innochange</a:t>
                      </a:r>
                      <a:r>
                        <a:rPr lang="fr-CH" sz="2000" u="none" strike="noStrike" dirty="0">
                          <a:effectLst/>
                        </a:rPr>
                        <a:t> et Éthique peuvent être plus difficile a appréhender sous leur forme présente pour un ingénieur avec peu de background dans ces domaines</a:t>
                      </a:r>
                      <a:endParaRPr lang="fr-CH" sz="2000" b="0" i="0" u="none" strike="noStrike" dirty="0">
                        <a:effectLst/>
                        <a:latin typeface="Arial" panose="020B0604020202020204" pitchFamily="34" charset="0"/>
                      </a:endParaRPr>
                    </a:p>
                  </a:txBody>
                  <a:tcPr marL="2236" marR="2236" marT="2236" marB="0" anchor="b"/>
                </a:tc>
              </a:tr>
              <a:tr h="138397">
                <a:tc>
                  <a:txBody>
                    <a:bodyPr/>
                    <a:lstStyle/>
                    <a:p>
                      <a:pPr algn="l" fontAlgn="b"/>
                      <a:r>
                        <a:rPr lang="fr-CH" sz="2000" u="none" strike="noStrike" dirty="0">
                          <a:effectLst/>
                        </a:rPr>
                        <a:t>24</a:t>
                      </a:r>
                      <a:endParaRPr lang="fr-CH" sz="2000" b="0" i="0" u="none" strike="noStrike" dirty="0">
                        <a:effectLst/>
                        <a:latin typeface="Arial" panose="020B0604020202020204" pitchFamily="34" charset="0"/>
                      </a:endParaRPr>
                    </a:p>
                  </a:txBody>
                  <a:tcPr marL="2236" marR="2236" marT="2236" marB="0" anchor="b"/>
                </a:tc>
                <a:tc>
                  <a:txBody>
                    <a:bodyPr/>
                    <a:lstStyle/>
                    <a:p>
                      <a:pPr algn="l" fontAlgn="b"/>
                      <a:r>
                        <a:rPr lang="fr-CH" sz="2000" u="none" strike="noStrike">
                          <a:effectLst/>
                        </a:rPr>
                        <a:t>Pas assez de pratique</a:t>
                      </a:r>
                      <a:endParaRPr lang="fr-CH" sz="2000" b="0" i="0" u="none" strike="noStrike">
                        <a:effectLst/>
                        <a:latin typeface="Arial" panose="020B0604020202020204" pitchFamily="34" charset="0"/>
                      </a:endParaRPr>
                    </a:p>
                  </a:txBody>
                  <a:tcPr marL="2236" marR="2236" marT="2236" marB="0" anchor="b"/>
                </a:tc>
                <a:tc>
                  <a:txBody>
                    <a:bodyPr/>
                    <a:lstStyle/>
                    <a:p>
                      <a:pPr algn="l" fontAlgn="b"/>
                      <a:r>
                        <a:rPr lang="fr-CH" sz="2000" u="none" strike="noStrike" dirty="0">
                          <a:effectLst/>
                        </a:rPr>
                        <a:t>L'équilibre varient beaucoup d'un cours à l'autre. Certain cours ont beaucoup trop de théorie. Mais dans l'ensemble, c'est bien.</a:t>
                      </a:r>
                      <a:endParaRPr lang="fr-CH" sz="2000" b="0" i="0" u="none" strike="noStrike" dirty="0">
                        <a:effectLst/>
                        <a:latin typeface="Arial" panose="020B0604020202020204" pitchFamily="34" charset="0"/>
                      </a:endParaRPr>
                    </a:p>
                  </a:txBody>
                  <a:tcPr marL="2236" marR="2236" marT="2236" marB="0" anchor="b"/>
                </a:tc>
              </a:tr>
              <a:tr h="132970">
                <a:tc>
                  <a:txBody>
                    <a:bodyPr/>
                    <a:lstStyle/>
                    <a:p>
                      <a:pPr algn="l" fontAlgn="b"/>
                      <a:r>
                        <a:rPr lang="fr-CH" sz="2000" u="none" strike="noStrike" dirty="0">
                          <a:effectLst/>
                        </a:rPr>
                        <a:t>25</a:t>
                      </a:r>
                      <a:endParaRPr lang="fr-CH" sz="2000" b="0" i="0" u="none" strike="noStrike" dirty="0">
                        <a:effectLst/>
                        <a:latin typeface="Arial" panose="020B0604020202020204" pitchFamily="34" charset="0"/>
                      </a:endParaRPr>
                    </a:p>
                  </a:txBody>
                  <a:tcPr marL="2236" marR="2236" marT="2236" marB="0" anchor="b"/>
                </a:tc>
                <a:tc>
                  <a:txBody>
                    <a:bodyPr/>
                    <a:lstStyle/>
                    <a:p>
                      <a:pPr algn="l" fontAlgn="b"/>
                      <a:r>
                        <a:rPr lang="fr-CH" sz="2000" u="none" strike="noStrike">
                          <a:effectLst/>
                        </a:rPr>
                        <a:t>Pas assez de pratique</a:t>
                      </a:r>
                      <a:endParaRPr lang="fr-CH" sz="2000" b="0" i="0" u="none" strike="noStrike">
                        <a:effectLst/>
                        <a:latin typeface="Arial" panose="020B0604020202020204" pitchFamily="34" charset="0"/>
                      </a:endParaRPr>
                    </a:p>
                  </a:txBody>
                  <a:tcPr marL="2236" marR="2236" marT="2236" marB="0" anchor="b"/>
                </a:tc>
                <a:tc>
                  <a:txBody>
                    <a:bodyPr/>
                    <a:lstStyle/>
                    <a:p>
                      <a:pPr algn="l" fontAlgn="b"/>
                      <a:r>
                        <a:rPr lang="fr-CH" sz="2000" u="none" strike="noStrike" dirty="0">
                          <a:effectLst/>
                        </a:rPr>
                        <a:t>La théorie n'est pas un problème, mais du moment ou les pré requis du cours ne sont pas assimilé, n'avoir quasiment aucune pratique dans ces cours est pénalisant.</a:t>
                      </a:r>
                      <a:endParaRPr lang="fr-CH" sz="2000" b="0" i="0" u="none" strike="noStrike" dirty="0">
                        <a:effectLst/>
                        <a:latin typeface="Arial" panose="020B0604020202020204" pitchFamily="34" charset="0"/>
                      </a:endParaRPr>
                    </a:p>
                  </a:txBody>
                  <a:tcPr marL="2236" marR="2236" marT="2236" marB="0" anchor="b"/>
                </a:tc>
              </a:tr>
              <a:tr h="306645">
                <a:tc>
                  <a:txBody>
                    <a:bodyPr/>
                    <a:lstStyle/>
                    <a:p>
                      <a:pPr algn="l" fontAlgn="b"/>
                      <a:r>
                        <a:rPr lang="fr-CH" sz="2000" u="none" strike="noStrike" dirty="0">
                          <a:effectLst/>
                        </a:rPr>
                        <a:t>26</a:t>
                      </a:r>
                      <a:endParaRPr lang="fr-CH" sz="2000" b="0" i="0" u="none" strike="noStrike" dirty="0">
                        <a:effectLst/>
                        <a:latin typeface="Arial" panose="020B0604020202020204" pitchFamily="34" charset="0"/>
                      </a:endParaRPr>
                    </a:p>
                  </a:txBody>
                  <a:tcPr marL="2236" marR="2236" marT="2236" marB="0" anchor="b"/>
                </a:tc>
                <a:tc>
                  <a:txBody>
                    <a:bodyPr/>
                    <a:lstStyle/>
                    <a:p>
                      <a:pPr algn="l" fontAlgn="b"/>
                      <a:r>
                        <a:rPr lang="fr-CH" sz="2000" u="none" strike="noStrike">
                          <a:effectLst/>
                        </a:rPr>
                        <a:t>Pas assez de pratique</a:t>
                      </a:r>
                      <a:endParaRPr lang="fr-CH" sz="2000" b="0" i="0" u="none" strike="noStrike">
                        <a:effectLst/>
                        <a:latin typeface="Arial" panose="020B0604020202020204" pitchFamily="34" charset="0"/>
                      </a:endParaRPr>
                    </a:p>
                  </a:txBody>
                  <a:tcPr marL="2236" marR="2236" marT="2236" marB="0" anchor="b"/>
                </a:tc>
                <a:tc>
                  <a:txBody>
                    <a:bodyPr/>
                    <a:lstStyle/>
                    <a:p>
                      <a:pPr algn="l" fontAlgn="b"/>
                      <a:r>
                        <a:rPr lang="fr-CH" sz="2000" u="none" strike="noStrike" dirty="0">
                          <a:effectLst/>
                        </a:rPr>
                        <a:t>La première partie du cours de thermodynamique avec Enrico Da Riva est incompréhensible et beaucoup trop théorique pour un master, aussi trop éloignée de la réalité.</a:t>
                      </a:r>
                      <a:br>
                        <a:rPr lang="fr-CH" sz="2000" u="none" strike="noStrike" dirty="0">
                          <a:effectLst/>
                        </a:rPr>
                      </a:br>
                      <a:r>
                        <a:rPr lang="fr-CH" sz="2000" u="none" strike="noStrike" dirty="0">
                          <a:effectLst/>
                        </a:rPr>
                        <a:t>Quant au cours de </a:t>
                      </a:r>
                      <a:r>
                        <a:rPr lang="fr-CH" sz="2000" u="none" strike="noStrike" dirty="0" err="1">
                          <a:effectLst/>
                        </a:rPr>
                        <a:t>machine-outils</a:t>
                      </a:r>
                      <a:r>
                        <a:rPr lang="fr-CH" sz="2000" u="none" strike="noStrike" dirty="0">
                          <a:effectLst/>
                        </a:rPr>
                        <a:t>, c'est l'inverse, trop de pratique , la théorie étant à lire à la maison, comme s'il s'agissait d'un rappel alors que l'on a pas tous eu ce cours au </a:t>
                      </a:r>
                      <a:r>
                        <a:rPr lang="fr-CH" sz="2000" u="none" strike="noStrike" dirty="0" err="1">
                          <a:effectLst/>
                        </a:rPr>
                        <a:t>Bachelor</a:t>
                      </a:r>
                      <a:r>
                        <a:rPr lang="fr-CH" sz="2000" u="none" strike="noStrike" dirty="0">
                          <a:effectLst/>
                        </a:rPr>
                        <a:t>.</a:t>
                      </a:r>
                      <a:endParaRPr lang="fr-CH" sz="2000" b="0" i="0" u="none" strike="noStrike" dirty="0">
                        <a:effectLst/>
                        <a:latin typeface="Arial" panose="020B0604020202020204" pitchFamily="34" charset="0"/>
                      </a:endParaRPr>
                    </a:p>
                  </a:txBody>
                  <a:tcPr marL="2236" marR="2236" marT="2236" marB="0" anchor="b"/>
                </a:tc>
              </a:tr>
            </a:tbl>
          </a:graphicData>
        </a:graphic>
      </p:graphicFrame>
    </p:spTree>
    <p:extLst>
      <p:ext uri="{BB962C8B-B14F-4D97-AF65-F5344CB8AC3E}">
        <p14:creationId xmlns:p14="http://schemas.microsoft.com/office/powerpoint/2010/main" val="400662421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a:t>Offre HES-SO </a:t>
            </a:r>
            <a:r>
              <a:rPr lang="fr-CH" sz="2800" dirty="0" smtClean="0"/>
              <a:t>(Q.14)…</a:t>
            </a:r>
            <a:endParaRPr lang="fr-CH" dirty="0"/>
          </a:p>
        </p:txBody>
      </p:sp>
      <p:sp>
        <p:nvSpPr>
          <p:cNvPr id="4" name="ZoneTexte 3"/>
          <p:cNvSpPr txBox="1"/>
          <p:nvPr/>
        </p:nvSpPr>
        <p:spPr>
          <a:xfrm>
            <a:off x="6511007" y="651626"/>
            <a:ext cx="6975820" cy="461665"/>
          </a:xfrm>
          <a:prstGeom prst="rect">
            <a:avLst/>
          </a:prstGeom>
          <a:noFill/>
        </p:spPr>
        <p:txBody>
          <a:bodyPr wrap="none" rtlCol="0">
            <a:spAutoFit/>
          </a:bodyPr>
          <a:lstStyle/>
          <a:p>
            <a:pPr algn="ctr">
              <a:defRPr sz="4400" b="1" i="0" u="none" strike="noStrike" kern="1200" spc="0" normalizeH="0" baseline="0">
                <a:solidFill>
                  <a:prstClr val="black">
                    <a:lumMod val="50000"/>
                    <a:lumOff val="50000"/>
                  </a:prstClr>
                </a:solidFill>
                <a:latin typeface="+mj-lt"/>
                <a:ea typeface="+mj-ea"/>
                <a:cs typeface="+mj-cs"/>
              </a:defRPr>
            </a:pPr>
            <a:r>
              <a:rPr lang="fr-CH" sz="2400" dirty="0" smtClean="0"/>
              <a:t>Commentaires libres sur équilibre théorie et pratique</a:t>
            </a:r>
            <a:endParaRPr lang="fr-CH" sz="2400" dirty="0"/>
          </a:p>
        </p:txBody>
      </p:sp>
      <p:graphicFrame>
        <p:nvGraphicFramePr>
          <p:cNvPr id="6" name="Tableau 5"/>
          <p:cNvGraphicFramePr>
            <a:graphicFrameLocks noGrp="1"/>
          </p:cNvGraphicFramePr>
          <p:nvPr>
            <p:extLst>
              <p:ext uri="{D42A27DB-BD31-4B8C-83A1-F6EECF244321}">
                <p14:modId xmlns:p14="http://schemas.microsoft.com/office/powerpoint/2010/main" val="1883520816"/>
              </p:ext>
            </p:extLst>
          </p:nvPr>
        </p:nvGraphicFramePr>
        <p:xfrm>
          <a:off x="385994" y="1329545"/>
          <a:ext cx="17142238" cy="5334715"/>
        </p:xfrm>
        <a:graphic>
          <a:graphicData uri="http://schemas.openxmlformats.org/drawingml/2006/table">
            <a:tbl>
              <a:tblPr>
                <a:tableStyleId>{93296810-A885-4BE3-A3E7-6D5BEEA58F35}</a:tableStyleId>
              </a:tblPr>
              <a:tblGrid>
                <a:gridCol w="796421"/>
                <a:gridCol w="2304256"/>
                <a:gridCol w="14041561"/>
              </a:tblGrid>
              <a:tr h="89552">
                <a:tc>
                  <a:txBody>
                    <a:bodyPr/>
                    <a:lstStyle/>
                    <a:p>
                      <a:pPr algn="r" fontAlgn="b"/>
                      <a:r>
                        <a:rPr lang="fr-CH" sz="2000" u="none" strike="noStrike" dirty="0">
                          <a:effectLst/>
                        </a:rPr>
                        <a:t>27</a:t>
                      </a:r>
                      <a:endParaRPr lang="fr-CH" sz="2000" b="0" i="0" u="none" strike="noStrike" dirty="0">
                        <a:effectLst/>
                        <a:latin typeface="Arial" panose="020B0604020202020204" pitchFamily="34" charset="0"/>
                      </a:endParaRPr>
                    </a:p>
                  </a:txBody>
                  <a:tcPr marL="2236" marR="2236" marT="2236" marB="0" anchor="b"/>
                </a:tc>
                <a:tc>
                  <a:txBody>
                    <a:bodyPr/>
                    <a:lstStyle/>
                    <a:p>
                      <a:pPr algn="l" fontAlgn="b"/>
                      <a:r>
                        <a:rPr lang="fr-CH" sz="2000" u="none" strike="noStrike">
                          <a:effectLst/>
                        </a:rPr>
                        <a:t>Pas assez de pratique</a:t>
                      </a:r>
                      <a:endParaRPr lang="fr-CH" sz="2000" b="0" i="0" u="none" strike="noStrike">
                        <a:effectLst/>
                        <a:latin typeface="Arial" panose="020B0604020202020204" pitchFamily="34" charset="0"/>
                      </a:endParaRPr>
                    </a:p>
                  </a:txBody>
                  <a:tcPr marL="2236" marR="2236" marT="2236" marB="0" anchor="b"/>
                </a:tc>
                <a:tc>
                  <a:txBody>
                    <a:bodyPr/>
                    <a:lstStyle/>
                    <a:p>
                      <a:pPr algn="l" fontAlgn="b"/>
                      <a:r>
                        <a:rPr lang="fr-CH" sz="2000" u="none" strike="noStrike">
                          <a:effectLst/>
                        </a:rPr>
                        <a:t>Je suis un praticien, apprendre un travail en lisant un livre m'est impossible.</a:t>
                      </a:r>
                      <a:endParaRPr lang="fr-CH" sz="2000" b="0" i="0" u="none" strike="noStrike">
                        <a:effectLst/>
                        <a:latin typeface="Arial" panose="020B0604020202020204" pitchFamily="34" charset="0"/>
                      </a:endParaRPr>
                    </a:p>
                  </a:txBody>
                  <a:tcPr marL="2236" marR="2236" marT="2236" marB="0" anchor="b"/>
                </a:tc>
              </a:tr>
              <a:tr h="738119">
                <a:tc>
                  <a:txBody>
                    <a:bodyPr/>
                    <a:lstStyle/>
                    <a:p>
                      <a:pPr algn="r" fontAlgn="b"/>
                      <a:r>
                        <a:rPr lang="fr-CH" sz="2000" u="none" strike="noStrike">
                          <a:effectLst/>
                        </a:rPr>
                        <a:t>28</a:t>
                      </a:r>
                      <a:endParaRPr lang="fr-CH" sz="2000" b="0" i="0" u="none" strike="noStrike">
                        <a:effectLst/>
                        <a:latin typeface="Arial" panose="020B0604020202020204" pitchFamily="34" charset="0"/>
                      </a:endParaRPr>
                    </a:p>
                  </a:txBody>
                  <a:tcPr marL="2236" marR="2236" marT="2236" marB="0" anchor="b"/>
                </a:tc>
                <a:tc>
                  <a:txBody>
                    <a:bodyPr/>
                    <a:lstStyle/>
                    <a:p>
                      <a:pPr algn="l" fontAlgn="b"/>
                      <a:r>
                        <a:rPr lang="fr-CH" sz="2000" u="none" strike="noStrike">
                          <a:effectLst/>
                        </a:rPr>
                        <a:t>Pas assez de pratique</a:t>
                      </a:r>
                      <a:endParaRPr lang="fr-CH" sz="2000" b="0" i="0" u="none" strike="noStrike">
                        <a:effectLst/>
                        <a:latin typeface="Arial" panose="020B0604020202020204" pitchFamily="34" charset="0"/>
                      </a:endParaRPr>
                    </a:p>
                  </a:txBody>
                  <a:tcPr marL="2236" marR="2236" marT="2236" marB="0" anchor="b"/>
                </a:tc>
                <a:tc>
                  <a:txBody>
                    <a:bodyPr/>
                    <a:lstStyle/>
                    <a:p>
                      <a:pPr algn="l" fontAlgn="b"/>
                      <a:r>
                        <a:rPr lang="fr-CH" sz="2000" u="none" strike="noStrike">
                          <a:effectLst/>
                        </a:rPr>
                        <a:t>Dommage que pour beaucoup de cours nous n'avons pas de travaux pratiques.</a:t>
                      </a:r>
                      <a:endParaRPr lang="fr-CH" sz="2000" b="0" i="0" u="none" strike="noStrike">
                        <a:effectLst/>
                        <a:latin typeface="Arial" panose="020B0604020202020204" pitchFamily="34" charset="0"/>
                      </a:endParaRPr>
                    </a:p>
                  </a:txBody>
                  <a:tcPr marL="2236" marR="2236" marT="2236" marB="0" anchor="b"/>
                </a:tc>
              </a:tr>
              <a:tr h="138397">
                <a:tc>
                  <a:txBody>
                    <a:bodyPr/>
                    <a:lstStyle/>
                    <a:p>
                      <a:pPr algn="r" fontAlgn="b"/>
                      <a:r>
                        <a:rPr lang="fr-CH" sz="2000" u="none" strike="noStrike">
                          <a:effectLst/>
                        </a:rPr>
                        <a:t>29</a:t>
                      </a:r>
                      <a:endParaRPr lang="fr-CH" sz="2000" b="0" i="0" u="none" strike="noStrike">
                        <a:effectLst/>
                        <a:latin typeface="Arial" panose="020B0604020202020204" pitchFamily="34" charset="0"/>
                      </a:endParaRPr>
                    </a:p>
                  </a:txBody>
                  <a:tcPr marL="2236" marR="2236" marT="2236" marB="0" anchor="b"/>
                </a:tc>
                <a:tc>
                  <a:txBody>
                    <a:bodyPr/>
                    <a:lstStyle/>
                    <a:p>
                      <a:pPr algn="l" fontAlgn="b"/>
                      <a:r>
                        <a:rPr lang="fr-CH" sz="2000" u="none" strike="noStrike">
                          <a:effectLst/>
                        </a:rPr>
                        <a:t>Pas assez de pratique</a:t>
                      </a:r>
                      <a:endParaRPr lang="fr-CH" sz="2000" b="0" i="0" u="none" strike="noStrike">
                        <a:effectLst/>
                        <a:latin typeface="Arial" panose="020B0604020202020204" pitchFamily="34" charset="0"/>
                      </a:endParaRPr>
                    </a:p>
                  </a:txBody>
                  <a:tcPr marL="2236" marR="2236" marT="2236" marB="0" anchor="b"/>
                </a:tc>
                <a:tc>
                  <a:txBody>
                    <a:bodyPr/>
                    <a:lstStyle/>
                    <a:p>
                      <a:pPr algn="l" fontAlgn="b"/>
                      <a:r>
                        <a:rPr lang="fr-CH" sz="2000" u="none" strike="noStrike">
                          <a:effectLst/>
                        </a:rPr>
                        <a:t>Beaucoup axé sur la théorie et pas beaucoup de pratique réel</a:t>
                      </a:r>
                      <a:endParaRPr lang="fr-CH" sz="2000" b="0" i="0" u="none" strike="noStrike">
                        <a:effectLst/>
                        <a:latin typeface="Arial" panose="020B0604020202020204" pitchFamily="34" charset="0"/>
                      </a:endParaRPr>
                    </a:p>
                  </a:txBody>
                  <a:tcPr marL="2236" marR="2236" marT="2236" marB="0" anchor="b"/>
                </a:tc>
              </a:tr>
              <a:tr h="184530">
                <a:tc>
                  <a:txBody>
                    <a:bodyPr/>
                    <a:lstStyle/>
                    <a:p>
                      <a:pPr algn="r" fontAlgn="b"/>
                      <a:r>
                        <a:rPr lang="fr-CH" sz="2000" u="none" strike="noStrike">
                          <a:effectLst/>
                        </a:rPr>
                        <a:t>30</a:t>
                      </a:r>
                      <a:endParaRPr lang="fr-CH" sz="2000" b="0" i="0" u="none" strike="noStrike">
                        <a:effectLst/>
                        <a:latin typeface="Arial" panose="020B0604020202020204" pitchFamily="34" charset="0"/>
                      </a:endParaRPr>
                    </a:p>
                  </a:txBody>
                  <a:tcPr marL="2236" marR="2236" marT="2236" marB="0" anchor="b"/>
                </a:tc>
                <a:tc>
                  <a:txBody>
                    <a:bodyPr/>
                    <a:lstStyle/>
                    <a:p>
                      <a:pPr algn="l" fontAlgn="b"/>
                      <a:r>
                        <a:rPr lang="fr-CH" sz="2000" u="none" strike="noStrike">
                          <a:effectLst/>
                        </a:rPr>
                        <a:t>Plus de gestion</a:t>
                      </a:r>
                      <a:endParaRPr lang="fr-CH" sz="2000" b="0" i="0" u="none" strike="noStrike">
                        <a:effectLst/>
                        <a:latin typeface="Arial" panose="020B0604020202020204" pitchFamily="34" charset="0"/>
                      </a:endParaRPr>
                    </a:p>
                  </a:txBody>
                  <a:tcPr marL="2236" marR="2236" marT="2236" marB="0" anchor="b"/>
                </a:tc>
                <a:tc>
                  <a:txBody>
                    <a:bodyPr/>
                    <a:lstStyle/>
                    <a:p>
                      <a:pPr algn="l" fontAlgn="b"/>
                      <a:r>
                        <a:rPr lang="fr-CH" sz="2000" u="none" strike="noStrike">
                          <a:effectLst/>
                        </a:rPr>
                        <a:t>Des cours de gestion de projet et de management supplémentaires seraient intéressants</a:t>
                      </a:r>
                      <a:endParaRPr lang="fr-CH" sz="2000" b="0" i="0" u="none" strike="noStrike">
                        <a:effectLst/>
                        <a:latin typeface="Arial" panose="020B0604020202020204" pitchFamily="34" charset="0"/>
                      </a:endParaRPr>
                    </a:p>
                  </a:txBody>
                  <a:tcPr marL="2236" marR="2236" marT="2236" marB="0" anchor="b"/>
                </a:tc>
              </a:tr>
              <a:tr h="132970">
                <a:tc>
                  <a:txBody>
                    <a:bodyPr/>
                    <a:lstStyle/>
                    <a:p>
                      <a:pPr algn="r" fontAlgn="b"/>
                      <a:r>
                        <a:rPr lang="fr-CH" sz="2000" u="none" strike="noStrike">
                          <a:effectLst/>
                        </a:rPr>
                        <a:t>31</a:t>
                      </a:r>
                      <a:endParaRPr lang="fr-CH" sz="2000" b="0" i="0" u="none" strike="noStrike">
                        <a:effectLst/>
                        <a:latin typeface="Arial" panose="020B0604020202020204" pitchFamily="34" charset="0"/>
                      </a:endParaRPr>
                    </a:p>
                  </a:txBody>
                  <a:tcPr marL="2236" marR="2236" marT="2236" marB="0" anchor="b"/>
                </a:tc>
                <a:tc>
                  <a:txBody>
                    <a:bodyPr/>
                    <a:lstStyle/>
                    <a:p>
                      <a:pPr algn="l" fontAlgn="b"/>
                      <a:r>
                        <a:rPr lang="fr-CH" sz="2000" u="none" strike="noStrike">
                          <a:effectLst/>
                        </a:rPr>
                        <a:t>Pratique mal organisée</a:t>
                      </a:r>
                      <a:endParaRPr lang="fr-CH" sz="2000" b="0" i="0" u="none" strike="noStrike">
                        <a:effectLst/>
                        <a:latin typeface="Arial" panose="020B0604020202020204" pitchFamily="34" charset="0"/>
                      </a:endParaRPr>
                    </a:p>
                  </a:txBody>
                  <a:tcPr marL="2236" marR="2236" marT="2236" marB="0" anchor="b"/>
                </a:tc>
                <a:tc>
                  <a:txBody>
                    <a:bodyPr/>
                    <a:lstStyle/>
                    <a:p>
                      <a:pPr algn="l" fontAlgn="b"/>
                      <a:r>
                        <a:rPr lang="fr-CH" sz="2000" u="none" strike="noStrike">
                          <a:effectLst/>
                        </a:rPr>
                        <a:t>La plupart du temps la pratique est mal organisé :</a:t>
                      </a:r>
                      <a:br>
                        <a:rPr lang="fr-CH" sz="2000" u="none" strike="noStrike">
                          <a:effectLst/>
                        </a:rPr>
                      </a:br>
                      <a:r>
                        <a:rPr lang="fr-CH" sz="2000" u="none" strike="noStrike">
                          <a:effectLst/>
                        </a:rPr>
                        <a:t>Le professeur manque de pratique sur le logiciel, les assistant ne connaissent pas leur manip, etc.</a:t>
                      </a:r>
                      <a:endParaRPr lang="fr-CH" sz="2000" b="0" i="0" u="none" strike="noStrike">
                        <a:effectLst/>
                        <a:latin typeface="Arial" panose="020B0604020202020204" pitchFamily="34" charset="0"/>
                      </a:endParaRPr>
                    </a:p>
                  </a:txBody>
                  <a:tcPr marL="2236" marR="2236" marT="2236" marB="0" anchor="b"/>
                </a:tc>
              </a:tr>
              <a:tr h="138397">
                <a:tc>
                  <a:txBody>
                    <a:bodyPr/>
                    <a:lstStyle/>
                    <a:p>
                      <a:pPr algn="r" fontAlgn="b"/>
                      <a:r>
                        <a:rPr lang="fr-CH" sz="2000" u="none" strike="noStrike">
                          <a:effectLst/>
                        </a:rPr>
                        <a:t>32</a:t>
                      </a:r>
                      <a:endParaRPr lang="fr-CH" sz="2000" b="0" i="0" u="none" strike="noStrike">
                        <a:effectLst/>
                        <a:latin typeface="Arial" panose="020B0604020202020204" pitchFamily="34" charset="0"/>
                      </a:endParaRPr>
                    </a:p>
                  </a:txBody>
                  <a:tcPr marL="2236" marR="2236" marT="2236" marB="0" anchor="b"/>
                </a:tc>
                <a:tc>
                  <a:txBody>
                    <a:bodyPr/>
                    <a:lstStyle/>
                    <a:p>
                      <a:pPr algn="l" fontAlgn="b"/>
                      <a:r>
                        <a:rPr lang="fr-CH" sz="2000" u="none" strike="noStrike">
                          <a:effectLst/>
                        </a:rPr>
                        <a:t>Trop basique</a:t>
                      </a:r>
                      <a:endParaRPr lang="fr-CH" sz="2000" b="0" i="0" u="none" strike="noStrike">
                        <a:effectLst/>
                        <a:latin typeface="Arial" panose="020B0604020202020204" pitchFamily="34" charset="0"/>
                      </a:endParaRPr>
                    </a:p>
                  </a:txBody>
                  <a:tcPr marL="2236" marR="2236" marT="2236" marB="0" anchor="b"/>
                </a:tc>
                <a:tc>
                  <a:txBody>
                    <a:bodyPr/>
                    <a:lstStyle/>
                    <a:p>
                      <a:pPr algn="l" fontAlgn="b"/>
                      <a:r>
                        <a:rPr lang="fr-CH" sz="2000" u="none" strike="noStrike">
                          <a:effectLst/>
                        </a:rPr>
                        <a:t>Les modules C sont des cours beaucoup trop basique pour être donné en master</a:t>
                      </a:r>
                      <a:endParaRPr lang="fr-CH" sz="2000" b="0" i="0" u="none" strike="noStrike">
                        <a:effectLst/>
                        <a:latin typeface="Arial" panose="020B0604020202020204" pitchFamily="34" charset="0"/>
                      </a:endParaRPr>
                    </a:p>
                  </a:txBody>
                  <a:tcPr marL="2236" marR="2236" marT="2236" marB="0" anchor="b"/>
                </a:tc>
              </a:tr>
              <a:tr h="92265">
                <a:tc>
                  <a:txBody>
                    <a:bodyPr/>
                    <a:lstStyle/>
                    <a:p>
                      <a:pPr algn="r" fontAlgn="b"/>
                      <a:r>
                        <a:rPr lang="fr-CH" sz="2000" u="none" strike="noStrike">
                          <a:effectLst/>
                        </a:rPr>
                        <a:t>33</a:t>
                      </a:r>
                      <a:endParaRPr lang="fr-CH" sz="2000" b="0" i="0" u="none" strike="noStrike">
                        <a:effectLst/>
                        <a:latin typeface="Arial" panose="020B0604020202020204" pitchFamily="34" charset="0"/>
                      </a:endParaRPr>
                    </a:p>
                  </a:txBody>
                  <a:tcPr marL="2236" marR="2236" marT="2236" marB="0" anchor="b"/>
                </a:tc>
                <a:tc>
                  <a:txBody>
                    <a:bodyPr/>
                    <a:lstStyle/>
                    <a:p>
                      <a:pPr algn="l" fontAlgn="b"/>
                      <a:r>
                        <a:rPr lang="fr-CH" sz="2000" u="none" strike="noStrike">
                          <a:effectLst/>
                        </a:rPr>
                        <a:t>Trop basique</a:t>
                      </a:r>
                      <a:endParaRPr lang="fr-CH" sz="2000" b="0" i="0" u="none" strike="noStrike">
                        <a:effectLst/>
                        <a:latin typeface="Arial" panose="020B0604020202020204" pitchFamily="34" charset="0"/>
                      </a:endParaRPr>
                    </a:p>
                  </a:txBody>
                  <a:tcPr marL="2236" marR="2236" marT="2236" marB="0" anchor="b"/>
                </a:tc>
                <a:tc>
                  <a:txBody>
                    <a:bodyPr/>
                    <a:lstStyle/>
                    <a:p>
                      <a:pPr algn="l" fontAlgn="b"/>
                      <a:r>
                        <a:rPr lang="fr-CH" sz="2000" u="none" strike="noStrike">
                          <a:effectLst/>
                        </a:rPr>
                        <a:t>Beaucoups de cours que l'on a déjà vu en Bachelor et donc pas facile à rester concentré et motivé</a:t>
                      </a:r>
                      <a:endParaRPr lang="fr-CH" sz="2000" b="0" i="0" u="none" strike="noStrike">
                        <a:effectLst/>
                        <a:latin typeface="Arial" panose="020B0604020202020204" pitchFamily="34" charset="0"/>
                      </a:endParaRPr>
                    </a:p>
                  </a:txBody>
                  <a:tcPr marL="2236" marR="2236" marT="2236" marB="0" anchor="b"/>
                </a:tc>
              </a:tr>
              <a:tr h="89552">
                <a:tc>
                  <a:txBody>
                    <a:bodyPr/>
                    <a:lstStyle/>
                    <a:p>
                      <a:pPr algn="r" fontAlgn="b"/>
                      <a:r>
                        <a:rPr lang="fr-CH" sz="2000" u="none" strike="noStrike">
                          <a:effectLst/>
                        </a:rPr>
                        <a:t>34</a:t>
                      </a:r>
                      <a:endParaRPr lang="fr-CH" sz="2000" b="0" i="0" u="none" strike="noStrike">
                        <a:effectLst/>
                        <a:latin typeface="Arial" panose="020B0604020202020204" pitchFamily="34" charset="0"/>
                      </a:endParaRPr>
                    </a:p>
                  </a:txBody>
                  <a:tcPr marL="2236" marR="2236" marT="2236" marB="0" anchor="b"/>
                </a:tc>
                <a:tc>
                  <a:txBody>
                    <a:bodyPr/>
                    <a:lstStyle/>
                    <a:p>
                      <a:pPr algn="l" fontAlgn="b"/>
                      <a:r>
                        <a:rPr lang="fr-CH" sz="2000" u="none" strike="noStrike">
                          <a:effectLst/>
                        </a:rPr>
                        <a:t>Trop de projet</a:t>
                      </a:r>
                      <a:endParaRPr lang="fr-CH" sz="2000" b="0" i="0" u="none" strike="noStrike">
                        <a:effectLst/>
                        <a:latin typeface="Arial" panose="020B0604020202020204" pitchFamily="34" charset="0"/>
                      </a:endParaRPr>
                    </a:p>
                  </a:txBody>
                  <a:tcPr marL="2236" marR="2236" marT="2236" marB="0" anchor="b"/>
                </a:tc>
                <a:tc>
                  <a:txBody>
                    <a:bodyPr/>
                    <a:lstStyle/>
                    <a:p>
                      <a:pPr algn="l" fontAlgn="b"/>
                      <a:r>
                        <a:rPr lang="fr-CH" sz="2000" u="none" strike="noStrike">
                          <a:effectLst/>
                        </a:rPr>
                        <a:t>Mais le rythme est insoutenable. Trop serré, beaucoup de projets à rendre.</a:t>
                      </a:r>
                      <a:endParaRPr lang="fr-CH" sz="2000" b="0" i="0" u="none" strike="noStrike">
                        <a:effectLst/>
                        <a:latin typeface="Arial" panose="020B0604020202020204" pitchFamily="34" charset="0"/>
                      </a:endParaRPr>
                    </a:p>
                  </a:txBody>
                  <a:tcPr marL="2236" marR="2236" marT="2236" marB="0" anchor="b"/>
                </a:tc>
              </a:tr>
              <a:tr h="92265">
                <a:tc>
                  <a:txBody>
                    <a:bodyPr/>
                    <a:lstStyle/>
                    <a:p>
                      <a:pPr algn="r" fontAlgn="b"/>
                      <a:r>
                        <a:rPr lang="fr-CH" sz="2000" u="none" strike="noStrike">
                          <a:effectLst/>
                        </a:rPr>
                        <a:t>35</a:t>
                      </a:r>
                      <a:endParaRPr lang="fr-CH" sz="2000" b="0" i="0" u="none" strike="noStrike">
                        <a:effectLst/>
                        <a:latin typeface="Arial" panose="020B0604020202020204" pitchFamily="34" charset="0"/>
                      </a:endParaRPr>
                    </a:p>
                  </a:txBody>
                  <a:tcPr marL="2236" marR="2236" marT="2236" marB="0" anchor="b"/>
                </a:tc>
                <a:tc>
                  <a:txBody>
                    <a:bodyPr/>
                    <a:lstStyle/>
                    <a:p>
                      <a:pPr algn="l" fontAlgn="b"/>
                      <a:r>
                        <a:rPr lang="fr-CH" sz="2000" u="none" strike="noStrike">
                          <a:effectLst/>
                        </a:rPr>
                        <a:t>Trop de répétition</a:t>
                      </a:r>
                      <a:endParaRPr lang="fr-CH" sz="2000" b="0" i="0" u="none" strike="noStrike">
                        <a:effectLst/>
                        <a:latin typeface="Arial" panose="020B0604020202020204" pitchFamily="34" charset="0"/>
                      </a:endParaRPr>
                    </a:p>
                  </a:txBody>
                  <a:tcPr marL="2236" marR="2236" marT="2236" marB="0" anchor="b"/>
                </a:tc>
                <a:tc>
                  <a:txBody>
                    <a:bodyPr/>
                    <a:lstStyle/>
                    <a:p>
                      <a:pPr algn="l" fontAlgn="b"/>
                      <a:r>
                        <a:rPr lang="fr-CH" sz="2000" u="none" strike="noStrike">
                          <a:effectLst/>
                        </a:rPr>
                        <a:t>Redondance avec le bachelor</a:t>
                      </a:r>
                      <a:endParaRPr lang="fr-CH" sz="2000" b="0" i="0" u="none" strike="noStrike">
                        <a:effectLst/>
                        <a:latin typeface="Arial" panose="020B0604020202020204" pitchFamily="34" charset="0"/>
                      </a:endParaRPr>
                    </a:p>
                  </a:txBody>
                  <a:tcPr marL="2236" marR="2236" marT="2236" marB="0" anchor="b"/>
                </a:tc>
              </a:tr>
              <a:tr h="263226">
                <a:tc>
                  <a:txBody>
                    <a:bodyPr/>
                    <a:lstStyle/>
                    <a:p>
                      <a:pPr algn="r" fontAlgn="b"/>
                      <a:r>
                        <a:rPr lang="fr-CH" sz="2000" u="none" strike="noStrike">
                          <a:effectLst/>
                        </a:rPr>
                        <a:t>36</a:t>
                      </a:r>
                      <a:endParaRPr lang="fr-CH" sz="2000" b="0" i="0" u="none" strike="noStrike">
                        <a:effectLst/>
                        <a:latin typeface="Arial" panose="020B0604020202020204" pitchFamily="34" charset="0"/>
                      </a:endParaRPr>
                    </a:p>
                  </a:txBody>
                  <a:tcPr marL="2236" marR="2236" marT="2236" marB="0" anchor="b"/>
                </a:tc>
                <a:tc>
                  <a:txBody>
                    <a:bodyPr/>
                    <a:lstStyle/>
                    <a:p>
                      <a:pPr algn="l" fontAlgn="b"/>
                      <a:r>
                        <a:rPr lang="fr-CH" sz="2000" u="none" strike="noStrike">
                          <a:effectLst/>
                        </a:rPr>
                        <a:t>Trop de répétition</a:t>
                      </a:r>
                      <a:endParaRPr lang="fr-CH" sz="2000" b="0" i="0" u="none" strike="noStrike">
                        <a:effectLst/>
                        <a:latin typeface="Arial" panose="020B0604020202020204" pitchFamily="34" charset="0"/>
                      </a:endParaRPr>
                    </a:p>
                  </a:txBody>
                  <a:tcPr marL="2236" marR="2236" marT="2236" marB="0" anchor="b"/>
                </a:tc>
                <a:tc>
                  <a:txBody>
                    <a:bodyPr/>
                    <a:lstStyle/>
                    <a:p>
                      <a:pPr algn="l" fontAlgn="b"/>
                      <a:r>
                        <a:rPr lang="fr-CH" sz="2000" u="none" strike="noStrike">
                          <a:effectLst/>
                        </a:rPr>
                        <a:t>Globalement, </a:t>
                      </a:r>
                      <a:br>
                        <a:rPr lang="fr-CH" sz="2000" u="none" strike="noStrike">
                          <a:effectLst/>
                        </a:rPr>
                      </a:br>
                      <a:r>
                        <a:rPr lang="fr-CH" sz="2000" u="none" strike="noStrike">
                          <a:effectLst/>
                        </a:rPr>
                        <a:t>les cours se répète beaucoup de chose vue dans certains cours sont aussi dans d'autres cours, </a:t>
                      </a:r>
                      <a:br>
                        <a:rPr lang="fr-CH" sz="2000" u="none" strike="noStrike">
                          <a:effectLst/>
                        </a:rPr>
                      </a:br>
                      <a:r>
                        <a:rPr lang="fr-CH" sz="2000" u="none" strike="noStrike">
                          <a:effectLst/>
                        </a:rPr>
                        <a:t>De mon point de vue,une bonne partie des modules T et F n'apporte pas grand chose à la plus value que je recherchais dans ce master</a:t>
                      </a:r>
                      <a:endParaRPr lang="fr-CH" sz="2000" b="0" i="0" u="none" strike="noStrike">
                        <a:effectLst/>
                        <a:latin typeface="Arial" panose="020B0604020202020204" pitchFamily="34" charset="0"/>
                      </a:endParaRPr>
                    </a:p>
                  </a:txBody>
                  <a:tcPr marL="2236" marR="2236" marT="2236" marB="0" anchor="b"/>
                </a:tc>
              </a:tr>
              <a:tr h="138397">
                <a:tc>
                  <a:txBody>
                    <a:bodyPr/>
                    <a:lstStyle/>
                    <a:p>
                      <a:pPr algn="r" fontAlgn="b"/>
                      <a:r>
                        <a:rPr lang="fr-CH" sz="2000" u="none" strike="noStrike">
                          <a:effectLst/>
                        </a:rPr>
                        <a:t>37</a:t>
                      </a:r>
                      <a:endParaRPr lang="fr-CH" sz="2000" b="0" i="0" u="none" strike="noStrike">
                        <a:effectLst/>
                        <a:latin typeface="Arial" panose="020B0604020202020204" pitchFamily="34" charset="0"/>
                      </a:endParaRPr>
                    </a:p>
                  </a:txBody>
                  <a:tcPr marL="2236" marR="2236" marT="2236" marB="0" anchor="b"/>
                </a:tc>
                <a:tc>
                  <a:txBody>
                    <a:bodyPr/>
                    <a:lstStyle/>
                    <a:p>
                      <a:pPr algn="l" fontAlgn="b"/>
                      <a:r>
                        <a:rPr lang="fr-CH" sz="2000" u="none" strike="noStrike">
                          <a:effectLst/>
                        </a:rPr>
                        <a:t>Trop de théorie</a:t>
                      </a:r>
                      <a:endParaRPr lang="fr-CH" sz="2000" b="0" i="0" u="none" strike="noStrike">
                        <a:effectLst/>
                        <a:latin typeface="Arial" panose="020B0604020202020204" pitchFamily="34" charset="0"/>
                      </a:endParaRPr>
                    </a:p>
                  </a:txBody>
                  <a:tcPr marL="2236" marR="2236" marT="2236" marB="0" anchor="b"/>
                </a:tc>
                <a:tc>
                  <a:txBody>
                    <a:bodyPr/>
                    <a:lstStyle/>
                    <a:p>
                      <a:pPr algn="l" fontAlgn="b"/>
                      <a:r>
                        <a:rPr lang="fr-CH" sz="2000" u="none" strike="noStrike">
                          <a:effectLst/>
                        </a:rPr>
                        <a:t>Cela dépend du cours surtout, comme avant. Parfois trop de théorie</a:t>
                      </a:r>
                      <a:endParaRPr lang="fr-CH" sz="2000" b="0" i="0" u="none" strike="noStrike">
                        <a:effectLst/>
                        <a:latin typeface="Arial" panose="020B0604020202020204" pitchFamily="34" charset="0"/>
                      </a:endParaRPr>
                    </a:p>
                  </a:txBody>
                  <a:tcPr marL="2236" marR="2236" marT="2236" marB="0" anchor="b"/>
                </a:tc>
              </a:tr>
              <a:tr h="176389">
                <a:tc>
                  <a:txBody>
                    <a:bodyPr/>
                    <a:lstStyle/>
                    <a:p>
                      <a:pPr algn="r" fontAlgn="b"/>
                      <a:r>
                        <a:rPr lang="fr-CH" sz="2000" u="none" strike="noStrike">
                          <a:effectLst/>
                        </a:rPr>
                        <a:t>38</a:t>
                      </a:r>
                      <a:endParaRPr lang="fr-CH" sz="2000" b="0" i="0" u="none" strike="noStrike">
                        <a:effectLst/>
                        <a:latin typeface="Arial" panose="020B0604020202020204" pitchFamily="34" charset="0"/>
                      </a:endParaRPr>
                    </a:p>
                  </a:txBody>
                  <a:tcPr marL="2236" marR="2236" marT="2236" marB="0" anchor="b"/>
                </a:tc>
                <a:tc>
                  <a:txBody>
                    <a:bodyPr/>
                    <a:lstStyle/>
                    <a:p>
                      <a:pPr algn="l" fontAlgn="b"/>
                      <a:r>
                        <a:rPr lang="fr-CH" sz="2000" u="none" strike="noStrike">
                          <a:effectLst/>
                        </a:rPr>
                        <a:t>Trop général</a:t>
                      </a:r>
                      <a:endParaRPr lang="fr-CH" sz="2000" b="0" i="0" u="none" strike="noStrike">
                        <a:effectLst/>
                        <a:latin typeface="Arial" panose="020B0604020202020204" pitchFamily="34" charset="0"/>
                      </a:endParaRPr>
                    </a:p>
                  </a:txBody>
                  <a:tcPr marL="2236" marR="2236" marT="2236" marB="0" anchor="b"/>
                </a:tc>
                <a:tc>
                  <a:txBody>
                    <a:bodyPr/>
                    <a:lstStyle/>
                    <a:p>
                      <a:pPr algn="l" fontAlgn="b"/>
                      <a:r>
                        <a:rPr lang="fr-CH" sz="2000" u="none" strike="noStrike" dirty="0">
                          <a:effectLst/>
                        </a:rPr>
                        <a:t>Le contenu des cours est pour l'instant beaucoup trop général et les profs survolent de larges sujets plutôt que de nous transmettre leur savoir sur leur domaine précis de compétence.</a:t>
                      </a:r>
                      <a:endParaRPr lang="fr-CH" sz="2000" b="0" i="0" u="none" strike="noStrike" dirty="0">
                        <a:effectLst/>
                        <a:latin typeface="Arial" panose="020B0604020202020204" pitchFamily="34" charset="0"/>
                      </a:endParaRPr>
                    </a:p>
                  </a:txBody>
                  <a:tcPr marL="2236" marR="2236" marT="2236" marB="0" anchor="b"/>
                </a:tc>
              </a:tr>
            </a:tbl>
          </a:graphicData>
        </a:graphic>
      </p:graphicFrame>
    </p:spTree>
    <p:extLst>
      <p:ext uri="{BB962C8B-B14F-4D97-AF65-F5344CB8AC3E}">
        <p14:creationId xmlns:p14="http://schemas.microsoft.com/office/powerpoint/2010/main" val="397744484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92042" y="201064"/>
            <a:ext cx="17281920" cy="677926"/>
          </a:xfrm>
        </p:spPr>
        <p:txBody>
          <a:bodyPr/>
          <a:lstStyle/>
          <a:p>
            <a:r>
              <a:rPr lang="fr-CH" dirty="0"/>
              <a:t>Offre HES-SO </a:t>
            </a:r>
            <a:r>
              <a:rPr lang="fr-CH" sz="2800" dirty="0"/>
              <a:t>(Q.14)…</a:t>
            </a:r>
            <a:endParaRPr lang="fr-CH" dirty="0"/>
          </a:p>
        </p:txBody>
      </p:sp>
      <p:sp>
        <p:nvSpPr>
          <p:cNvPr id="4" name="ZoneTexte 3"/>
          <p:cNvSpPr txBox="1"/>
          <p:nvPr/>
        </p:nvSpPr>
        <p:spPr>
          <a:xfrm>
            <a:off x="7303095" y="201064"/>
            <a:ext cx="5475859" cy="461665"/>
          </a:xfrm>
          <a:prstGeom prst="rect">
            <a:avLst/>
          </a:prstGeom>
          <a:noFill/>
        </p:spPr>
        <p:txBody>
          <a:bodyPr wrap="none" rtlCol="0">
            <a:spAutoFit/>
          </a:bodyPr>
          <a:lstStyle/>
          <a:p>
            <a:pPr algn="ctr">
              <a:defRPr sz="4400" b="1" i="0" u="none" strike="noStrike" kern="1200" spc="0" normalizeH="0" baseline="0">
                <a:solidFill>
                  <a:prstClr val="black">
                    <a:lumMod val="50000"/>
                    <a:lumOff val="50000"/>
                  </a:prstClr>
                </a:solidFill>
                <a:latin typeface="+mj-lt"/>
                <a:ea typeface="+mj-ea"/>
                <a:cs typeface="+mj-cs"/>
              </a:defRPr>
            </a:pPr>
            <a:r>
              <a:rPr lang="fr-CH" sz="2400" dirty="0" smtClean="0"/>
              <a:t>Commentaires libres sur équilibre MA/PA</a:t>
            </a:r>
            <a:endParaRPr lang="fr-CH" sz="2400" dirty="0"/>
          </a:p>
        </p:txBody>
      </p:sp>
      <p:graphicFrame>
        <p:nvGraphicFramePr>
          <p:cNvPr id="5" name="Tableau 4"/>
          <p:cNvGraphicFramePr>
            <a:graphicFrameLocks noGrp="1"/>
          </p:cNvGraphicFramePr>
          <p:nvPr>
            <p:extLst>
              <p:ext uri="{D42A27DB-BD31-4B8C-83A1-F6EECF244321}">
                <p14:modId xmlns:p14="http://schemas.microsoft.com/office/powerpoint/2010/main" val="2052500113"/>
              </p:ext>
            </p:extLst>
          </p:nvPr>
        </p:nvGraphicFramePr>
        <p:xfrm>
          <a:off x="317867" y="892771"/>
          <a:ext cx="17430270" cy="9083770"/>
        </p:xfrm>
        <a:graphic>
          <a:graphicData uri="http://schemas.openxmlformats.org/drawingml/2006/table">
            <a:tbl>
              <a:tblPr>
                <a:tableStyleId>{93296810-A885-4BE3-A3E7-6D5BEEA58F35}</a:tableStyleId>
              </a:tblPr>
              <a:tblGrid>
                <a:gridCol w="580398"/>
                <a:gridCol w="2905656"/>
                <a:gridCol w="13944216"/>
              </a:tblGrid>
              <a:tr h="285435">
                <a:tc>
                  <a:txBody>
                    <a:bodyPr/>
                    <a:lstStyle/>
                    <a:p>
                      <a:pPr algn="l" fontAlgn="b"/>
                      <a:r>
                        <a:rPr lang="fr-CH" sz="1800" u="none" strike="noStrike" dirty="0">
                          <a:effectLst/>
                        </a:rPr>
                        <a:t>1</a:t>
                      </a:r>
                      <a:endParaRPr lang="fr-CH" sz="1800" b="0" i="0" u="none" strike="noStrike" dirty="0">
                        <a:effectLst/>
                        <a:latin typeface="Arial" panose="020B0604020202020204" pitchFamily="34" charset="0"/>
                      </a:endParaRPr>
                    </a:p>
                  </a:txBody>
                  <a:tcPr marL="2384" marR="2384" marT="2384" marB="0" anchor="b"/>
                </a:tc>
                <a:tc>
                  <a:txBody>
                    <a:bodyPr/>
                    <a:lstStyle/>
                    <a:p>
                      <a:pPr algn="l" fontAlgn="b"/>
                      <a:r>
                        <a:rPr lang="fr-CH" sz="1800" u="none" strike="noStrike">
                          <a:effectLst/>
                        </a:rPr>
                        <a:t>Autre</a:t>
                      </a:r>
                      <a:endParaRPr lang="fr-CH" sz="1800" b="0" i="0" u="none" strike="noStrike">
                        <a:effectLst/>
                        <a:latin typeface="Arial" panose="020B0604020202020204" pitchFamily="34" charset="0"/>
                      </a:endParaRPr>
                    </a:p>
                  </a:txBody>
                  <a:tcPr marL="2384" marR="2384" marT="2384" marB="0" anchor="b"/>
                </a:tc>
                <a:tc>
                  <a:txBody>
                    <a:bodyPr/>
                    <a:lstStyle/>
                    <a:p>
                      <a:pPr algn="l" fontAlgn="b"/>
                      <a:r>
                        <a:rPr lang="fr-CH" sz="1800" u="none" strike="noStrike">
                          <a:effectLst/>
                        </a:rPr>
                        <a:t>On ne peut pas faire de la pratique sans avoir vu de la théorie.</a:t>
                      </a:r>
                      <a:endParaRPr lang="fr-CH" sz="1800" b="0" i="0" u="none" strike="noStrike">
                        <a:effectLst/>
                        <a:latin typeface="Arial" panose="020B0604020202020204" pitchFamily="34" charset="0"/>
                      </a:endParaRPr>
                    </a:p>
                  </a:txBody>
                  <a:tcPr marL="2384" marR="2384" marT="2384" marB="0" anchor="b"/>
                </a:tc>
              </a:tr>
              <a:tr h="566555">
                <a:tc>
                  <a:txBody>
                    <a:bodyPr/>
                    <a:lstStyle/>
                    <a:p>
                      <a:pPr algn="l" fontAlgn="b"/>
                      <a:r>
                        <a:rPr lang="fr-CH" sz="1800" u="none" strike="noStrike">
                          <a:effectLst/>
                        </a:rPr>
                        <a:t>2</a:t>
                      </a:r>
                      <a:endParaRPr lang="fr-CH" sz="1800" b="0" i="0" u="none" strike="noStrike">
                        <a:effectLst/>
                        <a:latin typeface="Arial" panose="020B0604020202020204" pitchFamily="34" charset="0"/>
                      </a:endParaRPr>
                    </a:p>
                  </a:txBody>
                  <a:tcPr marL="2384" marR="2384" marT="2384" marB="0" anchor="b"/>
                </a:tc>
                <a:tc>
                  <a:txBody>
                    <a:bodyPr/>
                    <a:lstStyle/>
                    <a:p>
                      <a:pPr algn="l" fontAlgn="b"/>
                      <a:r>
                        <a:rPr lang="fr-CH" sz="1800" u="none" strike="noStrike">
                          <a:effectLst/>
                        </a:rPr>
                        <a:t>Cours à crédits trop petits</a:t>
                      </a:r>
                      <a:endParaRPr lang="fr-CH" sz="1800" b="0" i="0" u="none" strike="noStrike">
                        <a:effectLst/>
                        <a:latin typeface="Arial" panose="020B0604020202020204" pitchFamily="34" charset="0"/>
                      </a:endParaRPr>
                    </a:p>
                  </a:txBody>
                  <a:tcPr marL="2384" marR="2384" marT="2384" marB="0" anchor="b"/>
                </a:tc>
                <a:tc>
                  <a:txBody>
                    <a:bodyPr/>
                    <a:lstStyle/>
                    <a:p>
                      <a:pPr algn="l" fontAlgn="b"/>
                      <a:r>
                        <a:rPr lang="fr-CH" sz="1800" u="none" strike="noStrike">
                          <a:effectLst/>
                        </a:rPr>
                        <a:t>Des modules de 3 crédits ne permettent pas une assez grande spécialisation, on voit globalement les sujets avec un peu d'approfondissement. Cela est bien sûr du au manque de temps et d'expérience entre les élèves.</a:t>
                      </a:r>
                      <a:endParaRPr lang="fr-CH" sz="1800" b="0" i="0" u="none" strike="noStrike">
                        <a:effectLst/>
                        <a:latin typeface="Arial" panose="020B0604020202020204" pitchFamily="34" charset="0"/>
                      </a:endParaRPr>
                    </a:p>
                  </a:txBody>
                  <a:tcPr marL="2384" marR="2384" marT="2384" marB="0" anchor="b"/>
                </a:tc>
              </a:tr>
              <a:tr h="355829">
                <a:tc>
                  <a:txBody>
                    <a:bodyPr/>
                    <a:lstStyle/>
                    <a:p>
                      <a:pPr algn="l" fontAlgn="b"/>
                      <a:r>
                        <a:rPr lang="fr-CH" sz="1800" u="none" strike="noStrike" dirty="0">
                          <a:effectLst/>
                        </a:rPr>
                        <a:t>3</a:t>
                      </a:r>
                      <a:endParaRPr lang="fr-CH" sz="1800" b="0" i="0" u="none" strike="noStrike" dirty="0">
                        <a:effectLst/>
                        <a:latin typeface="Arial" panose="020B0604020202020204" pitchFamily="34" charset="0"/>
                      </a:endParaRPr>
                    </a:p>
                  </a:txBody>
                  <a:tcPr marL="2384" marR="2384" marT="2384" marB="0" anchor="b"/>
                </a:tc>
                <a:tc>
                  <a:txBody>
                    <a:bodyPr/>
                    <a:lstStyle/>
                    <a:p>
                      <a:pPr algn="l" fontAlgn="b"/>
                      <a:r>
                        <a:rPr lang="fr-CH" sz="1800" u="none" strike="noStrike">
                          <a:effectLst/>
                        </a:rPr>
                        <a:t>Equilibre bon</a:t>
                      </a:r>
                      <a:endParaRPr lang="fr-CH" sz="1800" b="0" i="0" u="none" strike="noStrike">
                        <a:effectLst/>
                        <a:latin typeface="Arial" panose="020B0604020202020204" pitchFamily="34" charset="0"/>
                      </a:endParaRPr>
                    </a:p>
                  </a:txBody>
                  <a:tcPr marL="2384" marR="2384" marT="2384" marB="0" anchor="b"/>
                </a:tc>
                <a:tc>
                  <a:txBody>
                    <a:bodyPr/>
                    <a:lstStyle/>
                    <a:p>
                      <a:pPr algn="l" fontAlgn="b"/>
                      <a:r>
                        <a:rPr lang="fr-CH" sz="1800" u="none" strike="noStrike">
                          <a:effectLst/>
                        </a:rPr>
                        <a:t>Très clairement c'est ce type d'enseignement qui m'amène quelque chose et qui répond à mon intérêt (en majorité, excepté les cours à Genève)</a:t>
                      </a:r>
                      <a:endParaRPr lang="fr-CH" sz="1800" b="0" i="0" u="none" strike="noStrike">
                        <a:effectLst/>
                        <a:latin typeface="Arial" panose="020B0604020202020204" pitchFamily="34" charset="0"/>
                      </a:endParaRPr>
                    </a:p>
                  </a:txBody>
                  <a:tcPr marL="2384" marR="2384" marT="2384" marB="0" anchor="b"/>
                </a:tc>
              </a:tr>
              <a:tr h="566555">
                <a:tc>
                  <a:txBody>
                    <a:bodyPr/>
                    <a:lstStyle/>
                    <a:p>
                      <a:pPr algn="l" fontAlgn="b"/>
                      <a:r>
                        <a:rPr lang="fr-CH" sz="1800" u="none" strike="noStrike" dirty="0">
                          <a:effectLst/>
                        </a:rPr>
                        <a:t>4</a:t>
                      </a:r>
                      <a:endParaRPr lang="fr-CH" sz="1800" b="0" i="0" u="none" strike="noStrike" dirty="0">
                        <a:effectLst/>
                        <a:latin typeface="Arial" panose="020B0604020202020204" pitchFamily="34" charset="0"/>
                      </a:endParaRPr>
                    </a:p>
                  </a:txBody>
                  <a:tcPr marL="2384" marR="2384" marT="2384" marB="0" anchor="b"/>
                </a:tc>
                <a:tc>
                  <a:txBody>
                    <a:bodyPr/>
                    <a:lstStyle/>
                    <a:p>
                      <a:pPr algn="l" fontAlgn="b"/>
                      <a:r>
                        <a:rPr lang="fr-CH" sz="1800" u="none" strike="noStrike" dirty="0">
                          <a:effectLst/>
                        </a:rPr>
                        <a:t>Equilibre bon</a:t>
                      </a:r>
                      <a:endParaRPr lang="fr-CH" sz="1800" b="0" i="0" u="none" strike="noStrike" dirty="0">
                        <a:effectLst/>
                        <a:latin typeface="Arial" panose="020B0604020202020204" pitchFamily="34" charset="0"/>
                      </a:endParaRPr>
                    </a:p>
                  </a:txBody>
                  <a:tcPr marL="2384" marR="2384" marT="2384" marB="0" anchor="b"/>
                </a:tc>
                <a:tc>
                  <a:txBody>
                    <a:bodyPr/>
                    <a:lstStyle/>
                    <a:p>
                      <a:pPr algn="l" fontAlgn="b"/>
                      <a:r>
                        <a:rPr lang="fr-CH" sz="1800" u="none" strike="noStrike">
                          <a:effectLst/>
                        </a:rPr>
                        <a:t>Au vue du temps de cours, l'équilibre est bon, même si certains cours pourraient proposer plus de pratique, mais dès lors le temps à disposition ne serait plus suffisant.</a:t>
                      </a:r>
                      <a:endParaRPr lang="fr-CH" sz="1800" b="0" i="0" u="none" strike="noStrike">
                        <a:effectLst/>
                        <a:latin typeface="Arial" panose="020B0604020202020204" pitchFamily="34" charset="0"/>
                      </a:endParaRPr>
                    </a:p>
                  </a:txBody>
                  <a:tcPr marL="2384" marR="2384" marT="2384" marB="0" anchor="b"/>
                </a:tc>
              </a:tr>
              <a:tr h="284503">
                <a:tc>
                  <a:txBody>
                    <a:bodyPr/>
                    <a:lstStyle/>
                    <a:p>
                      <a:pPr algn="l" fontAlgn="b"/>
                      <a:r>
                        <a:rPr lang="fr-CH" sz="1800" u="none" strike="noStrike">
                          <a:effectLst/>
                        </a:rPr>
                        <a:t>5</a:t>
                      </a:r>
                      <a:endParaRPr lang="fr-CH" sz="1800" b="0" i="0" u="none" strike="noStrike">
                        <a:effectLst/>
                        <a:latin typeface="Arial" panose="020B0604020202020204" pitchFamily="34" charset="0"/>
                      </a:endParaRPr>
                    </a:p>
                  </a:txBody>
                  <a:tcPr marL="2384" marR="2384" marT="2384" marB="0" anchor="b"/>
                </a:tc>
                <a:tc>
                  <a:txBody>
                    <a:bodyPr/>
                    <a:lstStyle/>
                    <a:p>
                      <a:pPr algn="l" fontAlgn="b"/>
                      <a:r>
                        <a:rPr lang="fr-CH" sz="1800" u="none" strike="noStrike">
                          <a:effectLst/>
                        </a:rPr>
                        <a:t>Equilibre bon</a:t>
                      </a:r>
                      <a:endParaRPr lang="fr-CH" sz="1800" b="0" i="0" u="none" strike="noStrike">
                        <a:effectLst/>
                        <a:latin typeface="Arial" panose="020B0604020202020204" pitchFamily="34" charset="0"/>
                      </a:endParaRPr>
                    </a:p>
                  </a:txBody>
                  <a:tcPr marL="2384" marR="2384" marT="2384" marB="0" anchor="b"/>
                </a:tc>
                <a:tc>
                  <a:txBody>
                    <a:bodyPr/>
                    <a:lstStyle/>
                    <a:p>
                      <a:pPr algn="l" fontAlgn="b"/>
                      <a:r>
                        <a:rPr lang="fr-CH" sz="1800" u="none" strike="noStrike">
                          <a:effectLst/>
                        </a:rPr>
                        <a:t>Le 2 cours MA que je suis sont bien mélangés entre théorie et pratique.</a:t>
                      </a:r>
                      <a:endParaRPr lang="fr-CH" sz="1800" b="0" i="0" u="none" strike="noStrike">
                        <a:effectLst/>
                        <a:latin typeface="Arial" panose="020B0604020202020204" pitchFamily="34" charset="0"/>
                      </a:endParaRPr>
                    </a:p>
                  </a:txBody>
                  <a:tcPr marL="2384" marR="2384" marT="2384" marB="0" anchor="b"/>
                </a:tc>
              </a:tr>
              <a:tr h="284503">
                <a:tc>
                  <a:txBody>
                    <a:bodyPr/>
                    <a:lstStyle/>
                    <a:p>
                      <a:pPr algn="l" fontAlgn="b"/>
                      <a:r>
                        <a:rPr lang="fr-CH" sz="1800" u="none" strike="noStrike">
                          <a:effectLst/>
                        </a:rPr>
                        <a:t>6</a:t>
                      </a:r>
                      <a:endParaRPr lang="fr-CH" sz="1800" b="0" i="0" u="none" strike="noStrike">
                        <a:effectLst/>
                        <a:latin typeface="Arial" panose="020B0604020202020204" pitchFamily="34" charset="0"/>
                      </a:endParaRPr>
                    </a:p>
                  </a:txBody>
                  <a:tcPr marL="2384" marR="2384" marT="2384" marB="0" anchor="b"/>
                </a:tc>
                <a:tc>
                  <a:txBody>
                    <a:bodyPr/>
                    <a:lstStyle/>
                    <a:p>
                      <a:pPr algn="l" fontAlgn="b"/>
                      <a:r>
                        <a:rPr lang="fr-CH" sz="1800" u="none" strike="noStrike">
                          <a:effectLst/>
                        </a:rPr>
                        <a:t>Manque convention de stage</a:t>
                      </a:r>
                      <a:endParaRPr lang="fr-CH" sz="1800" b="0" i="0" u="none" strike="noStrike">
                        <a:effectLst/>
                        <a:latin typeface="Arial" panose="020B0604020202020204" pitchFamily="34" charset="0"/>
                      </a:endParaRPr>
                    </a:p>
                  </a:txBody>
                  <a:tcPr marL="2384" marR="2384" marT="2384" marB="0" anchor="b"/>
                </a:tc>
                <a:tc>
                  <a:txBody>
                    <a:bodyPr/>
                    <a:lstStyle/>
                    <a:p>
                      <a:pPr algn="l" fontAlgn="b"/>
                      <a:r>
                        <a:rPr lang="fr-CH" sz="1800" u="none" strike="noStrike" dirty="0">
                          <a:effectLst/>
                        </a:rPr>
                        <a:t>Il faut fournir une convention de stage !!!!!!!!!</a:t>
                      </a:r>
                      <a:endParaRPr lang="fr-CH" sz="1800" b="0" i="0" u="none" strike="noStrike" dirty="0">
                        <a:effectLst/>
                        <a:latin typeface="Arial" panose="020B0604020202020204" pitchFamily="34" charset="0"/>
                      </a:endParaRPr>
                    </a:p>
                  </a:txBody>
                  <a:tcPr marL="2384" marR="2384" marT="2384" marB="0" anchor="b"/>
                </a:tc>
              </a:tr>
              <a:tr h="284503">
                <a:tc>
                  <a:txBody>
                    <a:bodyPr/>
                    <a:lstStyle/>
                    <a:p>
                      <a:pPr algn="l" fontAlgn="b"/>
                      <a:r>
                        <a:rPr lang="fr-CH" sz="1800" u="none" strike="noStrike">
                          <a:effectLst/>
                        </a:rPr>
                        <a:t>7</a:t>
                      </a:r>
                      <a:endParaRPr lang="fr-CH" sz="1800" b="0" i="0" u="none" strike="noStrike">
                        <a:effectLst/>
                        <a:latin typeface="Arial" panose="020B0604020202020204" pitchFamily="34" charset="0"/>
                      </a:endParaRPr>
                    </a:p>
                  </a:txBody>
                  <a:tcPr marL="2384" marR="2384" marT="2384" marB="0" anchor="b"/>
                </a:tc>
                <a:tc>
                  <a:txBody>
                    <a:bodyPr/>
                    <a:lstStyle/>
                    <a:p>
                      <a:pPr algn="l" fontAlgn="b"/>
                      <a:r>
                        <a:rPr lang="fr-CH" sz="1800" u="none" strike="noStrike" dirty="0">
                          <a:effectLst/>
                        </a:rPr>
                        <a:t>Manque de cours biomédical</a:t>
                      </a:r>
                      <a:endParaRPr lang="fr-CH" sz="1800" b="0" i="0" u="none" strike="noStrike" dirty="0">
                        <a:effectLst/>
                        <a:latin typeface="Arial" panose="020B0604020202020204" pitchFamily="34" charset="0"/>
                      </a:endParaRPr>
                    </a:p>
                  </a:txBody>
                  <a:tcPr marL="2384" marR="2384" marT="2384" marB="0" anchor="b"/>
                </a:tc>
                <a:tc>
                  <a:txBody>
                    <a:bodyPr/>
                    <a:lstStyle/>
                    <a:p>
                      <a:pPr algn="l" fontAlgn="b"/>
                      <a:r>
                        <a:rPr lang="fr-CH" sz="1800" u="none" strike="noStrike">
                          <a:effectLst/>
                        </a:rPr>
                        <a:t>Pas assez de cours destiné au biomedical</a:t>
                      </a:r>
                      <a:endParaRPr lang="fr-CH" sz="1800" b="0" i="0" u="none" strike="noStrike">
                        <a:effectLst/>
                        <a:latin typeface="Arial" panose="020B0604020202020204" pitchFamily="34" charset="0"/>
                      </a:endParaRPr>
                    </a:p>
                  </a:txBody>
                  <a:tcPr marL="2384" marR="2384" marT="2384" marB="0" anchor="b"/>
                </a:tc>
              </a:tr>
              <a:tr h="566555">
                <a:tc>
                  <a:txBody>
                    <a:bodyPr/>
                    <a:lstStyle/>
                    <a:p>
                      <a:pPr algn="l" fontAlgn="b"/>
                      <a:r>
                        <a:rPr lang="fr-CH" sz="1800" u="none" strike="noStrike">
                          <a:effectLst/>
                        </a:rPr>
                        <a:t>8</a:t>
                      </a:r>
                      <a:endParaRPr lang="fr-CH" sz="1800" b="0" i="0" u="none" strike="noStrike">
                        <a:effectLst/>
                        <a:latin typeface="Arial" panose="020B0604020202020204" pitchFamily="34" charset="0"/>
                      </a:endParaRPr>
                    </a:p>
                  </a:txBody>
                  <a:tcPr marL="2384" marR="2384" marT="2384" marB="0" anchor="b"/>
                </a:tc>
                <a:tc>
                  <a:txBody>
                    <a:bodyPr/>
                    <a:lstStyle/>
                    <a:p>
                      <a:pPr algn="l" fontAlgn="b"/>
                      <a:r>
                        <a:rPr lang="fr-CH" sz="1800" u="none" strike="noStrike" dirty="0">
                          <a:effectLst/>
                        </a:rPr>
                        <a:t>Mitigé</a:t>
                      </a:r>
                      <a:endParaRPr lang="fr-CH" sz="1800" b="0" i="0" u="none" strike="noStrike" dirty="0">
                        <a:effectLst/>
                        <a:latin typeface="Arial" panose="020B0604020202020204" pitchFamily="34" charset="0"/>
                      </a:endParaRPr>
                    </a:p>
                  </a:txBody>
                  <a:tcPr marL="2384" marR="2384" marT="2384" marB="0" anchor="b"/>
                </a:tc>
                <a:tc>
                  <a:txBody>
                    <a:bodyPr/>
                    <a:lstStyle/>
                    <a:p>
                      <a:pPr algn="l" fontAlgn="b"/>
                      <a:r>
                        <a:rPr lang="fr-CH" sz="1800" u="none" strike="noStrike">
                          <a:effectLst/>
                        </a:rPr>
                        <a:t>PA bien</a:t>
                      </a:r>
                      <a:br>
                        <a:rPr lang="fr-CH" sz="1800" u="none" strike="noStrike">
                          <a:effectLst/>
                        </a:rPr>
                      </a:br>
                      <a:r>
                        <a:rPr lang="fr-CH" sz="1800" u="none" strike="noStrike">
                          <a:effectLst/>
                        </a:rPr>
                        <a:t>MA pas bien</a:t>
                      </a:r>
                      <a:endParaRPr lang="fr-CH" sz="1800" b="0" i="0" u="none" strike="noStrike">
                        <a:effectLst/>
                        <a:latin typeface="Arial" panose="020B0604020202020204" pitchFamily="34" charset="0"/>
                      </a:endParaRPr>
                    </a:p>
                  </a:txBody>
                  <a:tcPr marL="2384" marR="2384" marT="2384" marB="0" anchor="b"/>
                </a:tc>
              </a:tr>
              <a:tr h="566555">
                <a:tc>
                  <a:txBody>
                    <a:bodyPr/>
                    <a:lstStyle/>
                    <a:p>
                      <a:pPr algn="l" fontAlgn="b"/>
                      <a:r>
                        <a:rPr lang="fr-CH" sz="1800" u="none" strike="noStrike">
                          <a:effectLst/>
                        </a:rPr>
                        <a:t>9</a:t>
                      </a:r>
                      <a:endParaRPr lang="fr-CH" sz="1800" b="0" i="0" u="none" strike="noStrike">
                        <a:effectLst/>
                        <a:latin typeface="Arial" panose="020B0604020202020204" pitchFamily="34" charset="0"/>
                      </a:endParaRPr>
                    </a:p>
                  </a:txBody>
                  <a:tcPr marL="2384" marR="2384" marT="2384" marB="0" anchor="b"/>
                </a:tc>
                <a:tc>
                  <a:txBody>
                    <a:bodyPr/>
                    <a:lstStyle/>
                    <a:p>
                      <a:pPr algn="l" fontAlgn="b"/>
                      <a:r>
                        <a:rPr lang="fr-CH" sz="1800" u="none" strike="noStrike" dirty="0">
                          <a:effectLst/>
                        </a:rPr>
                        <a:t>Mitigé</a:t>
                      </a:r>
                      <a:endParaRPr lang="fr-CH" sz="1800" b="0" i="0" u="none" strike="noStrike" dirty="0">
                        <a:effectLst/>
                        <a:latin typeface="Arial" panose="020B0604020202020204" pitchFamily="34" charset="0"/>
                      </a:endParaRPr>
                    </a:p>
                  </a:txBody>
                  <a:tcPr marL="2384" marR="2384" marT="2384" marB="0" anchor="b"/>
                </a:tc>
                <a:tc>
                  <a:txBody>
                    <a:bodyPr/>
                    <a:lstStyle/>
                    <a:p>
                      <a:pPr algn="l" fontAlgn="b"/>
                      <a:r>
                        <a:rPr lang="fr-CH" sz="1800" u="none" strike="noStrike">
                          <a:effectLst/>
                        </a:rPr>
                        <a:t>Malheureusement il y a un déséquilibre entre premier et second semestre dans les cours proposés. Mais sur la formation l'équilibre me paraît optimal.</a:t>
                      </a:r>
                      <a:endParaRPr lang="fr-CH" sz="1800" b="0" i="0" u="none" strike="noStrike">
                        <a:effectLst/>
                        <a:latin typeface="Arial" panose="020B0604020202020204" pitchFamily="34" charset="0"/>
                      </a:endParaRPr>
                    </a:p>
                  </a:txBody>
                  <a:tcPr marL="2384" marR="2384" marT="2384" marB="0" anchor="b"/>
                </a:tc>
              </a:tr>
              <a:tr h="284503">
                <a:tc>
                  <a:txBody>
                    <a:bodyPr/>
                    <a:lstStyle/>
                    <a:p>
                      <a:pPr algn="l" fontAlgn="b"/>
                      <a:r>
                        <a:rPr lang="fr-CH" sz="1800" u="none" strike="noStrike">
                          <a:effectLst/>
                        </a:rPr>
                        <a:t>10</a:t>
                      </a:r>
                      <a:endParaRPr lang="fr-CH" sz="1800" b="0" i="0" u="none" strike="noStrike">
                        <a:effectLst/>
                        <a:latin typeface="Arial" panose="020B0604020202020204" pitchFamily="34" charset="0"/>
                      </a:endParaRPr>
                    </a:p>
                  </a:txBody>
                  <a:tcPr marL="2384" marR="2384" marT="2384" marB="0" anchor="b"/>
                </a:tc>
                <a:tc>
                  <a:txBody>
                    <a:bodyPr/>
                    <a:lstStyle/>
                    <a:p>
                      <a:pPr algn="l" fontAlgn="b"/>
                      <a:r>
                        <a:rPr lang="fr-CH" sz="1800" u="none" strike="noStrike" dirty="0">
                          <a:effectLst/>
                        </a:rPr>
                        <a:t>Mitigé</a:t>
                      </a:r>
                      <a:endParaRPr lang="fr-CH" sz="1800" b="0" i="0" u="none" strike="noStrike" dirty="0">
                        <a:effectLst/>
                        <a:latin typeface="Arial" panose="020B0604020202020204" pitchFamily="34" charset="0"/>
                      </a:endParaRPr>
                    </a:p>
                  </a:txBody>
                  <a:tcPr marL="2384" marR="2384" marT="2384" marB="0" anchor="b"/>
                </a:tc>
                <a:tc>
                  <a:txBody>
                    <a:bodyPr/>
                    <a:lstStyle/>
                    <a:p>
                      <a:pPr algn="l" fontAlgn="b"/>
                      <a:r>
                        <a:rPr lang="fr-CH" sz="1800" u="none" strike="noStrike">
                          <a:effectLst/>
                        </a:rPr>
                        <a:t>L'équilibre ici est global, mais cet équilibre n'est pas forcément respecté à l'interne même d'un module.</a:t>
                      </a:r>
                      <a:endParaRPr lang="fr-CH" sz="1800" b="0" i="0" u="none" strike="noStrike">
                        <a:effectLst/>
                        <a:latin typeface="Arial" panose="020B0604020202020204" pitchFamily="34" charset="0"/>
                      </a:endParaRPr>
                    </a:p>
                  </a:txBody>
                  <a:tcPr marL="2384" marR="2384" marT="2384" marB="0" anchor="b"/>
                </a:tc>
              </a:tr>
              <a:tr h="848607">
                <a:tc>
                  <a:txBody>
                    <a:bodyPr/>
                    <a:lstStyle/>
                    <a:p>
                      <a:pPr algn="l" fontAlgn="b"/>
                      <a:r>
                        <a:rPr lang="fr-CH" sz="1800" u="none" strike="noStrike">
                          <a:effectLst/>
                        </a:rPr>
                        <a:t>11</a:t>
                      </a:r>
                      <a:endParaRPr lang="fr-CH" sz="1800" b="0" i="0" u="none" strike="noStrike">
                        <a:effectLst/>
                        <a:latin typeface="Arial" panose="020B0604020202020204" pitchFamily="34" charset="0"/>
                      </a:endParaRPr>
                    </a:p>
                  </a:txBody>
                  <a:tcPr marL="2384" marR="2384" marT="2384" marB="0" anchor="b"/>
                </a:tc>
                <a:tc>
                  <a:txBody>
                    <a:bodyPr/>
                    <a:lstStyle/>
                    <a:p>
                      <a:pPr algn="l" fontAlgn="b"/>
                      <a:r>
                        <a:rPr lang="fr-CH" sz="1800" u="none" strike="noStrike" dirty="0">
                          <a:effectLst/>
                        </a:rPr>
                        <a:t>Mitigé</a:t>
                      </a:r>
                      <a:endParaRPr lang="fr-CH" sz="1800" b="0" i="0" u="none" strike="noStrike" dirty="0">
                        <a:effectLst/>
                        <a:latin typeface="Arial" panose="020B0604020202020204" pitchFamily="34" charset="0"/>
                      </a:endParaRPr>
                    </a:p>
                  </a:txBody>
                  <a:tcPr marL="2384" marR="2384" marT="2384" marB="0" anchor="b"/>
                </a:tc>
                <a:tc>
                  <a:txBody>
                    <a:bodyPr/>
                    <a:lstStyle/>
                    <a:p>
                      <a:pPr algn="l" fontAlgn="b"/>
                      <a:r>
                        <a:rPr lang="fr-CH" sz="1800" u="none" strike="noStrike">
                          <a:effectLst/>
                        </a:rPr>
                        <a:t>Cela dépend des cours, certains sont uniquement théoriques et une partie pratique serait la bienvenue (T-Alg par exemple). Attention à ne pas lier pratique = devoir. Pas mal de cours inclus de la pratique mais uniquement comme devoir, donc au final, surcharge plus l'étudiant qu'un aspect purement théorique, ce qui n'est pas le but.</a:t>
                      </a:r>
                      <a:endParaRPr lang="fr-CH" sz="1800" b="0" i="0" u="none" strike="noStrike">
                        <a:effectLst/>
                        <a:latin typeface="Arial" panose="020B0604020202020204" pitchFamily="34" charset="0"/>
                      </a:endParaRPr>
                    </a:p>
                  </a:txBody>
                  <a:tcPr marL="2384" marR="2384" marT="2384" marB="0" anchor="b"/>
                </a:tc>
              </a:tr>
              <a:tr h="355829">
                <a:tc>
                  <a:txBody>
                    <a:bodyPr/>
                    <a:lstStyle/>
                    <a:p>
                      <a:pPr algn="l" fontAlgn="b"/>
                      <a:r>
                        <a:rPr lang="fr-CH" sz="1800" u="none" strike="noStrike">
                          <a:effectLst/>
                        </a:rPr>
                        <a:t>12</a:t>
                      </a:r>
                      <a:endParaRPr lang="fr-CH" sz="1800" b="0" i="0" u="none" strike="noStrike">
                        <a:effectLst/>
                        <a:latin typeface="Arial" panose="020B0604020202020204" pitchFamily="34" charset="0"/>
                      </a:endParaRPr>
                    </a:p>
                  </a:txBody>
                  <a:tcPr marL="2384" marR="2384" marT="2384" marB="0" anchor="b"/>
                </a:tc>
                <a:tc>
                  <a:txBody>
                    <a:bodyPr/>
                    <a:lstStyle/>
                    <a:p>
                      <a:pPr algn="l" fontAlgn="b"/>
                      <a:r>
                        <a:rPr lang="fr-CH" sz="1800" u="none" strike="noStrike" dirty="0">
                          <a:effectLst/>
                        </a:rPr>
                        <a:t>Ne sais pas</a:t>
                      </a:r>
                      <a:endParaRPr lang="fr-CH" sz="1800" b="0" i="0" u="none" strike="noStrike" dirty="0">
                        <a:effectLst/>
                        <a:latin typeface="Arial" panose="020B0604020202020204" pitchFamily="34" charset="0"/>
                      </a:endParaRPr>
                    </a:p>
                  </a:txBody>
                  <a:tcPr marL="2384" marR="2384" marT="2384" marB="0" anchor="b"/>
                </a:tc>
                <a:tc>
                  <a:txBody>
                    <a:bodyPr/>
                    <a:lstStyle/>
                    <a:p>
                      <a:pPr algn="l" fontAlgn="b"/>
                      <a:r>
                        <a:rPr lang="fr-CH" sz="1800" u="none" strike="noStrike">
                          <a:effectLst/>
                        </a:rPr>
                        <a:t>Je n'ai encore pas d'avis sur la question ayant commencé la formation il y a 3 mois.</a:t>
                      </a:r>
                      <a:endParaRPr lang="fr-CH" sz="1800" b="0" i="0" u="none" strike="noStrike">
                        <a:effectLst/>
                        <a:latin typeface="Arial" panose="020B0604020202020204" pitchFamily="34" charset="0"/>
                      </a:endParaRPr>
                    </a:p>
                  </a:txBody>
                  <a:tcPr marL="2384" marR="2384" marT="2384" marB="0" anchor="b"/>
                </a:tc>
              </a:tr>
              <a:tr h="284503">
                <a:tc>
                  <a:txBody>
                    <a:bodyPr/>
                    <a:lstStyle/>
                    <a:p>
                      <a:pPr algn="l" fontAlgn="b"/>
                      <a:r>
                        <a:rPr lang="fr-CH" sz="1800" u="none" strike="noStrike">
                          <a:effectLst/>
                        </a:rPr>
                        <a:t>13</a:t>
                      </a:r>
                      <a:endParaRPr lang="fr-CH" sz="1800" b="0" i="0" u="none" strike="noStrike">
                        <a:effectLst/>
                        <a:latin typeface="Arial" panose="020B0604020202020204" pitchFamily="34" charset="0"/>
                      </a:endParaRPr>
                    </a:p>
                  </a:txBody>
                  <a:tcPr marL="2384" marR="2384" marT="2384" marB="0" anchor="b"/>
                </a:tc>
                <a:tc>
                  <a:txBody>
                    <a:bodyPr/>
                    <a:lstStyle/>
                    <a:p>
                      <a:pPr algn="l" fontAlgn="b"/>
                      <a:r>
                        <a:rPr lang="fr-CH" sz="1800" u="none" strike="noStrike" dirty="0">
                          <a:effectLst/>
                        </a:rPr>
                        <a:t>Pas assez de pratique</a:t>
                      </a:r>
                      <a:endParaRPr lang="fr-CH" sz="1800" b="0" i="0" u="none" strike="noStrike" dirty="0">
                        <a:effectLst/>
                        <a:latin typeface="Arial" panose="020B0604020202020204" pitchFamily="34" charset="0"/>
                      </a:endParaRPr>
                    </a:p>
                  </a:txBody>
                  <a:tcPr marL="2384" marR="2384" marT="2384" marB="0" anchor="b"/>
                </a:tc>
                <a:tc>
                  <a:txBody>
                    <a:bodyPr/>
                    <a:lstStyle/>
                    <a:p>
                      <a:pPr algn="l" fontAlgn="b"/>
                      <a:r>
                        <a:rPr lang="fr-CH" sz="1800" u="none" strike="noStrike">
                          <a:effectLst/>
                        </a:rPr>
                        <a:t>Le cours QRM est plutôt ludique mais si non 0 pratique.</a:t>
                      </a:r>
                      <a:endParaRPr lang="fr-CH" sz="1800" b="0" i="0" u="none" strike="noStrike">
                        <a:effectLst/>
                        <a:latin typeface="Arial" panose="020B0604020202020204" pitchFamily="34" charset="0"/>
                      </a:endParaRPr>
                    </a:p>
                  </a:txBody>
                  <a:tcPr marL="2384" marR="2384" marT="2384" marB="0" anchor="b"/>
                </a:tc>
              </a:tr>
              <a:tr h="566555">
                <a:tc>
                  <a:txBody>
                    <a:bodyPr/>
                    <a:lstStyle/>
                    <a:p>
                      <a:pPr algn="l" fontAlgn="b"/>
                      <a:r>
                        <a:rPr lang="fr-CH" sz="1800" u="none" strike="noStrike">
                          <a:effectLst/>
                        </a:rPr>
                        <a:t>14</a:t>
                      </a:r>
                      <a:endParaRPr lang="fr-CH" sz="1800" b="0" i="0" u="none" strike="noStrike">
                        <a:effectLst/>
                        <a:latin typeface="Arial" panose="020B0604020202020204" pitchFamily="34" charset="0"/>
                      </a:endParaRPr>
                    </a:p>
                  </a:txBody>
                  <a:tcPr marL="2384" marR="2384" marT="2384" marB="0" anchor="b"/>
                </a:tc>
                <a:tc>
                  <a:txBody>
                    <a:bodyPr/>
                    <a:lstStyle/>
                    <a:p>
                      <a:pPr algn="l" fontAlgn="b"/>
                      <a:r>
                        <a:rPr lang="fr-CH" sz="1800" u="none" strike="noStrike" dirty="0">
                          <a:effectLst/>
                        </a:rPr>
                        <a:t>Pas assez de pratique</a:t>
                      </a:r>
                      <a:endParaRPr lang="fr-CH" sz="1800" b="0" i="0" u="none" strike="noStrike" dirty="0">
                        <a:effectLst/>
                        <a:latin typeface="Arial" panose="020B0604020202020204" pitchFamily="34" charset="0"/>
                      </a:endParaRPr>
                    </a:p>
                  </a:txBody>
                  <a:tcPr marL="2384" marR="2384" marT="2384" marB="0" anchor="b"/>
                </a:tc>
                <a:tc>
                  <a:txBody>
                    <a:bodyPr/>
                    <a:lstStyle/>
                    <a:p>
                      <a:pPr algn="l" fontAlgn="b"/>
                      <a:r>
                        <a:rPr lang="fr-CH" sz="1800" u="none" strike="noStrike">
                          <a:effectLst/>
                        </a:rPr>
                        <a:t>très dépendant du prof, en moyenne comme pour les autres cours, trop de magistral pas assez de pratique (projets) et certain cours ne sont pas faisable en 2h30/ par semaine.</a:t>
                      </a:r>
                      <a:endParaRPr lang="fr-CH" sz="1800" b="0" i="0" u="none" strike="noStrike">
                        <a:effectLst/>
                        <a:latin typeface="Arial" panose="020B0604020202020204" pitchFamily="34" charset="0"/>
                      </a:endParaRPr>
                    </a:p>
                  </a:txBody>
                  <a:tcPr marL="2384" marR="2384" marT="2384" marB="0" anchor="b"/>
                </a:tc>
              </a:tr>
              <a:tr h="711658">
                <a:tc>
                  <a:txBody>
                    <a:bodyPr/>
                    <a:lstStyle/>
                    <a:p>
                      <a:pPr algn="l" fontAlgn="b"/>
                      <a:r>
                        <a:rPr lang="fr-CH" sz="1800" u="none" strike="noStrike" dirty="0">
                          <a:effectLst/>
                        </a:rPr>
                        <a:t>15</a:t>
                      </a:r>
                      <a:endParaRPr lang="fr-CH" sz="1800" b="0" i="0" u="none" strike="noStrike" dirty="0">
                        <a:effectLst/>
                        <a:latin typeface="Arial" panose="020B0604020202020204" pitchFamily="34" charset="0"/>
                      </a:endParaRPr>
                    </a:p>
                  </a:txBody>
                  <a:tcPr marL="2384" marR="2384" marT="2384" marB="0" anchor="b"/>
                </a:tc>
                <a:tc>
                  <a:txBody>
                    <a:bodyPr/>
                    <a:lstStyle/>
                    <a:p>
                      <a:pPr algn="l" fontAlgn="b"/>
                      <a:r>
                        <a:rPr lang="fr-CH" sz="1800" u="none" strike="noStrike" dirty="0">
                          <a:effectLst/>
                        </a:rPr>
                        <a:t>Pas assez de pratique</a:t>
                      </a:r>
                      <a:endParaRPr lang="fr-CH" sz="1800" b="0" i="0" u="none" strike="noStrike" dirty="0">
                        <a:effectLst/>
                        <a:latin typeface="Arial" panose="020B0604020202020204" pitchFamily="34" charset="0"/>
                      </a:endParaRPr>
                    </a:p>
                  </a:txBody>
                  <a:tcPr marL="2384" marR="2384" marT="2384" marB="0" anchor="b"/>
                </a:tc>
                <a:tc>
                  <a:txBody>
                    <a:bodyPr/>
                    <a:lstStyle/>
                    <a:p>
                      <a:pPr algn="l" fontAlgn="b"/>
                      <a:r>
                        <a:rPr lang="fr-CH" sz="1800" u="none" strike="noStrike" dirty="0">
                          <a:effectLst/>
                        </a:rPr>
                        <a:t>Certains cours manquent de théorie, sans que la pratique n'apporte de connaissances supplémentaires.</a:t>
                      </a:r>
                      <a:endParaRPr lang="fr-CH" sz="1800" b="0" i="0" u="none" strike="noStrike" dirty="0">
                        <a:effectLst/>
                        <a:latin typeface="Arial" panose="020B0604020202020204" pitchFamily="34" charset="0"/>
                      </a:endParaRPr>
                    </a:p>
                  </a:txBody>
                  <a:tcPr marL="2384" marR="2384" marT="2384" marB="0" anchor="b"/>
                </a:tc>
              </a:tr>
              <a:tr h="284503">
                <a:tc>
                  <a:txBody>
                    <a:bodyPr/>
                    <a:lstStyle/>
                    <a:p>
                      <a:pPr algn="l" fontAlgn="b"/>
                      <a:r>
                        <a:rPr lang="fr-CH" sz="1800" u="none" strike="noStrike" dirty="0">
                          <a:effectLst/>
                        </a:rPr>
                        <a:t>16</a:t>
                      </a:r>
                      <a:endParaRPr lang="fr-CH" sz="1800" b="0" i="0" u="none" strike="noStrike" dirty="0">
                        <a:effectLst/>
                        <a:latin typeface="Arial" panose="020B0604020202020204" pitchFamily="34" charset="0"/>
                      </a:endParaRPr>
                    </a:p>
                  </a:txBody>
                  <a:tcPr marL="2384" marR="2384" marT="2384" marB="0" anchor="b"/>
                </a:tc>
                <a:tc>
                  <a:txBody>
                    <a:bodyPr/>
                    <a:lstStyle/>
                    <a:p>
                      <a:pPr algn="l" fontAlgn="b"/>
                      <a:r>
                        <a:rPr lang="fr-CH" sz="1800" u="none" strike="noStrike">
                          <a:effectLst/>
                        </a:rPr>
                        <a:t>Pas assez de pratique</a:t>
                      </a:r>
                      <a:endParaRPr lang="fr-CH" sz="1800" b="0" i="0" u="none" strike="noStrike">
                        <a:effectLst/>
                        <a:latin typeface="Arial" panose="020B0604020202020204" pitchFamily="34" charset="0"/>
                      </a:endParaRPr>
                    </a:p>
                  </a:txBody>
                  <a:tcPr marL="2384" marR="2384" marT="2384" marB="0" anchor="b"/>
                </a:tc>
                <a:tc>
                  <a:txBody>
                    <a:bodyPr/>
                    <a:lstStyle/>
                    <a:p>
                      <a:pPr algn="l" fontAlgn="b"/>
                      <a:r>
                        <a:rPr lang="fr-CH" sz="1800" u="none" strike="noStrike">
                          <a:effectLst/>
                        </a:rPr>
                        <a:t>Nous sommes seulement noté sur le rapport et non sur la pratique.</a:t>
                      </a:r>
                      <a:endParaRPr lang="fr-CH" sz="1800" b="0" i="0" u="none" strike="noStrike">
                        <a:effectLst/>
                        <a:latin typeface="Arial" panose="020B0604020202020204" pitchFamily="34" charset="0"/>
                      </a:endParaRPr>
                    </a:p>
                  </a:txBody>
                  <a:tcPr marL="2384" marR="2384" marT="2384" marB="0" anchor="b"/>
                </a:tc>
              </a:tr>
              <a:tr h="284503">
                <a:tc>
                  <a:txBody>
                    <a:bodyPr/>
                    <a:lstStyle/>
                    <a:p>
                      <a:pPr algn="l" fontAlgn="b"/>
                      <a:r>
                        <a:rPr lang="fr-CH" sz="1800" u="none" strike="noStrike" dirty="0">
                          <a:effectLst/>
                        </a:rPr>
                        <a:t>17</a:t>
                      </a:r>
                      <a:endParaRPr lang="fr-CH" sz="1800" b="0" i="0" u="none" strike="noStrike" dirty="0">
                        <a:effectLst/>
                        <a:latin typeface="Arial" panose="020B0604020202020204" pitchFamily="34" charset="0"/>
                      </a:endParaRPr>
                    </a:p>
                  </a:txBody>
                  <a:tcPr marL="2384" marR="2384" marT="2384" marB="0" anchor="b"/>
                </a:tc>
                <a:tc>
                  <a:txBody>
                    <a:bodyPr/>
                    <a:lstStyle/>
                    <a:p>
                      <a:pPr algn="l" fontAlgn="b"/>
                      <a:r>
                        <a:rPr lang="fr-CH" sz="1800" u="none" strike="noStrike">
                          <a:effectLst/>
                        </a:rPr>
                        <a:t>Pas assez de pratique</a:t>
                      </a:r>
                      <a:endParaRPr lang="fr-CH" sz="1800" b="0" i="0" u="none" strike="noStrike">
                        <a:effectLst/>
                        <a:latin typeface="Arial" panose="020B0604020202020204" pitchFamily="34" charset="0"/>
                      </a:endParaRPr>
                    </a:p>
                  </a:txBody>
                  <a:tcPr marL="2384" marR="2384" marT="2384" marB="0" anchor="b"/>
                </a:tc>
                <a:tc>
                  <a:txBody>
                    <a:bodyPr/>
                    <a:lstStyle/>
                    <a:p>
                      <a:pPr algn="l" fontAlgn="b"/>
                      <a:r>
                        <a:rPr lang="fr-CH" sz="1800" u="none" strike="noStrike">
                          <a:effectLst/>
                        </a:rPr>
                        <a:t>Je n'ai pas encore pu faire les cours de PA.</a:t>
                      </a:r>
                      <a:endParaRPr lang="fr-CH" sz="1800" b="0" i="0" u="none" strike="noStrike">
                        <a:effectLst/>
                        <a:latin typeface="Arial" panose="020B0604020202020204" pitchFamily="34" charset="0"/>
                      </a:endParaRPr>
                    </a:p>
                  </a:txBody>
                  <a:tcPr marL="2384" marR="2384" marT="2384" marB="0" anchor="b"/>
                </a:tc>
              </a:tr>
              <a:tr h="284503">
                <a:tc>
                  <a:txBody>
                    <a:bodyPr/>
                    <a:lstStyle/>
                    <a:p>
                      <a:pPr algn="l" fontAlgn="b"/>
                      <a:r>
                        <a:rPr lang="fr-CH" sz="1800" u="none" strike="noStrike" dirty="0">
                          <a:effectLst/>
                        </a:rPr>
                        <a:t>18</a:t>
                      </a:r>
                      <a:endParaRPr lang="fr-CH" sz="1800" b="0" i="0" u="none" strike="noStrike" dirty="0">
                        <a:effectLst/>
                        <a:latin typeface="Arial" panose="020B0604020202020204" pitchFamily="34" charset="0"/>
                      </a:endParaRPr>
                    </a:p>
                  </a:txBody>
                  <a:tcPr marL="2384" marR="2384" marT="2384" marB="0" anchor="b"/>
                </a:tc>
                <a:tc>
                  <a:txBody>
                    <a:bodyPr/>
                    <a:lstStyle/>
                    <a:p>
                      <a:pPr algn="l" fontAlgn="b"/>
                      <a:r>
                        <a:rPr lang="fr-CH" sz="1800" u="none" strike="noStrike">
                          <a:effectLst/>
                        </a:rPr>
                        <a:t>Pas assez de pratique</a:t>
                      </a:r>
                      <a:endParaRPr lang="fr-CH" sz="1800" b="0" i="0" u="none" strike="noStrike">
                        <a:effectLst/>
                        <a:latin typeface="Arial" panose="020B0604020202020204" pitchFamily="34" charset="0"/>
                      </a:endParaRPr>
                    </a:p>
                  </a:txBody>
                  <a:tcPr marL="2384" marR="2384" marT="2384" marB="0" anchor="b"/>
                </a:tc>
                <a:tc>
                  <a:txBody>
                    <a:bodyPr/>
                    <a:lstStyle/>
                    <a:p>
                      <a:pPr algn="l" fontAlgn="b"/>
                      <a:r>
                        <a:rPr lang="fr-CH" sz="1800" u="none" strike="noStrike">
                          <a:effectLst/>
                        </a:rPr>
                        <a:t>Pas assez de pratique en classe dans le module CME</a:t>
                      </a:r>
                      <a:endParaRPr lang="fr-CH" sz="1800" b="0" i="0" u="none" strike="noStrike">
                        <a:effectLst/>
                        <a:latin typeface="Arial" panose="020B0604020202020204" pitchFamily="34" charset="0"/>
                      </a:endParaRPr>
                    </a:p>
                  </a:txBody>
                  <a:tcPr marL="2384" marR="2384" marT="2384" marB="0" anchor="b"/>
                </a:tc>
              </a:tr>
              <a:tr h="566555">
                <a:tc>
                  <a:txBody>
                    <a:bodyPr/>
                    <a:lstStyle/>
                    <a:p>
                      <a:pPr algn="l" fontAlgn="b"/>
                      <a:r>
                        <a:rPr lang="fr-CH" sz="1800" u="none" strike="noStrike" dirty="0">
                          <a:effectLst/>
                        </a:rPr>
                        <a:t>19</a:t>
                      </a:r>
                      <a:endParaRPr lang="fr-CH" sz="1800" b="0" i="0" u="none" strike="noStrike" dirty="0">
                        <a:effectLst/>
                        <a:latin typeface="Arial" panose="020B0604020202020204" pitchFamily="34" charset="0"/>
                      </a:endParaRPr>
                    </a:p>
                  </a:txBody>
                  <a:tcPr marL="2384" marR="2384" marT="2384" marB="0" anchor="b"/>
                </a:tc>
                <a:tc>
                  <a:txBody>
                    <a:bodyPr/>
                    <a:lstStyle/>
                    <a:p>
                      <a:pPr algn="l" fontAlgn="b"/>
                      <a:r>
                        <a:rPr lang="fr-CH" sz="1800" u="none" strike="noStrike">
                          <a:effectLst/>
                        </a:rPr>
                        <a:t>Plus de MA</a:t>
                      </a:r>
                      <a:endParaRPr lang="fr-CH" sz="1800" b="0" i="0" u="none" strike="noStrike">
                        <a:effectLst/>
                        <a:latin typeface="Arial" panose="020B0604020202020204" pitchFamily="34" charset="0"/>
                      </a:endParaRPr>
                    </a:p>
                  </a:txBody>
                  <a:tcPr marL="2384" marR="2384" marT="2384" marB="0" anchor="b"/>
                </a:tc>
                <a:tc>
                  <a:txBody>
                    <a:bodyPr/>
                    <a:lstStyle/>
                    <a:p>
                      <a:pPr algn="l" fontAlgn="b"/>
                      <a:r>
                        <a:rPr lang="fr-CH" sz="1800" u="none" strike="noStrike">
                          <a:effectLst/>
                        </a:rPr>
                        <a:t>Les activités d’approfondissement sont très intéressants. J'aurais préférer plus de MA e moins de MC. On pourrait aussi avoir plus de flexibilité pour faire de cours MA d'autres options/orientations.</a:t>
                      </a:r>
                      <a:endParaRPr lang="fr-CH" sz="1800" b="0" i="0" u="none" strike="noStrike">
                        <a:effectLst/>
                        <a:latin typeface="Arial" panose="020B0604020202020204" pitchFamily="34" charset="0"/>
                      </a:endParaRPr>
                    </a:p>
                  </a:txBody>
                  <a:tcPr marL="2384" marR="2384" marT="2384" marB="0" anchor="b"/>
                </a:tc>
              </a:tr>
              <a:tr h="566555">
                <a:tc>
                  <a:txBody>
                    <a:bodyPr/>
                    <a:lstStyle/>
                    <a:p>
                      <a:pPr algn="l" fontAlgn="b"/>
                      <a:r>
                        <a:rPr lang="fr-CH" sz="1800" u="none" strike="noStrike" dirty="0">
                          <a:effectLst/>
                        </a:rPr>
                        <a:t>20</a:t>
                      </a:r>
                      <a:endParaRPr lang="fr-CH" sz="1800" b="0" i="0" u="none" strike="noStrike" dirty="0">
                        <a:effectLst/>
                        <a:latin typeface="Arial" panose="020B0604020202020204" pitchFamily="34" charset="0"/>
                      </a:endParaRPr>
                    </a:p>
                  </a:txBody>
                  <a:tcPr marL="2384" marR="2384" marT="2384" marB="0" anchor="b"/>
                </a:tc>
                <a:tc>
                  <a:txBody>
                    <a:bodyPr/>
                    <a:lstStyle/>
                    <a:p>
                      <a:pPr algn="l" fontAlgn="b"/>
                      <a:r>
                        <a:rPr lang="fr-CH" sz="1800" u="none" strike="noStrike">
                          <a:effectLst/>
                        </a:rPr>
                        <a:t>Problème de prérequis</a:t>
                      </a:r>
                      <a:endParaRPr lang="fr-CH" sz="1800" b="0" i="0" u="none" strike="noStrike">
                        <a:effectLst/>
                        <a:latin typeface="Arial" panose="020B0604020202020204" pitchFamily="34" charset="0"/>
                      </a:endParaRPr>
                    </a:p>
                  </a:txBody>
                  <a:tcPr marL="2384" marR="2384" marT="2384" marB="0" anchor="b"/>
                </a:tc>
                <a:tc>
                  <a:txBody>
                    <a:bodyPr/>
                    <a:lstStyle/>
                    <a:p>
                      <a:pPr algn="l" fontAlgn="b"/>
                      <a:r>
                        <a:rPr lang="fr-CH" sz="1800" u="none" strike="noStrike">
                          <a:effectLst/>
                        </a:rPr>
                        <a:t>La pratique est toujours un atout, mais certains cours manquent cruellement d'organisation, et certains sont simplement des cours de bachelor donnés à des master… il y a un problème de prérequis dans le système.</a:t>
                      </a:r>
                      <a:endParaRPr lang="fr-CH" sz="1800" b="0" i="0" u="none" strike="noStrike">
                        <a:effectLst/>
                        <a:latin typeface="Arial" panose="020B0604020202020204" pitchFamily="34" charset="0"/>
                      </a:endParaRPr>
                    </a:p>
                  </a:txBody>
                  <a:tcPr marL="2384" marR="2384" marT="2384" marB="0" anchor="b"/>
                </a:tc>
              </a:tr>
              <a:tr h="284503">
                <a:tc>
                  <a:txBody>
                    <a:bodyPr/>
                    <a:lstStyle/>
                    <a:p>
                      <a:pPr algn="l" fontAlgn="b"/>
                      <a:r>
                        <a:rPr lang="fr-CH" sz="1800" u="none" strike="noStrike" dirty="0">
                          <a:effectLst/>
                        </a:rPr>
                        <a:t>21</a:t>
                      </a:r>
                      <a:endParaRPr lang="fr-CH" sz="1800" b="0" i="0" u="none" strike="noStrike" dirty="0">
                        <a:effectLst/>
                        <a:latin typeface="Arial" panose="020B0604020202020204" pitchFamily="34" charset="0"/>
                      </a:endParaRPr>
                    </a:p>
                  </a:txBody>
                  <a:tcPr marL="2384" marR="2384" marT="2384" marB="0" anchor="b"/>
                </a:tc>
                <a:tc>
                  <a:txBody>
                    <a:bodyPr/>
                    <a:lstStyle/>
                    <a:p>
                      <a:pPr algn="l" fontAlgn="b"/>
                      <a:r>
                        <a:rPr lang="fr-CH" sz="1800" u="none" strike="noStrike">
                          <a:effectLst/>
                        </a:rPr>
                        <a:t>Trop théorique</a:t>
                      </a:r>
                      <a:endParaRPr lang="fr-CH" sz="1800" b="0" i="0" u="none" strike="noStrike">
                        <a:effectLst/>
                        <a:latin typeface="Arial" panose="020B0604020202020204" pitchFamily="34" charset="0"/>
                      </a:endParaRPr>
                    </a:p>
                  </a:txBody>
                  <a:tcPr marL="2384" marR="2384" marT="2384" marB="0" anchor="b"/>
                </a:tc>
                <a:tc>
                  <a:txBody>
                    <a:bodyPr/>
                    <a:lstStyle/>
                    <a:p>
                      <a:pPr algn="l" fontAlgn="b"/>
                      <a:r>
                        <a:rPr lang="fr-CH" sz="1800" u="none" strike="noStrike" dirty="0">
                          <a:effectLst/>
                        </a:rPr>
                        <a:t>Certains cours beaucoup trop théoriques.</a:t>
                      </a:r>
                      <a:endParaRPr lang="fr-CH" sz="1800" b="0" i="0" u="none" strike="noStrike" dirty="0">
                        <a:effectLst/>
                        <a:latin typeface="Arial" panose="020B0604020202020204" pitchFamily="34" charset="0"/>
                      </a:endParaRPr>
                    </a:p>
                  </a:txBody>
                  <a:tcPr marL="2384" marR="2384" marT="2384" marB="0" anchor="b"/>
                </a:tc>
              </a:tr>
            </a:tbl>
          </a:graphicData>
        </a:graphic>
      </p:graphicFrame>
      <p:graphicFrame>
        <p:nvGraphicFramePr>
          <p:cNvPr id="6" name="Graphique 5"/>
          <p:cNvGraphicFramePr>
            <a:graphicFrameLocks/>
          </p:cNvGraphicFramePr>
          <p:nvPr>
            <p:extLst>
              <p:ext uri="{D42A27DB-BD31-4B8C-83A1-F6EECF244321}">
                <p14:modId xmlns:p14="http://schemas.microsoft.com/office/powerpoint/2010/main" val="2098090065"/>
              </p:ext>
            </p:extLst>
          </p:nvPr>
        </p:nvGraphicFramePr>
        <p:xfrm>
          <a:off x="4968219" y="2343696"/>
          <a:ext cx="7810735" cy="460851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2908700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a:t>Offre HES-SO </a:t>
            </a:r>
            <a:r>
              <a:rPr lang="fr-CH" sz="2800" dirty="0"/>
              <a:t>(</a:t>
            </a:r>
            <a:r>
              <a:rPr lang="fr-CH" sz="2800" dirty="0" smtClean="0"/>
              <a:t>Q.15)</a:t>
            </a:r>
            <a:endParaRPr lang="fr-CH" dirty="0"/>
          </a:p>
        </p:txBody>
      </p:sp>
      <p:pic>
        <p:nvPicPr>
          <p:cNvPr id="5" name="Image 4"/>
          <p:cNvPicPr>
            <a:picLocks noChangeAspect="1"/>
          </p:cNvPicPr>
          <p:nvPr/>
        </p:nvPicPr>
        <p:blipFill>
          <a:blip r:embed="rId2"/>
          <a:stretch>
            <a:fillRect/>
          </a:stretch>
        </p:blipFill>
        <p:spPr>
          <a:xfrm>
            <a:off x="4998839" y="3975860"/>
            <a:ext cx="8358071" cy="2160240"/>
          </a:xfrm>
          <a:prstGeom prst="rect">
            <a:avLst/>
          </a:prstGeom>
        </p:spPr>
      </p:pic>
      <p:graphicFrame>
        <p:nvGraphicFramePr>
          <p:cNvPr id="6" name="Tableau 5"/>
          <p:cNvGraphicFramePr>
            <a:graphicFrameLocks noGrp="1"/>
          </p:cNvGraphicFramePr>
          <p:nvPr>
            <p:extLst>
              <p:ext uri="{D42A27DB-BD31-4B8C-83A1-F6EECF244321}">
                <p14:modId xmlns:p14="http://schemas.microsoft.com/office/powerpoint/2010/main" val="98441209"/>
              </p:ext>
            </p:extLst>
          </p:nvPr>
        </p:nvGraphicFramePr>
        <p:xfrm>
          <a:off x="2838599" y="6367219"/>
          <a:ext cx="11521281" cy="1751058"/>
        </p:xfrm>
        <a:graphic>
          <a:graphicData uri="http://schemas.openxmlformats.org/drawingml/2006/table">
            <a:tbl>
              <a:tblPr>
                <a:tableStyleId>{5FD0F851-EC5A-4D38-B0AD-8093EC10F338}</a:tableStyleId>
              </a:tblPr>
              <a:tblGrid>
                <a:gridCol w="5190906"/>
                <a:gridCol w="1266075"/>
                <a:gridCol w="1266075"/>
                <a:gridCol w="1266075"/>
                <a:gridCol w="1266075"/>
                <a:gridCol w="1266075"/>
              </a:tblGrid>
              <a:tr h="331833">
                <a:tc>
                  <a:txBody>
                    <a:bodyPr/>
                    <a:lstStyle/>
                    <a:p>
                      <a:pPr algn="ctr" fontAlgn="b"/>
                      <a:endParaRPr lang="fr-CH" sz="1800" b="0" i="0" u="none" strike="noStrike" dirty="0">
                        <a:effectLst/>
                        <a:latin typeface="Arial" panose="020B0604020202020204" pitchFamily="34" charset="0"/>
                      </a:endParaRPr>
                    </a:p>
                  </a:txBody>
                  <a:tcPr marL="9525" marR="9525" marT="9525" marB="0" anchor="b">
                    <a:solidFill>
                      <a:schemeClr val="bg1">
                        <a:lumMod val="85000"/>
                      </a:schemeClr>
                    </a:solidFill>
                  </a:tcPr>
                </a:tc>
                <a:tc>
                  <a:txBody>
                    <a:bodyPr/>
                    <a:lstStyle/>
                    <a:p>
                      <a:pPr algn="ctr" fontAlgn="b"/>
                      <a:r>
                        <a:rPr lang="fr-CH" sz="1800" u="none" strike="noStrike">
                          <a:effectLst/>
                        </a:rPr>
                        <a:t>1ere place </a:t>
                      </a:r>
                      <a:endParaRPr lang="fr-CH" sz="1800" b="0" i="0" u="none" strike="noStrike">
                        <a:effectLst/>
                        <a:latin typeface="Arial" panose="020B0604020202020204" pitchFamily="34" charset="0"/>
                      </a:endParaRPr>
                    </a:p>
                  </a:txBody>
                  <a:tcPr marL="9525" marR="9525" marT="9525" marB="0" anchor="b">
                    <a:solidFill>
                      <a:schemeClr val="bg1">
                        <a:lumMod val="85000"/>
                      </a:schemeClr>
                    </a:solidFill>
                  </a:tcPr>
                </a:tc>
                <a:tc>
                  <a:txBody>
                    <a:bodyPr/>
                    <a:lstStyle/>
                    <a:p>
                      <a:pPr algn="ctr" fontAlgn="b"/>
                      <a:r>
                        <a:rPr lang="fr-CH" sz="1800" u="none" strike="noStrike">
                          <a:effectLst/>
                        </a:rPr>
                        <a:t>2e</a:t>
                      </a:r>
                      <a:endParaRPr lang="fr-CH" sz="1800" b="0" i="0" u="none" strike="noStrike">
                        <a:effectLst/>
                        <a:latin typeface="Arial" panose="020B0604020202020204" pitchFamily="34" charset="0"/>
                      </a:endParaRPr>
                    </a:p>
                  </a:txBody>
                  <a:tcPr marL="9525" marR="9525" marT="9525" marB="0" anchor="b">
                    <a:solidFill>
                      <a:schemeClr val="bg1">
                        <a:lumMod val="85000"/>
                      </a:schemeClr>
                    </a:solidFill>
                  </a:tcPr>
                </a:tc>
                <a:tc>
                  <a:txBody>
                    <a:bodyPr/>
                    <a:lstStyle/>
                    <a:p>
                      <a:pPr algn="ctr" fontAlgn="b"/>
                      <a:r>
                        <a:rPr lang="fr-CH" sz="1800" u="none" strike="noStrike">
                          <a:effectLst/>
                        </a:rPr>
                        <a:t>3e</a:t>
                      </a:r>
                      <a:endParaRPr lang="fr-CH" sz="1800" b="0" i="0" u="none" strike="noStrike">
                        <a:effectLst/>
                        <a:latin typeface="Arial" panose="020B0604020202020204" pitchFamily="34" charset="0"/>
                      </a:endParaRPr>
                    </a:p>
                  </a:txBody>
                  <a:tcPr marL="9525" marR="9525" marT="9525" marB="0" anchor="b">
                    <a:solidFill>
                      <a:schemeClr val="bg1">
                        <a:lumMod val="85000"/>
                      </a:schemeClr>
                    </a:solidFill>
                  </a:tcPr>
                </a:tc>
                <a:tc>
                  <a:txBody>
                    <a:bodyPr/>
                    <a:lstStyle/>
                    <a:p>
                      <a:pPr algn="ctr" fontAlgn="b"/>
                      <a:r>
                        <a:rPr lang="fr-CH" sz="1800" u="none" strike="noStrike">
                          <a:effectLst/>
                        </a:rPr>
                        <a:t>4e</a:t>
                      </a:r>
                      <a:endParaRPr lang="fr-CH" sz="1800" b="0" i="0" u="none" strike="noStrike">
                        <a:effectLst/>
                        <a:latin typeface="Arial" panose="020B0604020202020204" pitchFamily="34" charset="0"/>
                      </a:endParaRPr>
                    </a:p>
                  </a:txBody>
                  <a:tcPr marL="9525" marR="9525" marT="9525" marB="0" anchor="b">
                    <a:solidFill>
                      <a:schemeClr val="bg1">
                        <a:lumMod val="85000"/>
                      </a:schemeClr>
                    </a:solidFill>
                  </a:tcPr>
                </a:tc>
                <a:tc>
                  <a:txBody>
                    <a:bodyPr/>
                    <a:lstStyle/>
                    <a:p>
                      <a:pPr algn="ctr" fontAlgn="b"/>
                      <a:r>
                        <a:rPr lang="fr-CH" sz="1800" u="none" strike="noStrike" dirty="0">
                          <a:effectLst/>
                        </a:rPr>
                        <a:t>5e</a:t>
                      </a:r>
                      <a:endParaRPr lang="fr-CH" sz="1800" b="0" i="0" u="none" strike="noStrike" dirty="0">
                        <a:effectLst/>
                        <a:latin typeface="Arial" panose="020B0604020202020204" pitchFamily="34" charset="0"/>
                      </a:endParaRPr>
                    </a:p>
                  </a:txBody>
                  <a:tcPr marL="9525" marR="9525" marT="9525" marB="0" anchor="b">
                    <a:solidFill>
                      <a:schemeClr val="bg1">
                        <a:lumMod val="85000"/>
                      </a:schemeClr>
                    </a:solidFill>
                  </a:tcPr>
                </a:tc>
              </a:tr>
              <a:tr h="161925">
                <a:tc>
                  <a:txBody>
                    <a:bodyPr/>
                    <a:lstStyle/>
                    <a:p>
                      <a:pPr algn="l" fontAlgn="b"/>
                      <a:r>
                        <a:rPr lang="fr-CH" sz="1800" u="none" strike="noStrike" dirty="0">
                          <a:effectLst/>
                        </a:rPr>
                        <a:t>Cours avec travaux pratiques en </a:t>
                      </a:r>
                      <a:r>
                        <a:rPr lang="fr-CH" sz="1800" u="none" strike="noStrike" dirty="0" smtClean="0">
                          <a:effectLst/>
                        </a:rPr>
                        <a:t>laboratoire</a:t>
                      </a:r>
                      <a:endParaRPr lang="fr-CH" sz="1800" b="0" i="0" u="none" strike="noStrike" dirty="0">
                        <a:effectLst/>
                        <a:latin typeface="Arial" panose="020B0604020202020204" pitchFamily="34" charset="0"/>
                      </a:endParaRPr>
                    </a:p>
                  </a:txBody>
                  <a:tcPr marL="9525" marR="9525" marT="9525" marB="0" anchor="b">
                    <a:solidFill>
                      <a:schemeClr val="bg1">
                        <a:lumMod val="85000"/>
                      </a:schemeClr>
                    </a:solidFill>
                  </a:tcPr>
                </a:tc>
                <a:tc>
                  <a:txBody>
                    <a:bodyPr/>
                    <a:lstStyle/>
                    <a:p>
                      <a:pPr algn="ctr" fontAlgn="b"/>
                      <a:r>
                        <a:rPr lang="fr-CH" sz="1800" u="none" strike="noStrike" dirty="0">
                          <a:effectLst/>
                        </a:rPr>
                        <a:t>64</a:t>
                      </a:r>
                      <a:endParaRPr lang="fr-CH" sz="1800" b="0" i="0" u="none" strike="noStrike" dirty="0">
                        <a:effectLst/>
                        <a:latin typeface="Arial" panose="020B0604020202020204" pitchFamily="34" charset="0"/>
                      </a:endParaRPr>
                    </a:p>
                  </a:txBody>
                  <a:tcPr marL="9525" marR="9525" marT="9525" marB="0" anchor="b">
                    <a:solidFill>
                      <a:srgbClr val="FF2A66"/>
                    </a:solidFill>
                  </a:tcPr>
                </a:tc>
                <a:tc>
                  <a:txBody>
                    <a:bodyPr/>
                    <a:lstStyle/>
                    <a:p>
                      <a:pPr algn="ctr" fontAlgn="b"/>
                      <a:r>
                        <a:rPr lang="fr-CH" sz="1800" u="none" strike="noStrike">
                          <a:effectLst/>
                        </a:rPr>
                        <a:t>24</a:t>
                      </a:r>
                      <a:endParaRPr lang="fr-CH" sz="1800" b="0" i="0" u="none" strike="noStrike">
                        <a:effectLst/>
                        <a:latin typeface="Arial" panose="020B0604020202020204" pitchFamily="34" charset="0"/>
                      </a:endParaRPr>
                    </a:p>
                  </a:txBody>
                  <a:tcPr marL="9525" marR="9525" marT="9525" marB="0" anchor="b"/>
                </a:tc>
                <a:tc>
                  <a:txBody>
                    <a:bodyPr/>
                    <a:lstStyle/>
                    <a:p>
                      <a:pPr algn="ctr" fontAlgn="b"/>
                      <a:r>
                        <a:rPr lang="fr-CH" sz="1800" u="none" strike="noStrike">
                          <a:effectLst/>
                        </a:rPr>
                        <a:t>36</a:t>
                      </a:r>
                      <a:endParaRPr lang="fr-CH" sz="1800" b="0" i="0" u="none" strike="noStrike">
                        <a:effectLst/>
                        <a:latin typeface="Arial" panose="020B0604020202020204" pitchFamily="34" charset="0"/>
                      </a:endParaRPr>
                    </a:p>
                  </a:txBody>
                  <a:tcPr marL="9525" marR="9525" marT="9525" marB="0" anchor="b"/>
                </a:tc>
                <a:tc>
                  <a:txBody>
                    <a:bodyPr/>
                    <a:lstStyle/>
                    <a:p>
                      <a:pPr algn="ctr" fontAlgn="b"/>
                      <a:r>
                        <a:rPr lang="fr-CH" sz="1800" u="none" strike="noStrike">
                          <a:effectLst/>
                        </a:rPr>
                        <a:t>10</a:t>
                      </a:r>
                      <a:endParaRPr lang="fr-CH" sz="1800" b="0" i="0" u="none" strike="noStrike">
                        <a:effectLst/>
                        <a:latin typeface="Arial" panose="020B0604020202020204" pitchFamily="34" charset="0"/>
                      </a:endParaRPr>
                    </a:p>
                  </a:txBody>
                  <a:tcPr marL="9525" marR="9525" marT="9525" marB="0" anchor="b"/>
                </a:tc>
                <a:tc>
                  <a:txBody>
                    <a:bodyPr/>
                    <a:lstStyle/>
                    <a:p>
                      <a:pPr algn="ctr" fontAlgn="b"/>
                      <a:r>
                        <a:rPr lang="fr-CH" sz="1800" u="none" strike="noStrike">
                          <a:effectLst/>
                        </a:rPr>
                        <a:t>27</a:t>
                      </a:r>
                      <a:endParaRPr lang="fr-CH" sz="1800" b="0" i="0" u="none" strike="noStrike">
                        <a:effectLst/>
                        <a:latin typeface="Arial" panose="020B0604020202020204" pitchFamily="34" charset="0"/>
                      </a:endParaRPr>
                    </a:p>
                  </a:txBody>
                  <a:tcPr marL="9525" marR="9525" marT="9525" marB="0" anchor="b"/>
                </a:tc>
              </a:tr>
              <a:tr h="161925">
                <a:tc>
                  <a:txBody>
                    <a:bodyPr/>
                    <a:lstStyle/>
                    <a:p>
                      <a:pPr algn="l" fontAlgn="b"/>
                      <a:r>
                        <a:rPr lang="fr-CH" sz="1800" u="none" strike="noStrike" dirty="0">
                          <a:effectLst/>
                        </a:rPr>
                        <a:t>Cours avec mini-projet(s) en </a:t>
                      </a:r>
                      <a:r>
                        <a:rPr lang="fr-CH" sz="1800" u="none" strike="noStrike" dirty="0" smtClean="0">
                          <a:effectLst/>
                        </a:rPr>
                        <a:t>groupe</a:t>
                      </a:r>
                      <a:endParaRPr lang="fr-CH" sz="1800" b="0" i="0" u="none" strike="noStrike" dirty="0">
                        <a:effectLst/>
                        <a:latin typeface="Arial" panose="020B0604020202020204" pitchFamily="34" charset="0"/>
                      </a:endParaRPr>
                    </a:p>
                  </a:txBody>
                  <a:tcPr marL="9525" marR="9525" marT="9525" marB="0" anchor="b">
                    <a:solidFill>
                      <a:schemeClr val="bg1">
                        <a:lumMod val="85000"/>
                      </a:schemeClr>
                    </a:solidFill>
                  </a:tcPr>
                </a:tc>
                <a:tc>
                  <a:txBody>
                    <a:bodyPr/>
                    <a:lstStyle/>
                    <a:p>
                      <a:pPr algn="ctr" fontAlgn="b"/>
                      <a:r>
                        <a:rPr lang="fr-CH" sz="1800" u="none" strike="noStrike">
                          <a:effectLst/>
                        </a:rPr>
                        <a:t>27</a:t>
                      </a:r>
                      <a:endParaRPr lang="fr-CH" sz="1800" b="0" i="0" u="none" strike="noStrike">
                        <a:effectLst/>
                        <a:latin typeface="Arial" panose="020B0604020202020204" pitchFamily="34" charset="0"/>
                      </a:endParaRPr>
                    </a:p>
                  </a:txBody>
                  <a:tcPr marL="9525" marR="9525" marT="9525" marB="0" anchor="b"/>
                </a:tc>
                <a:tc>
                  <a:txBody>
                    <a:bodyPr/>
                    <a:lstStyle/>
                    <a:p>
                      <a:pPr algn="ctr" fontAlgn="b"/>
                      <a:r>
                        <a:rPr lang="fr-CH" sz="1800" u="none" strike="noStrike">
                          <a:effectLst/>
                        </a:rPr>
                        <a:t>36</a:t>
                      </a:r>
                      <a:endParaRPr lang="fr-CH" sz="1800" b="0" i="0" u="none" strike="noStrike">
                        <a:effectLst/>
                        <a:latin typeface="Arial" panose="020B0604020202020204" pitchFamily="34" charset="0"/>
                      </a:endParaRPr>
                    </a:p>
                  </a:txBody>
                  <a:tcPr marL="9525" marR="9525" marT="9525" marB="0" anchor="b"/>
                </a:tc>
                <a:tc>
                  <a:txBody>
                    <a:bodyPr/>
                    <a:lstStyle/>
                    <a:p>
                      <a:pPr algn="ctr" fontAlgn="b"/>
                      <a:r>
                        <a:rPr lang="fr-CH" sz="1800" u="none" strike="noStrike" dirty="0">
                          <a:effectLst/>
                        </a:rPr>
                        <a:t>37</a:t>
                      </a:r>
                      <a:endParaRPr lang="fr-CH" sz="1800" b="0" i="0" u="none" strike="noStrike" dirty="0">
                        <a:effectLst/>
                        <a:latin typeface="Arial" panose="020B0604020202020204" pitchFamily="34" charset="0"/>
                      </a:endParaRPr>
                    </a:p>
                  </a:txBody>
                  <a:tcPr marL="9525" marR="9525" marT="9525" marB="0" anchor="b">
                    <a:solidFill>
                      <a:srgbClr val="F6BA00"/>
                    </a:solidFill>
                  </a:tcPr>
                </a:tc>
                <a:tc>
                  <a:txBody>
                    <a:bodyPr/>
                    <a:lstStyle/>
                    <a:p>
                      <a:pPr algn="ctr" fontAlgn="b"/>
                      <a:r>
                        <a:rPr lang="fr-CH" sz="1800" u="none" strike="noStrike">
                          <a:effectLst/>
                        </a:rPr>
                        <a:t>37</a:t>
                      </a:r>
                      <a:endParaRPr lang="fr-CH" sz="1800" b="0" i="0" u="none" strike="noStrike">
                        <a:effectLst/>
                        <a:latin typeface="Arial" panose="020B0604020202020204" pitchFamily="34" charset="0"/>
                      </a:endParaRPr>
                    </a:p>
                  </a:txBody>
                  <a:tcPr marL="9525" marR="9525" marT="9525" marB="0" anchor="b"/>
                </a:tc>
                <a:tc>
                  <a:txBody>
                    <a:bodyPr/>
                    <a:lstStyle/>
                    <a:p>
                      <a:pPr algn="ctr" fontAlgn="b"/>
                      <a:r>
                        <a:rPr lang="fr-CH" sz="1800" u="none" strike="noStrike">
                          <a:effectLst/>
                        </a:rPr>
                        <a:t>24</a:t>
                      </a:r>
                      <a:endParaRPr lang="fr-CH" sz="1800" b="0" i="0" u="none" strike="noStrike">
                        <a:effectLst/>
                        <a:latin typeface="Arial" panose="020B0604020202020204" pitchFamily="34" charset="0"/>
                      </a:endParaRPr>
                    </a:p>
                  </a:txBody>
                  <a:tcPr marL="9525" marR="9525" marT="9525" marB="0" anchor="b"/>
                </a:tc>
              </a:tr>
              <a:tr h="161925">
                <a:tc>
                  <a:txBody>
                    <a:bodyPr/>
                    <a:lstStyle/>
                    <a:p>
                      <a:pPr algn="l" fontAlgn="b"/>
                      <a:r>
                        <a:rPr lang="fr-CH" sz="1800" u="none" strike="noStrike" dirty="0">
                          <a:effectLst/>
                        </a:rPr>
                        <a:t>Cours avec mini-projet(s) </a:t>
                      </a:r>
                      <a:r>
                        <a:rPr lang="fr-CH" sz="1800" u="none" strike="noStrike" dirty="0" smtClean="0">
                          <a:effectLst/>
                        </a:rPr>
                        <a:t>individuels</a:t>
                      </a:r>
                      <a:endParaRPr lang="fr-CH" sz="1800" b="0" i="0" u="none" strike="noStrike" dirty="0">
                        <a:effectLst/>
                        <a:latin typeface="Arial" panose="020B0604020202020204" pitchFamily="34" charset="0"/>
                      </a:endParaRPr>
                    </a:p>
                  </a:txBody>
                  <a:tcPr marL="9525" marR="9525" marT="9525" marB="0" anchor="b">
                    <a:solidFill>
                      <a:schemeClr val="bg1">
                        <a:lumMod val="85000"/>
                      </a:schemeClr>
                    </a:solidFill>
                  </a:tcPr>
                </a:tc>
                <a:tc>
                  <a:txBody>
                    <a:bodyPr/>
                    <a:lstStyle/>
                    <a:p>
                      <a:pPr algn="ctr" fontAlgn="b"/>
                      <a:r>
                        <a:rPr lang="fr-CH" sz="1800" u="none" strike="noStrike">
                          <a:effectLst/>
                        </a:rPr>
                        <a:t>24</a:t>
                      </a:r>
                      <a:endParaRPr lang="fr-CH" sz="1800" b="0" i="0" u="none" strike="noStrike">
                        <a:effectLst/>
                        <a:latin typeface="Arial" panose="020B0604020202020204" pitchFamily="34" charset="0"/>
                      </a:endParaRPr>
                    </a:p>
                  </a:txBody>
                  <a:tcPr marL="9525" marR="9525" marT="9525" marB="0" anchor="b"/>
                </a:tc>
                <a:tc>
                  <a:txBody>
                    <a:bodyPr/>
                    <a:lstStyle/>
                    <a:p>
                      <a:pPr algn="ctr" fontAlgn="b"/>
                      <a:r>
                        <a:rPr lang="fr-CH" sz="1800" u="none" strike="noStrike" dirty="0">
                          <a:effectLst/>
                        </a:rPr>
                        <a:t>44</a:t>
                      </a:r>
                      <a:endParaRPr lang="fr-CH" sz="1800" b="0" i="0" u="none" strike="noStrike" dirty="0">
                        <a:effectLst/>
                        <a:latin typeface="Arial" panose="020B0604020202020204" pitchFamily="34" charset="0"/>
                      </a:endParaRPr>
                    </a:p>
                  </a:txBody>
                  <a:tcPr marL="9525" marR="9525" marT="9525" marB="0" anchor="b">
                    <a:solidFill>
                      <a:srgbClr val="8EC81E"/>
                    </a:solidFill>
                  </a:tcPr>
                </a:tc>
                <a:tc>
                  <a:txBody>
                    <a:bodyPr/>
                    <a:lstStyle/>
                    <a:p>
                      <a:pPr algn="ctr" fontAlgn="b"/>
                      <a:r>
                        <a:rPr lang="fr-CH" sz="1800" u="none" strike="noStrike" dirty="0">
                          <a:effectLst/>
                        </a:rPr>
                        <a:t>40</a:t>
                      </a:r>
                      <a:endParaRPr lang="fr-CH" sz="1800" b="0" i="0" u="none" strike="noStrike" dirty="0">
                        <a:effectLst/>
                        <a:latin typeface="Arial" panose="020B0604020202020204" pitchFamily="34" charset="0"/>
                      </a:endParaRPr>
                    </a:p>
                  </a:txBody>
                  <a:tcPr marL="9525" marR="9525" marT="9525" marB="0" anchor="b">
                    <a:solidFill>
                      <a:srgbClr val="F6BA00"/>
                    </a:solidFill>
                  </a:tcPr>
                </a:tc>
                <a:tc>
                  <a:txBody>
                    <a:bodyPr/>
                    <a:lstStyle/>
                    <a:p>
                      <a:pPr algn="ctr" fontAlgn="b"/>
                      <a:r>
                        <a:rPr lang="fr-CH" sz="1800" u="none" strike="noStrike">
                          <a:effectLst/>
                        </a:rPr>
                        <a:t>29</a:t>
                      </a:r>
                      <a:endParaRPr lang="fr-CH" sz="1800" b="0" i="0" u="none" strike="noStrike">
                        <a:effectLst/>
                        <a:latin typeface="Arial" panose="020B0604020202020204" pitchFamily="34" charset="0"/>
                      </a:endParaRPr>
                    </a:p>
                  </a:txBody>
                  <a:tcPr marL="9525" marR="9525" marT="9525" marB="0" anchor="b"/>
                </a:tc>
                <a:tc>
                  <a:txBody>
                    <a:bodyPr/>
                    <a:lstStyle/>
                    <a:p>
                      <a:pPr algn="ctr" fontAlgn="b"/>
                      <a:r>
                        <a:rPr lang="fr-CH" sz="1800" u="none" strike="noStrike">
                          <a:effectLst/>
                        </a:rPr>
                        <a:t>24</a:t>
                      </a:r>
                      <a:endParaRPr lang="fr-CH" sz="1800" b="0" i="0" u="none" strike="noStrike">
                        <a:effectLst/>
                        <a:latin typeface="Arial" panose="020B0604020202020204" pitchFamily="34" charset="0"/>
                      </a:endParaRPr>
                    </a:p>
                  </a:txBody>
                  <a:tcPr marL="9525" marR="9525" marT="9525" marB="0" anchor="b"/>
                </a:tc>
              </a:tr>
              <a:tr h="161925">
                <a:tc>
                  <a:txBody>
                    <a:bodyPr/>
                    <a:lstStyle/>
                    <a:p>
                      <a:pPr algn="l" fontAlgn="b"/>
                      <a:r>
                        <a:rPr lang="fr-CH" sz="1800" u="none" strike="noStrike" dirty="0">
                          <a:effectLst/>
                        </a:rPr>
                        <a:t>Projet(s) en </a:t>
                      </a:r>
                      <a:r>
                        <a:rPr lang="fr-CH" sz="1800" u="none" strike="noStrike" dirty="0" smtClean="0">
                          <a:effectLst/>
                        </a:rPr>
                        <a:t>groupe</a:t>
                      </a:r>
                      <a:endParaRPr lang="fr-CH" sz="1800" b="0" i="0" u="none" strike="noStrike" dirty="0">
                        <a:effectLst/>
                        <a:latin typeface="Arial" panose="020B0604020202020204" pitchFamily="34" charset="0"/>
                      </a:endParaRPr>
                    </a:p>
                  </a:txBody>
                  <a:tcPr marL="9525" marR="9525" marT="9525" marB="0" anchor="b">
                    <a:solidFill>
                      <a:schemeClr val="bg1">
                        <a:lumMod val="85000"/>
                      </a:schemeClr>
                    </a:solidFill>
                  </a:tcPr>
                </a:tc>
                <a:tc>
                  <a:txBody>
                    <a:bodyPr/>
                    <a:lstStyle/>
                    <a:p>
                      <a:pPr algn="ctr" fontAlgn="b"/>
                      <a:r>
                        <a:rPr lang="fr-CH" sz="1800" u="none" strike="noStrike">
                          <a:effectLst/>
                        </a:rPr>
                        <a:t>16</a:t>
                      </a:r>
                      <a:endParaRPr lang="fr-CH" sz="1800" b="0" i="0" u="none" strike="noStrike">
                        <a:effectLst/>
                        <a:latin typeface="Arial" panose="020B0604020202020204" pitchFamily="34" charset="0"/>
                      </a:endParaRPr>
                    </a:p>
                  </a:txBody>
                  <a:tcPr marL="9525" marR="9525" marT="9525" marB="0" anchor="b"/>
                </a:tc>
                <a:tc>
                  <a:txBody>
                    <a:bodyPr/>
                    <a:lstStyle/>
                    <a:p>
                      <a:pPr algn="ctr" fontAlgn="b"/>
                      <a:r>
                        <a:rPr lang="fr-CH" sz="1800" u="none" strike="noStrike">
                          <a:effectLst/>
                        </a:rPr>
                        <a:t>23</a:t>
                      </a:r>
                      <a:endParaRPr lang="fr-CH" sz="1800" b="0" i="0" u="none" strike="noStrike">
                        <a:effectLst/>
                        <a:latin typeface="Arial" panose="020B0604020202020204" pitchFamily="34" charset="0"/>
                      </a:endParaRPr>
                    </a:p>
                  </a:txBody>
                  <a:tcPr marL="9525" marR="9525" marT="9525" marB="0" anchor="b"/>
                </a:tc>
                <a:tc>
                  <a:txBody>
                    <a:bodyPr/>
                    <a:lstStyle/>
                    <a:p>
                      <a:pPr algn="ctr" fontAlgn="b"/>
                      <a:r>
                        <a:rPr lang="fr-CH" sz="1800" u="none" strike="noStrike">
                          <a:effectLst/>
                        </a:rPr>
                        <a:t>32</a:t>
                      </a:r>
                      <a:endParaRPr lang="fr-CH" sz="1800" b="0" i="0" u="none" strike="noStrike">
                        <a:effectLst/>
                        <a:latin typeface="Arial" panose="020B0604020202020204" pitchFamily="34" charset="0"/>
                      </a:endParaRPr>
                    </a:p>
                  </a:txBody>
                  <a:tcPr marL="9525" marR="9525" marT="9525" marB="0" anchor="b"/>
                </a:tc>
                <a:tc>
                  <a:txBody>
                    <a:bodyPr/>
                    <a:lstStyle/>
                    <a:p>
                      <a:pPr algn="ctr" fontAlgn="b"/>
                      <a:r>
                        <a:rPr lang="fr-CH" sz="1800" u="none" strike="noStrike">
                          <a:effectLst/>
                        </a:rPr>
                        <a:t>42</a:t>
                      </a:r>
                      <a:endParaRPr lang="fr-CH" sz="1800" b="0" i="0" u="none" strike="noStrike">
                        <a:effectLst/>
                        <a:latin typeface="Arial" panose="020B0604020202020204" pitchFamily="34" charset="0"/>
                      </a:endParaRPr>
                    </a:p>
                  </a:txBody>
                  <a:tcPr marL="9525" marR="9525" marT="9525" marB="0" anchor="b"/>
                </a:tc>
                <a:tc>
                  <a:txBody>
                    <a:bodyPr/>
                    <a:lstStyle/>
                    <a:p>
                      <a:pPr algn="ctr" fontAlgn="b"/>
                      <a:r>
                        <a:rPr lang="fr-CH" sz="1800" u="none" strike="noStrike" dirty="0">
                          <a:effectLst/>
                        </a:rPr>
                        <a:t>48</a:t>
                      </a:r>
                      <a:endParaRPr lang="fr-CH" sz="1800" b="0" i="0" u="none" strike="noStrike" dirty="0">
                        <a:effectLst/>
                        <a:latin typeface="Arial" panose="020B0604020202020204" pitchFamily="34" charset="0"/>
                      </a:endParaRPr>
                    </a:p>
                  </a:txBody>
                  <a:tcPr marL="9525" marR="9525" marT="9525" marB="0" anchor="b">
                    <a:solidFill>
                      <a:schemeClr val="accent5">
                        <a:lumMod val="40000"/>
                        <a:lumOff val="60000"/>
                      </a:schemeClr>
                    </a:solidFill>
                  </a:tcPr>
                </a:tc>
              </a:tr>
              <a:tr h="161925">
                <a:tc>
                  <a:txBody>
                    <a:bodyPr/>
                    <a:lstStyle/>
                    <a:p>
                      <a:pPr algn="l" fontAlgn="b"/>
                      <a:r>
                        <a:rPr lang="fr-CH" sz="1800" u="none" strike="noStrike" dirty="0">
                          <a:effectLst/>
                        </a:rPr>
                        <a:t>Projet(s) individuel(s</a:t>
                      </a:r>
                      <a:r>
                        <a:rPr lang="fr-CH" sz="1800" u="none" strike="noStrike" dirty="0" smtClean="0">
                          <a:effectLst/>
                        </a:rPr>
                        <a:t>)</a:t>
                      </a:r>
                      <a:endParaRPr lang="fr-CH" sz="1800" b="0" i="0" u="none" strike="noStrike" dirty="0">
                        <a:effectLst/>
                        <a:latin typeface="Arial" panose="020B0604020202020204" pitchFamily="34" charset="0"/>
                      </a:endParaRPr>
                    </a:p>
                  </a:txBody>
                  <a:tcPr marL="9525" marR="9525" marT="9525" marB="0" anchor="b">
                    <a:solidFill>
                      <a:schemeClr val="bg1">
                        <a:lumMod val="85000"/>
                      </a:schemeClr>
                    </a:solidFill>
                  </a:tcPr>
                </a:tc>
                <a:tc>
                  <a:txBody>
                    <a:bodyPr/>
                    <a:lstStyle/>
                    <a:p>
                      <a:pPr algn="ctr" fontAlgn="b"/>
                      <a:r>
                        <a:rPr lang="fr-CH" sz="1800" u="none" strike="noStrike" dirty="0">
                          <a:effectLst/>
                        </a:rPr>
                        <a:t>30</a:t>
                      </a:r>
                      <a:endParaRPr lang="fr-CH" sz="1800" b="0" i="0" u="none" strike="noStrike" dirty="0">
                        <a:effectLst/>
                        <a:latin typeface="Arial" panose="020B0604020202020204" pitchFamily="34" charset="0"/>
                      </a:endParaRPr>
                    </a:p>
                  </a:txBody>
                  <a:tcPr marL="9525" marR="9525" marT="9525" marB="0" anchor="b"/>
                </a:tc>
                <a:tc>
                  <a:txBody>
                    <a:bodyPr/>
                    <a:lstStyle/>
                    <a:p>
                      <a:pPr algn="ctr" fontAlgn="b"/>
                      <a:r>
                        <a:rPr lang="fr-CH" sz="1800" u="none" strike="noStrike">
                          <a:effectLst/>
                        </a:rPr>
                        <a:t>34</a:t>
                      </a:r>
                      <a:endParaRPr lang="fr-CH" sz="1800" b="0" i="0" u="none" strike="noStrike">
                        <a:effectLst/>
                        <a:latin typeface="Arial" panose="020B0604020202020204" pitchFamily="34" charset="0"/>
                      </a:endParaRPr>
                    </a:p>
                  </a:txBody>
                  <a:tcPr marL="9525" marR="9525" marT="9525" marB="0" anchor="b"/>
                </a:tc>
                <a:tc>
                  <a:txBody>
                    <a:bodyPr/>
                    <a:lstStyle/>
                    <a:p>
                      <a:pPr algn="ctr" fontAlgn="b"/>
                      <a:r>
                        <a:rPr lang="fr-CH" sz="1800" u="none" strike="noStrike">
                          <a:effectLst/>
                        </a:rPr>
                        <a:t>16</a:t>
                      </a:r>
                      <a:endParaRPr lang="fr-CH" sz="1800" b="0" i="0" u="none" strike="noStrike">
                        <a:effectLst/>
                        <a:latin typeface="Arial" panose="020B0604020202020204" pitchFamily="34" charset="0"/>
                      </a:endParaRPr>
                    </a:p>
                  </a:txBody>
                  <a:tcPr marL="9525" marR="9525" marT="9525" marB="0" anchor="b"/>
                </a:tc>
                <a:tc>
                  <a:txBody>
                    <a:bodyPr/>
                    <a:lstStyle/>
                    <a:p>
                      <a:pPr algn="ctr" fontAlgn="b"/>
                      <a:r>
                        <a:rPr lang="fr-CH" sz="1800" u="none" strike="noStrike" dirty="0">
                          <a:effectLst/>
                        </a:rPr>
                        <a:t>43</a:t>
                      </a:r>
                      <a:endParaRPr lang="fr-CH" sz="1800" b="0" i="0" u="none" strike="noStrike" dirty="0">
                        <a:effectLst/>
                        <a:latin typeface="Arial" panose="020B0604020202020204" pitchFamily="34" charset="0"/>
                      </a:endParaRPr>
                    </a:p>
                  </a:txBody>
                  <a:tcPr marL="9525" marR="9525" marT="9525" marB="0" anchor="b">
                    <a:solidFill>
                      <a:schemeClr val="accent5">
                        <a:lumMod val="40000"/>
                        <a:lumOff val="60000"/>
                      </a:schemeClr>
                    </a:solidFill>
                  </a:tcPr>
                </a:tc>
                <a:tc>
                  <a:txBody>
                    <a:bodyPr/>
                    <a:lstStyle/>
                    <a:p>
                      <a:pPr algn="ctr" fontAlgn="b"/>
                      <a:r>
                        <a:rPr lang="fr-CH" sz="1800" u="none" strike="noStrike" dirty="0">
                          <a:effectLst/>
                        </a:rPr>
                        <a:t>38</a:t>
                      </a:r>
                      <a:endParaRPr lang="fr-CH" sz="1800" b="0" i="0" u="none" strike="noStrike" dirty="0">
                        <a:effectLst/>
                        <a:latin typeface="Arial" panose="020B0604020202020204" pitchFamily="34" charset="0"/>
                      </a:endParaRPr>
                    </a:p>
                  </a:txBody>
                  <a:tcPr marL="9525" marR="9525" marT="9525" marB="0" anchor="b"/>
                </a:tc>
              </a:tr>
            </a:tbl>
          </a:graphicData>
        </a:graphic>
      </p:graphicFrame>
      <p:sp>
        <p:nvSpPr>
          <p:cNvPr id="7" name="Rectangle 6"/>
          <p:cNvSpPr/>
          <p:nvPr/>
        </p:nvSpPr>
        <p:spPr>
          <a:xfrm>
            <a:off x="7650219" y="2919789"/>
            <a:ext cx="3281724" cy="707886"/>
          </a:xfrm>
          <a:prstGeom prst="rect">
            <a:avLst/>
          </a:prstGeom>
        </p:spPr>
        <p:txBody>
          <a:bodyPr wrap="square">
            <a:spAutoFit/>
          </a:bodyPr>
          <a:lstStyle/>
          <a:p>
            <a:pPr algn="ctr" fontAlgn="b"/>
            <a:r>
              <a:rPr lang="fr-CH" sz="2000" dirty="0"/>
              <a:t>Cours avec travaux pratiques en laboratoire</a:t>
            </a:r>
            <a:endParaRPr lang="fr-CH" sz="2000" dirty="0">
              <a:latin typeface="Arial" panose="020B0604020202020204" pitchFamily="34" charset="0"/>
            </a:endParaRPr>
          </a:p>
        </p:txBody>
      </p:sp>
      <p:sp>
        <p:nvSpPr>
          <p:cNvPr id="8" name="Rectangle 7"/>
          <p:cNvSpPr/>
          <p:nvPr/>
        </p:nvSpPr>
        <p:spPr>
          <a:xfrm>
            <a:off x="5142855" y="3604257"/>
            <a:ext cx="2232248" cy="707886"/>
          </a:xfrm>
          <a:prstGeom prst="rect">
            <a:avLst/>
          </a:prstGeom>
        </p:spPr>
        <p:txBody>
          <a:bodyPr wrap="square">
            <a:spAutoFit/>
          </a:bodyPr>
          <a:lstStyle/>
          <a:p>
            <a:pPr algn="ctr" fontAlgn="b"/>
            <a:r>
              <a:rPr lang="fr-CH" sz="2000" dirty="0"/>
              <a:t>Cours avec mini-projet(s) individuels</a:t>
            </a:r>
            <a:endParaRPr lang="fr-CH" sz="2000" dirty="0">
              <a:latin typeface="Arial" panose="020B0604020202020204" pitchFamily="34" charset="0"/>
            </a:endParaRPr>
          </a:p>
        </p:txBody>
      </p:sp>
      <p:sp>
        <p:nvSpPr>
          <p:cNvPr id="11" name="Rectangle 10"/>
          <p:cNvSpPr/>
          <p:nvPr/>
        </p:nvSpPr>
        <p:spPr>
          <a:xfrm>
            <a:off x="10924981" y="3958200"/>
            <a:ext cx="2360094" cy="707886"/>
          </a:xfrm>
          <a:prstGeom prst="rect">
            <a:avLst/>
          </a:prstGeom>
        </p:spPr>
        <p:txBody>
          <a:bodyPr wrap="square">
            <a:spAutoFit/>
          </a:bodyPr>
          <a:lstStyle/>
          <a:p>
            <a:pPr algn="ctr" fontAlgn="b"/>
            <a:r>
              <a:rPr lang="fr-CH" sz="2000" dirty="0"/>
              <a:t>Cours avec mini-projet(s) en groupe</a:t>
            </a:r>
            <a:endParaRPr lang="fr-CH" sz="2000" dirty="0">
              <a:latin typeface="Arial" panose="020B0604020202020204" pitchFamily="34" charset="0"/>
            </a:endParaRPr>
          </a:p>
        </p:txBody>
      </p:sp>
      <p:sp>
        <p:nvSpPr>
          <p:cNvPr id="12" name="ZoneTexte 11"/>
          <p:cNvSpPr txBox="1"/>
          <p:nvPr/>
        </p:nvSpPr>
        <p:spPr>
          <a:xfrm>
            <a:off x="4350767" y="1400650"/>
            <a:ext cx="10683437" cy="461665"/>
          </a:xfrm>
          <a:prstGeom prst="rect">
            <a:avLst/>
          </a:prstGeom>
          <a:noFill/>
        </p:spPr>
        <p:txBody>
          <a:bodyPr wrap="none" rtlCol="0">
            <a:spAutoFit/>
          </a:bodyPr>
          <a:lstStyle/>
          <a:p>
            <a:pPr algn="ctr">
              <a:defRPr sz="4400" b="1" i="0" u="none" strike="noStrike" kern="1200" spc="0" normalizeH="0" baseline="0">
                <a:solidFill>
                  <a:prstClr val="black">
                    <a:lumMod val="50000"/>
                    <a:lumOff val="50000"/>
                  </a:prstClr>
                </a:solidFill>
                <a:latin typeface="+mj-lt"/>
                <a:ea typeface="+mj-ea"/>
                <a:cs typeface="+mj-cs"/>
              </a:defRPr>
            </a:pPr>
            <a:r>
              <a:rPr lang="fr-CH" sz="2400" dirty="0" smtClean="0"/>
              <a:t>Classement des méthodes les plus efficaces pour acquérir les connaissances visées</a:t>
            </a:r>
            <a:endParaRPr lang="fr-CH" sz="2400" dirty="0"/>
          </a:p>
        </p:txBody>
      </p:sp>
    </p:spTree>
    <p:extLst>
      <p:ext uri="{BB962C8B-B14F-4D97-AF65-F5344CB8AC3E}">
        <p14:creationId xmlns:p14="http://schemas.microsoft.com/office/powerpoint/2010/main" val="182676914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p:cNvPicPr>
            <a:picLocks noChangeAspect="1"/>
          </p:cNvPicPr>
          <p:nvPr/>
        </p:nvPicPr>
        <p:blipFill>
          <a:blip r:embed="rId2"/>
          <a:stretch>
            <a:fillRect/>
          </a:stretch>
        </p:blipFill>
        <p:spPr>
          <a:xfrm>
            <a:off x="1066471" y="2595724"/>
            <a:ext cx="6353361" cy="5856828"/>
          </a:xfrm>
          <a:prstGeom prst="rect">
            <a:avLst/>
          </a:prstGeom>
        </p:spPr>
      </p:pic>
      <p:sp>
        <p:nvSpPr>
          <p:cNvPr id="2" name="Titre 1"/>
          <p:cNvSpPr>
            <a:spLocks noGrp="1"/>
          </p:cNvSpPr>
          <p:nvPr>
            <p:ph type="title"/>
          </p:nvPr>
        </p:nvSpPr>
        <p:spPr/>
        <p:txBody>
          <a:bodyPr/>
          <a:lstStyle/>
          <a:p>
            <a:r>
              <a:rPr lang="fr-CH" dirty="0"/>
              <a:t>Offre HES-SO </a:t>
            </a:r>
            <a:r>
              <a:rPr lang="fr-CH" sz="2800" dirty="0"/>
              <a:t>(</a:t>
            </a:r>
            <a:r>
              <a:rPr lang="fr-CH" sz="2800" dirty="0" smtClean="0"/>
              <a:t>Q.16)</a:t>
            </a:r>
            <a:endParaRPr lang="fr-CH" dirty="0"/>
          </a:p>
        </p:txBody>
      </p:sp>
      <p:sp>
        <p:nvSpPr>
          <p:cNvPr id="4" name="ZoneTexte 3"/>
          <p:cNvSpPr txBox="1"/>
          <p:nvPr/>
        </p:nvSpPr>
        <p:spPr>
          <a:xfrm>
            <a:off x="325793" y="8252497"/>
            <a:ext cx="1332227" cy="400110"/>
          </a:xfrm>
          <a:prstGeom prst="rect">
            <a:avLst/>
          </a:prstGeom>
          <a:solidFill>
            <a:schemeClr val="bg1"/>
          </a:solid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N=161</a:t>
            </a:r>
            <a:endParaRPr lang="en-US" sz="2000" dirty="0">
              <a:solidFill>
                <a:prstClr val="black">
                  <a:lumMod val="65000"/>
                  <a:lumOff val="35000"/>
                </a:prstClr>
              </a:solidFill>
            </a:endParaRPr>
          </a:p>
        </p:txBody>
      </p:sp>
      <p:sp>
        <p:nvSpPr>
          <p:cNvPr id="5" name="ZoneTexte 4"/>
          <p:cNvSpPr txBox="1"/>
          <p:nvPr/>
        </p:nvSpPr>
        <p:spPr>
          <a:xfrm>
            <a:off x="4566791" y="3276405"/>
            <a:ext cx="1332227" cy="707886"/>
          </a:xfrm>
          <a:prstGeom prst="rect">
            <a:avLst/>
          </a:prstGeom>
          <a:no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31</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19.3%</a:t>
            </a:r>
            <a:endParaRPr lang="en-US" sz="2000" dirty="0">
              <a:solidFill>
                <a:prstClr val="black">
                  <a:lumMod val="65000"/>
                  <a:lumOff val="35000"/>
                </a:prstClr>
              </a:solidFill>
            </a:endParaRPr>
          </a:p>
        </p:txBody>
      </p:sp>
      <p:sp>
        <p:nvSpPr>
          <p:cNvPr id="6" name="ZoneTexte 5"/>
          <p:cNvSpPr txBox="1"/>
          <p:nvPr/>
        </p:nvSpPr>
        <p:spPr>
          <a:xfrm>
            <a:off x="789321" y="1605962"/>
            <a:ext cx="6907660" cy="830997"/>
          </a:xfrm>
          <a:prstGeom prst="rect">
            <a:avLst/>
          </a:prstGeom>
          <a:noFill/>
        </p:spPr>
        <p:txBody>
          <a:bodyPr wrap="none" rtlCol="0">
            <a:spAutoFit/>
          </a:bodyPr>
          <a:lstStyle/>
          <a:p>
            <a:pPr algn="ctr">
              <a:defRPr sz="4400" b="1" i="0" u="none" strike="noStrike" kern="1200" spc="0" normalizeH="0" baseline="0">
                <a:solidFill>
                  <a:prstClr val="black">
                    <a:lumMod val="50000"/>
                    <a:lumOff val="50000"/>
                  </a:prstClr>
                </a:solidFill>
                <a:latin typeface="+mj-lt"/>
                <a:ea typeface="+mj-ea"/>
                <a:cs typeface="+mj-cs"/>
              </a:defRPr>
            </a:pPr>
            <a:r>
              <a:rPr lang="fr-CH" sz="2400" dirty="0" smtClean="0"/>
              <a:t>Accessibilité aux informations sur les activités</a:t>
            </a:r>
          </a:p>
          <a:p>
            <a:pPr algn="ctr">
              <a:defRPr sz="4400" b="1" i="0" u="none" strike="noStrike" kern="1200" spc="0" normalizeH="0" baseline="0">
                <a:solidFill>
                  <a:prstClr val="black">
                    <a:lumMod val="50000"/>
                    <a:lumOff val="50000"/>
                  </a:prstClr>
                </a:solidFill>
                <a:latin typeface="+mj-lt"/>
                <a:ea typeface="+mj-ea"/>
                <a:cs typeface="+mj-cs"/>
              </a:defRPr>
            </a:pPr>
            <a:r>
              <a:rPr lang="fr-CH" sz="2400" dirty="0" smtClean="0"/>
              <a:t> de recherche et projets des enseignant-e-s en n et %</a:t>
            </a:r>
            <a:endParaRPr lang="fr-CH" sz="2400" dirty="0"/>
          </a:p>
        </p:txBody>
      </p:sp>
      <p:pic>
        <p:nvPicPr>
          <p:cNvPr id="8" name="Image 7"/>
          <p:cNvPicPr>
            <a:picLocks noChangeAspect="1"/>
          </p:cNvPicPr>
          <p:nvPr/>
        </p:nvPicPr>
        <p:blipFill>
          <a:blip r:embed="rId3"/>
          <a:stretch>
            <a:fillRect/>
          </a:stretch>
        </p:blipFill>
        <p:spPr>
          <a:xfrm>
            <a:off x="7386937" y="4215904"/>
            <a:ext cx="4745122" cy="2042205"/>
          </a:xfrm>
          <a:prstGeom prst="rect">
            <a:avLst/>
          </a:prstGeom>
        </p:spPr>
      </p:pic>
      <p:sp>
        <p:nvSpPr>
          <p:cNvPr id="9" name="ZoneTexte 8"/>
          <p:cNvSpPr txBox="1"/>
          <p:nvPr/>
        </p:nvSpPr>
        <p:spPr>
          <a:xfrm>
            <a:off x="5358879" y="6252925"/>
            <a:ext cx="1332227" cy="707886"/>
          </a:xfrm>
          <a:prstGeom prst="rect">
            <a:avLst/>
          </a:prstGeom>
          <a:no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46</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28.5%</a:t>
            </a:r>
            <a:endParaRPr lang="en-US" sz="2000" dirty="0">
              <a:solidFill>
                <a:schemeClr val="bg1"/>
              </a:solidFill>
            </a:endParaRPr>
          </a:p>
        </p:txBody>
      </p:sp>
      <p:sp>
        <p:nvSpPr>
          <p:cNvPr id="10" name="ZoneTexte 9"/>
          <p:cNvSpPr txBox="1"/>
          <p:nvPr/>
        </p:nvSpPr>
        <p:spPr>
          <a:xfrm>
            <a:off x="1880448" y="6546926"/>
            <a:ext cx="1332227" cy="707886"/>
          </a:xfrm>
          <a:prstGeom prst="rect">
            <a:avLst/>
          </a:prstGeom>
          <a:no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t>72</a:t>
            </a:r>
          </a:p>
          <a:p>
            <a:pPr algn="ctr">
              <a:defRPr sz="3600" b="0" i="0" u="none" strike="noStrike" kern="1200" baseline="0">
                <a:solidFill>
                  <a:prstClr val="black">
                    <a:lumMod val="65000"/>
                    <a:lumOff val="35000"/>
                  </a:prstClr>
                </a:solidFill>
                <a:latin typeface="+mn-lt"/>
                <a:ea typeface="+mn-ea"/>
                <a:cs typeface="+mn-cs"/>
              </a:defRPr>
            </a:pPr>
            <a:r>
              <a:rPr lang="en-US" sz="2000" dirty="0" smtClean="0"/>
              <a:t>44.7%</a:t>
            </a:r>
            <a:endParaRPr lang="en-US" sz="2000" dirty="0"/>
          </a:p>
        </p:txBody>
      </p:sp>
      <p:sp>
        <p:nvSpPr>
          <p:cNvPr id="11" name="ZoneTexte 10"/>
          <p:cNvSpPr txBox="1"/>
          <p:nvPr/>
        </p:nvSpPr>
        <p:spPr>
          <a:xfrm>
            <a:off x="2936116" y="3072113"/>
            <a:ext cx="1332227" cy="707886"/>
          </a:xfrm>
          <a:prstGeom prst="rect">
            <a:avLst/>
          </a:prstGeom>
          <a:no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12</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7.5%</a:t>
            </a:r>
            <a:endParaRPr lang="en-US" sz="2000" dirty="0">
              <a:solidFill>
                <a:schemeClr val="bg1"/>
              </a:solidFill>
            </a:endParaRPr>
          </a:p>
        </p:txBody>
      </p:sp>
    </p:spTree>
    <p:extLst>
      <p:ext uri="{BB962C8B-B14F-4D97-AF65-F5344CB8AC3E}">
        <p14:creationId xmlns:p14="http://schemas.microsoft.com/office/powerpoint/2010/main" val="45592171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a:t>Offre HES-SO </a:t>
            </a:r>
            <a:r>
              <a:rPr lang="fr-CH" sz="2800" dirty="0"/>
              <a:t>(</a:t>
            </a:r>
            <a:r>
              <a:rPr lang="fr-CH" sz="2800" dirty="0" smtClean="0"/>
              <a:t>Q.17)</a:t>
            </a:r>
            <a:endParaRPr lang="fr-CH" dirty="0"/>
          </a:p>
        </p:txBody>
      </p:sp>
      <p:graphicFrame>
        <p:nvGraphicFramePr>
          <p:cNvPr id="4" name="Graphique 3"/>
          <p:cNvGraphicFramePr>
            <a:graphicFrameLocks/>
          </p:cNvGraphicFramePr>
          <p:nvPr>
            <p:extLst>
              <p:ext uri="{D42A27DB-BD31-4B8C-83A1-F6EECF244321}">
                <p14:modId xmlns:p14="http://schemas.microsoft.com/office/powerpoint/2010/main" val="3492175852"/>
              </p:ext>
            </p:extLst>
          </p:nvPr>
        </p:nvGraphicFramePr>
        <p:xfrm>
          <a:off x="966391" y="1983656"/>
          <a:ext cx="8856984" cy="6120680"/>
        </p:xfrm>
        <a:graphic>
          <a:graphicData uri="http://schemas.openxmlformats.org/drawingml/2006/chart">
            <c:chart xmlns:c="http://schemas.openxmlformats.org/drawingml/2006/chart" xmlns:r="http://schemas.openxmlformats.org/officeDocument/2006/relationships" r:id="rId2"/>
          </a:graphicData>
        </a:graphic>
      </p:graphicFrame>
      <p:sp>
        <p:nvSpPr>
          <p:cNvPr id="5" name="ZoneTexte 4"/>
          <p:cNvSpPr txBox="1"/>
          <p:nvPr/>
        </p:nvSpPr>
        <p:spPr>
          <a:xfrm>
            <a:off x="385993" y="8122696"/>
            <a:ext cx="1332227" cy="400110"/>
          </a:xfrm>
          <a:prstGeom prst="rect">
            <a:avLst/>
          </a:prstGeom>
          <a:solidFill>
            <a:schemeClr val="bg1"/>
          </a:solid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N=161</a:t>
            </a:r>
            <a:endParaRPr lang="en-US" sz="2000" dirty="0">
              <a:solidFill>
                <a:prstClr val="black">
                  <a:lumMod val="65000"/>
                  <a:lumOff val="35000"/>
                </a:prstClr>
              </a:solidFill>
            </a:endParaRPr>
          </a:p>
        </p:txBody>
      </p:sp>
      <p:sp>
        <p:nvSpPr>
          <p:cNvPr id="6" name="ZoneTexte 5"/>
          <p:cNvSpPr txBox="1"/>
          <p:nvPr/>
        </p:nvSpPr>
        <p:spPr>
          <a:xfrm>
            <a:off x="5070847" y="5152008"/>
            <a:ext cx="1332227" cy="707886"/>
          </a:xfrm>
          <a:prstGeom prst="rect">
            <a:avLst/>
          </a:prstGeom>
          <a:no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103</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64%</a:t>
            </a:r>
            <a:endParaRPr lang="en-US" sz="2000" dirty="0">
              <a:solidFill>
                <a:schemeClr val="bg1"/>
              </a:solidFill>
            </a:endParaRPr>
          </a:p>
        </p:txBody>
      </p:sp>
      <p:sp>
        <p:nvSpPr>
          <p:cNvPr id="7" name="ZoneTexte 6"/>
          <p:cNvSpPr txBox="1"/>
          <p:nvPr/>
        </p:nvSpPr>
        <p:spPr>
          <a:xfrm>
            <a:off x="2190527" y="5152008"/>
            <a:ext cx="1332227" cy="707886"/>
          </a:xfrm>
          <a:prstGeom prst="rect">
            <a:avLst/>
          </a:prstGeom>
          <a:no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26</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16.2%</a:t>
            </a:r>
            <a:endParaRPr lang="en-US" sz="2000" dirty="0">
              <a:solidFill>
                <a:schemeClr val="bg1"/>
              </a:solidFill>
            </a:endParaRPr>
          </a:p>
        </p:txBody>
      </p:sp>
      <p:sp>
        <p:nvSpPr>
          <p:cNvPr id="8" name="ZoneTexte 7"/>
          <p:cNvSpPr txBox="1"/>
          <p:nvPr/>
        </p:nvSpPr>
        <p:spPr>
          <a:xfrm>
            <a:off x="3126631" y="3674392"/>
            <a:ext cx="1332227" cy="707886"/>
          </a:xfrm>
          <a:prstGeom prst="rect">
            <a:avLst/>
          </a:prstGeom>
          <a:no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32</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19.8%</a:t>
            </a:r>
            <a:endParaRPr lang="en-US" sz="2000" dirty="0">
              <a:solidFill>
                <a:schemeClr val="bg1"/>
              </a:solidFill>
            </a:endParaRPr>
          </a:p>
        </p:txBody>
      </p:sp>
      <p:graphicFrame>
        <p:nvGraphicFramePr>
          <p:cNvPr id="9" name="Tableau 8"/>
          <p:cNvGraphicFramePr>
            <a:graphicFrameLocks noGrp="1"/>
          </p:cNvGraphicFramePr>
          <p:nvPr>
            <p:extLst>
              <p:ext uri="{D42A27DB-BD31-4B8C-83A1-F6EECF244321}">
                <p14:modId xmlns:p14="http://schemas.microsoft.com/office/powerpoint/2010/main" val="648022536"/>
              </p:ext>
            </p:extLst>
          </p:nvPr>
        </p:nvGraphicFramePr>
        <p:xfrm>
          <a:off x="9607351" y="539566"/>
          <a:ext cx="7920880" cy="8813486"/>
        </p:xfrm>
        <a:graphic>
          <a:graphicData uri="http://schemas.openxmlformats.org/drawingml/2006/table">
            <a:tbl>
              <a:tblPr>
                <a:tableStyleId>{073A0DAA-6AF3-43AB-8588-CEC1D06C72B9}</a:tableStyleId>
              </a:tblPr>
              <a:tblGrid>
                <a:gridCol w="432048"/>
                <a:gridCol w="7488832"/>
              </a:tblGrid>
              <a:tr h="522053">
                <a:tc>
                  <a:txBody>
                    <a:bodyPr/>
                    <a:lstStyle/>
                    <a:p>
                      <a:pPr algn="l" fontAlgn="b"/>
                      <a:r>
                        <a:rPr lang="fr-CH" sz="2000" u="none" strike="noStrike">
                          <a:effectLst/>
                        </a:rPr>
                        <a:t>1</a:t>
                      </a:r>
                      <a:endParaRPr lang="fr-CH" sz="2000" b="0" i="0" u="none" strike="noStrike">
                        <a:effectLst/>
                        <a:latin typeface="Arial" panose="020B0604020202020204" pitchFamily="34" charset="0"/>
                      </a:endParaRPr>
                    </a:p>
                  </a:txBody>
                  <a:tcPr marL="9525" marR="9525" marT="9525" marB="0" anchor="b"/>
                </a:tc>
                <a:tc>
                  <a:txBody>
                    <a:bodyPr/>
                    <a:lstStyle/>
                    <a:p>
                      <a:pPr algn="l" fontAlgn="b"/>
                      <a:r>
                        <a:rPr lang="fr-CH" sz="2000" u="none" strike="noStrike">
                          <a:effectLst/>
                        </a:rPr>
                        <a:t>Oui mais je pense que cela pourrait quand même être amélioré.</a:t>
                      </a:r>
                      <a:endParaRPr lang="fr-CH" sz="2000" b="0" i="0" u="none" strike="noStrike">
                        <a:effectLst/>
                        <a:latin typeface="Arial" panose="020B0604020202020204" pitchFamily="34" charset="0"/>
                      </a:endParaRPr>
                    </a:p>
                  </a:txBody>
                  <a:tcPr marL="9525" marR="9525" marT="9525" marB="0" anchor="b"/>
                </a:tc>
              </a:tr>
              <a:tr h="522053">
                <a:tc>
                  <a:txBody>
                    <a:bodyPr/>
                    <a:lstStyle/>
                    <a:p>
                      <a:pPr algn="l" fontAlgn="b"/>
                      <a:r>
                        <a:rPr lang="fr-CH" sz="2000" u="none" strike="noStrike">
                          <a:effectLst/>
                        </a:rPr>
                        <a:t>2</a:t>
                      </a:r>
                      <a:endParaRPr lang="fr-CH" sz="2000" b="0" i="0" u="none" strike="noStrike">
                        <a:effectLst/>
                        <a:latin typeface="Arial" panose="020B0604020202020204" pitchFamily="34" charset="0"/>
                      </a:endParaRPr>
                    </a:p>
                  </a:txBody>
                  <a:tcPr marL="9525" marR="9525" marT="9525" marB="0" anchor="b"/>
                </a:tc>
                <a:tc>
                  <a:txBody>
                    <a:bodyPr/>
                    <a:lstStyle/>
                    <a:p>
                      <a:pPr algn="l" fontAlgn="b"/>
                      <a:r>
                        <a:rPr lang="fr-CH" sz="2000" u="none" strike="noStrike">
                          <a:effectLst/>
                        </a:rPr>
                        <a:t>Difficile de trouver l'email d'un professeur à moins qu'il le fournisse</a:t>
                      </a:r>
                      <a:endParaRPr lang="fr-CH" sz="2000" b="0" i="0" u="none" strike="noStrike">
                        <a:effectLst/>
                        <a:latin typeface="Arial" panose="020B0604020202020204" pitchFamily="34" charset="0"/>
                      </a:endParaRPr>
                    </a:p>
                  </a:txBody>
                  <a:tcPr marL="9525" marR="9525" marT="9525" marB="0" anchor="b"/>
                </a:tc>
              </a:tr>
              <a:tr h="522053">
                <a:tc>
                  <a:txBody>
                    <a:bodyPr/>
                    <a:lstStyle/>
                    <a:p>
                      <a:pPr algn="l" fontAlgn="b"/>
                      <a:r>
                        <a:rPr lang="fr-CH" sz="2000" u="none" strike="noStrike">
                          <a:effectLst/>
                        </a:rPr>
                        <a:t>3</a:t>
                      </a:r>
                      <a:endParaRPr lang="fr-CH" sz="2000" b="0" i="0" u="none" strike="noStrike">
                        <a:effectLst/>
                        <a:latin typeface="Arial" panose="020B0604020202020204" pitchFamily="34" charset="0"/>
                      </a:endParaRPr>
                    </a:p>
                  </a:txBody>
                  <a:tcPr marL="9525" marR="9525" marT="9525" marB="0" anchor="b"/>
                </a:tc>
                <a:tc>
                  <a:txBody>
                    <a:bodyPr/>
                    <a:lstStyle/>
                    <a:p>
                      <a:pPr algn="l" fontAlgn="b"/>
                      <a:r>
                        <a:rPr lang="fr-CH" sz="2000" u="none" strike="noStrike" dirty="0">
                          <a:effectLst/>
                        </a:rPr>
                        <a:t>L'email est </a:t>
                      </a:r>
                      <a:r>
                        <a:rPr lang="fr-CH" sz="2000" b="1" u="none" strike="noStrike" dirty="0">
                          <a:effectLst/>
                        </a:rPr>
                        <a:t>accessible sur GAPS</a:t>
                      </a:r>
                      <a:r>
                        <a:rPr lang="fr-CH" sz="2000" u="none" strike="noStrike" dirty="0">
                          <a:effectLst/>
                        </a:rPr>
                        <a:t>, après si les profs y répondent c'est autre chose</a:t>
                      </a:r>
                      <a:endParaRPr lang="fr-CH" sz="2000" b="0" i="0" u="none" strike="noStrike" dirty="0">
                        <a:effectLst/>
                        <a:latin typeface="Arial" panose="020B0604020202020204" pitchFamily="34" charset="0"/>
                      </a:endParaRPr>
                    </a:p>
                  </a:txBody>
                  <a:tcPr marL="9525" marR="9525" marT="9525" marB="0" anchor="b"/>
                </a:tc>
              </a:tr>
              <a:tr h="261027">
                <a:tc>
                  <a:txBody>
                    <a:bodyPr/>
                    <a:lstStyle/>
                    <a:p>
                      <a:pPr algn="l" fontAlgn="b"/>
                      <a:r>
                        <a:rPr lang="fr-CH" sz="2000" u="none" strike="noStrike">
                          <a:effectLst/>
                        </a:rPr>
                        <a:t>4</a:t>
                      </a:r>
                      <a:endParaRPr lang="fr-CH" sz="2000" b="0" i="0" u="none" strike="noStrike">
                        <a:effectLst/>
                        <a:latin typeface="Arial" panose="020B0604020202020204" pitchFamily="34" charset="0"/>
                      </a:endParaRPr>
                    </a:p>
                  </a:txBody>
                  <a:tcPr marL="9525" marR="9525" marT="9525" marB="0" anchor="b"/>
                </a:tc>
                <a:tc>
                  <a:txBody>
                    <a:bodyPr/>
                    <a:lstStyle/>
                    <a:p>
                      <a:pPr algn="l" fontAlgn="b"/>
                      <a:r>
                        <a:rPr lang="fr-CH" sz="2000" u="none" strike="noStrike" dirty="0">
                          <a:effectLst/>
                        </a:rPr>
                        <a:t>On des fois que </a:t>
                      </a:r>
                      <a:r>
                        <a:rPr lang="fr-CH" sz="2000" b="1" u="none" strike="noStrike" dirty="0" err="1">
                          <a:effectLst/>
                        </a:rPr>
                        <a:t>moodle</a:t>
                      </a:r>
                      <a:r>
                        <a:rPr lang="fr-CH" sz="2000" u="none" strike="noStrike" dirty="0">
                          <a:effectLst/>
                        </a:rPr>
                        <a:t> pour contacter un prof ...</a:t>
                      </a:r>
                      <a:endParaRPr lang="fr-CH" sz="2000" b="0" i="0" u="none" strike="noStrike" dirty="0">
                        <a:effectLst/>
                        <a:latin typeface="Arial" panose="020B0604020202020204" pitchFamily="34" charset="0"/>
                      </a:endParaRPr>
                    </a:p>
                  </a:txBody>
                  <a:tcPr marL="9525" marR="9525" marT="9525" marB="0" anchor="b"/>
                </a:tc>
              </a:tr>
              <a:tr h="522053">
                <a:tc>
                  <a:txBody>
                    <a:bodyPr/>
                    <a:lstStyle/>
                    <a:p>
                      <a:pPr algn="l" fontAlgn="b"/>
                      <a:r>
                        <a:rPr lang="fr-CH" sz="2000" u="none" strike="noStrike">
                          <a:effectLst/>
                        </a:rPr>
                        <a:t>5</a:t>
                      </a:r>
                      <a:endParaRPr lang="fr-CH" sz="2000" b="0" i="0" u="none" strike="noStrike">
                        <a:effectLst/>
                        <a:latin typeface="Arial" panose="020B0604020202020204" pitchFamily="34" charset="0"/>
                      </a:endParaRPr>
                    </a:p>
                  </a:txBody>
                  <a:tcPr marL="9525" marR="9525" marT="9525" marB="0" anchor="b"/>
                </a:tc>
                <a:tc>
                  <a:txBody>
                    <a:bodyPr/>
                    <a:lstStyle/>
                    <a:p>
                      <a:pPr algn="l" fontAlgn="b"/>
                      <a:r>
                        <a:rPr lang="fr-CH" sz="2000" u="none" strike="noStrike" dirty="0">
                          <a:effectLst/>
                        </a:rPr>
                        <a:t>les mail des professeurs ne sont </a:t>
                      </a:r>
                      <a:r>
                        <a:rPr lang="fr-CH" sz="2000" b="1" u="none" strike="noStrike" dirty="0">
                          <a:effectLst/>
                        </a:rPr>
                        <a:t>pas disponible sur Outlook</a:t>
                      </a:r>
                      <a:endParaRPr lang="fr-CH" sz="2000" b="1" i="0" u="none" strike="noStrike" dirty="0">
                        <a:effectLst/>
                        <a:latin typeface="Arial" panose="020B0604020202020204" pitchFamily="34" charset="0"/>
                      </a:endParaRPr>
                    </a:p>
                  </a:txBody>
                  <a:tcPr marL="9525" marR="9525" marT="9525" marB="0" anchor="b"/>
                </a:tc>
              </a:tr>
              <a:tr h="522053">
                <a:tc>
                  <a:txBody>
                    <a:bodyPr/>
                    <a:lstStyle/>
                    <a:p>
                      <a:pPr algn="l" fontAlgn="b"/>
                      <a:r>
                        <a:rPr lang="fr-CH" sz="2000" u="none" strike="noStrike">
                          <a:effectLst/>
                        </a:rPr>
                        <a:t>6</a:t>
                      </a:r>
                      <a:endParaRPr lang="fr-CH" sz="2000" b="0" i="0" u="none" strike="noStrike">
                        <a:effectLst/>
                        <a:latin typeface="Arial" panose="020B0604020202020204" pitchFamily="34" charset="0"/>
                      </a:endParaRPr>
                    </a:p>
                  </a:txBody>
                  <a:tcPr marL="9525" marR="9525" marT="9525" marB="0" anchor="b"/>
                </a:tc>
                <a:tc>
                  <a:txBody>
                    <a:bodyPr/>
                    <a:lstStyle/>
                    <a:p>
                      <a:pPr algn="l" fontAlgn="b"/>
                      <a:r>
                        <a:rPr lang="fr-CH" sz="2000" u="none" strike="noStrike" dirty="0">
                          <a:effectLst/>
                        </a:rPr>
                        <a:t>Un </a:t>
                      </a:r>
                      <a:r>
                        <a:rPr lang="fr-CH" sz="2000" b="1" u="none" strike="noStrike" dirty="0">
                          <a:effectLst/>
                        </a:rPr>
                        <a:t>annuaire</a:t>
                      </a:r>
                      <a:r>
                        <a:rPr lang="fr-CH" sz="2000" u="none" strike="noStrike" dirty="0">
                          <a:effectLst/>
                        </a:rPr>
                        <a:t> avec la possibilité de rechercher par les initiales serait le </a:t>
                      </a:r>
                      <a:r>
                        <a:rPr lang="fr-CH" sz="2000" b="1" u="none" strike="noStrike" dirty="0">
                          <a:effectLst/>
                        </a:rPr>
                        <a:t>bienvenu</a:t>
                      </a:r>
                      <a:r>
                        <a:rPr lang="fr-CH" sz="2000" u="none" strike="noStrike" dirty="0">
                          <a:effectLst/>
                        </a:rPr>
                        <a:t>.</a:t>
                      </a:r>
                      <a:endParaRPr lang="fr-CH" sz="2000" b="0" i="0" u="none" strike="noStrike" dirty="0">
                        <a:effectLst/>
                        <a:latin typeface="Arial" panose="020B0604020202020204" pitchFamily="34" charset="0"/>
                      </a:endParaRPr>
                    </a:p>
                  </a:txBody>
                  <a:tcPr marL="9525" marR="9525" marT="9525" marB="0" anchor="b"/>
                </a:tc>
              </a:tr>
              <a:tr h="261027">
                <a:tc>
                  <a:txBody>
                    <a:bodyPr/>
                    <a:lstStyle/>
                    <a:p>
                      <a:pPr algn="l" fontAlgn="b"/>
                      <a:r>
                        <a:rPr lang="fr-CH" sz="2000" u="none" strike="noStrike">
                          <a:effectLst/>
                        </a:rPr>
                        <a:t>7</a:t>
                      </a:r>
                      <a:endParaRPr lang="fr-CH" sz="2000" b="0" i="0" u="none" strike="noStrike">
                        <a:effectLst/>
                        <a:latin typeface="Arial" panose="020B0604020202020204" pitchFamily="34" charset="0"/>
                      </a:endParaRPr>
                    </a:p>
                  </a:txBody>
                  <a:tcPr marL="9525" marR="9525" marT="9525" marB="0" anchor="b"/>
                </a:tc>
                <a:tc>
                  <a:txBody>
                    <a:bodyPr/>
                    <a:lstStyle/>
                    <a:p>
                      <a:pPr algn="l" fontAlgn="b"/>
                      <a:r>
                        <a:rPr lang="fr-CH" sz="2000" u="none" strike="noStrike">
                          <a:effectLst/>
                        </a:rPr>
                        <a:t>Parfois quand même difficile de trouver leur mail...</a:t>
                      </a:r>
                      <a:endParaRPr lang="fr-CH" sz="2000" b="0" i="0" u="none" strike="noStrike">
                        <a:effectLst/>
                        <a:latin typeface="Arial" panose="020B0604020202020204" pitchFamily="34" charset="0"/>
                      </a:endParaRPr>
                    </a:p>
                  </a:txBody>
                  <a:tcPr marL="9525" marR="9525" marT="9525" marB="0" anchor="b"/>
                </a:tc>
              </a:tr>
              <a:tr h="261027">
                <a:tc>
                  <a:txBody>
                    <a:bodyPr/>
                    <a:lstStyle/>
                    <a:p>
                      <a:pPr algn="l" fontAlgn="b"/>
                      <a:r>
                        <a:rPr lang="fr-CH" sz="2000" u="none" strike="noStrike">
                          <a:effectLst/>
                        </a:rPr>
                        <a:t>8</a:t>
                      </a:r>
                      <a:endParaRPr lang="fr-CH" sz="2000" b="0" i="0" u="none" strike="noStrike">
                        <a:effectLst/>
                        <a:latin typeface="Arial" panose="020B0604020202020204" pitchFamily="34" charset="0"/>
                      </a:endParaRPr>
                    </a:p>
                  </a:txBody>
                  <a:tcPr marL="9525" marR="9525" marT="9525" marB="0" anchor="b"/>
                </a:tc>
                <a:tc>
                  <a:txBody>
                    <a:bodyPr/>
                    <a:lstStyle/>
                    <a:p>
                      <a:pPr algn="l" fontAlgn="b"/>
                      <a:r>
                        <a:rPr lang="fr-CH" sz="2000" u="none" strike="noStrike" dirty="0">
                          <a:effectLst/>
                        </a:rPr>
                        <a:t>Souvent </a:t>
                      </a:r>
                      <a:r>
                        <a:rPr lang="fr-CH" sz="2000" b="1" u="none" strike="noStrike" dirty="0">
                          <a:effectLst/>
                        </a:rPr>
                        <a:t>données dans les supports de cours</a:t>
                      </a:r>
                      <a:endParaRPr lang="fr-CH" sz="2000" b="1" i="0" u="none" strike="noStrike" dirty="0">
                        <a:effectLst/>
                        <a:latin typeface="Arial" panose="020B0604020202020204" pitchFamily="34" charset="0"/>
                      </a:endParaRPr>
                    </a:p>
                  </a:txBody>
                  <a:tcPr marL="9525" marR="9525" marT="9525" marB="0" anchor="b"/>
                </a:tc>
              </a:tr>
              <a:tr h="783080">
                <a:tc>
                  <a:txBody>
                    <a:bodyPr/>
                    <a:lstStyle/>
                    <a:p>
                      <a:pPr algn="l" fontAlgn="b"/>
                      <a:r>
                        <a:rPr lang="fr-CH" sz="2000" u="none" strike="noStrike">
                          <a:effectLst/>
                        </a:rPr>
                        <a:t>9</a:t>
                      </a:r>
                      <a:endParaRPr lang="fr-CH" sz="2000" b="0" i="0" u="none" strike="noStrike">
                        <a:effectLst/>
                        <a:latin typeface="Arial" panose="020B0604020202020204" pitchFamily="34" charset="0"/>
                      </a:endParaRPr>
                    </a:p>
                  </a:txBody>
                  <a:tcPr marL="9525" marR="9525" marT="9525" marB="0" anchor="b"/>
                </a:tc>
                <a:tc>
                  <a:txBody>
                    <a:bodyPr/>
                    <a:lstStyle/>
                    <a:p>
                      <a:pPr algn="l" fontAlgn="b"/>
                      <a:r>
                        <a:rPr lang="fr-CH" sz="2000" b="1" u="none" strike="noStrike" dirty="0">
                          <a:effectLst/>
                        </a:rPr>
                        <a:t>Les enseignants n'utilise pas leur adresse HES-SO</a:t>
                      </a:r>
                      <a:r>
                        <a:rPr lang="fr-CH" sz="2000" u="none" strike="noStrike" dirty="0">
                          <a:effectLst/>
                        </a:rPr>
                        <a:t>, soit leur adresse de la HES dans laquelle ils enseignent soit leur adresse privée</a:t>
                      </a:r>
                      <a:endParaRPr lang="fr-CH" sz="2000" b="0" i="0" u="none" strike="noStrike" dirty="0">
                        <a:effectLst/>
                        <a:latin typeface="Arial" panose="020B0604020202020204" pitchFamily="34" charset="0"/>
                      </a:endParaRPr>
                    </a:p>
                  </a:txBody>
                  <a:tcPr marL="9525" marR="9525" marT="9525" marB="0" anchor="b"/>
                </a:tc>
              </a:tr>
              <a:tr h="1305133">
                <a:tc>
                  <a:txBody>
                    <a:bodyPr/>
                    <a:lstStyle/>
                    <a:p>
                      <a:pPr algn="l" fontAlgn="b"/>
                      <a:r>
                        <a:rPr lang="fr-CH" sz="2000" u="none" strike="noStrike">
                          <a:effectLst/>
                        </a:rPr>
                        <a:t>10</a:t>
                      </a:r>
                      <a:endParaRPr lang="fr-CH" sz="2000" b="0" i="0" u="none" strike="noStrike">
                        <a:effectLst/>
                        <a:latin typeface="Arial" panose="020B0604020202020204" pitchFamily="34" charset="0"/>
                      </a:endParaRPr>
                    </a:p>
                  </a:txBody>
                  <a:tcPr marL="9525" marR="9525" marT="9525" marB="0" anchor="b"/>
                </a:tc>
                <a:tc>
                  <a:txBody>
                    <a:bodyPr/>
                    <a:lstStyle/>
                    <a:p>
                      <a:pPr algn="l" fontAlgn="b"/>
                      <a:r>
                        <a:rPr lang="fr-CH" sz="2000" u="none" strike="noStrike">
                          <a:effectLst/>
                        </a:rPr>
                        <a:t>Chaque enseignant met ses coordonnées à disposition d'une manière différente. (certains sur moodle directement, d'autre sur une slide dans une présentation, d'autre l'ont juste écrit au tableau)</a:t>
                      </a:r>
                      <a:endParaRPr lang="fr-CH" sz="2000" b="0" i="0" u="none" strike="noStrike">
                        <a:effectLst/>
                        <a:latin typeface="Arial" panose="020B0604020202020204" pitchFamily="34" charset="0"/>
                      </a:endParaRPr>
                    </a:p>
                  </a:txBody>
                  <a:tcPr marL="9525" marR="9525" marT="9525" marB="0" anchor="b"/>
                </a:tc>
              </a:tr>
              <a:tr h="522053">
                <a:tc>
                  <a:txBody>
                    <a:bodyPr/>
                    <a:lstStyle/>
                    <a:p>
                      <a:pPr algn="l" fontAlgn="b"/>
                      <a:r>
                        <a:rPr lang="fr-CH" sz="2000" u="none" strike="noStrike" dirty="0" smtClean="0">
                          <a:effectLst/>
                        </a:rPr>
                        <a:t>11</a:t>
                      </a:r>
                      <a:endParaRPr lang="fr-CH" sz="2000" b="0" i="0" u="none" strike="noStrike" dirty="0">
                        <a:effectLst/>
                        <a:latin typeface="Arial" panose="020B0604020202020204" pitchFamily="34" charset="0"/>
                      </a:endParaRPr>
                    </a:p>
                  </a:txBody>
                  <a:tcPr marL="9525" marR="9525" marT="9525" marB="0" anchor="b"/>
                </a:tc>
                <a:tc>
                  <a:txBody>
                    <a:bodyPr/>
                    <a:lstStyle/>
                    <a:p>
                      <a:pPr algn="l" fontAlgn="b"/>
                      <a:r>
                        <a:rPr lang="fr-CH" sz="2000" u="none" strike="noStrike" dirty="0">
                          <a:effectLst/>
                        </a:rPr>
                        <a:t>Les coordonnées </a:t>
                      </a:r>
                      <a:r>
                        <a:rPr lang="fr-CH" sz="2000" b="1" u="none" strike="noStrike" dirty="0">
                          <a:effectLst/>
                        </a:rPr>
                        <a:t>devraient être accessible dans gaps </a:t>
                      </a:r>
                      <a:r>
                        <a:rPr lang="fr-CH" sz="2000" u="none" strike="noStrike" dirty="0">
                          <a:effectLst/>
                        </a:rPr>
                        <a:t>à travers l'horaire</a:t>
                      </a:r>
                      <a:endParaRPr lang="fr-CH" sz="2000" b="0" i="0" u="none" strike="noStrike" dirty="0">
                        <a:effectLst/>
                        <a:latin typeface="Arial" panose="020B0604020202020204" pitchFamily="34" charset="0"/>
                      </a:endParaRPr>
                    </a:p>
                  </a:txBody>
                  <a:tcPr marL="9525" marR="9525" marT="9525" marB="0" anchor="b"/>
                </a:tc>
              </a:tr>
              <a:tr h="261027">
                <a:tc>
                  <a:txBody>
                    <a:bodyPr/>
                    <a:lstStyle/>
                    <a:p>
                      <a:pPr algn="l" fontAlgn="b"/>
                      <a:r>
                        <a:rPr lang="fr-CH" sz="2000" u="none" strike="noStrike" dirty="0" smtClean="0">
                          <a:effectLst/>
                        </a:rPr>
                        <a:t>12</a:t>
                      </a:r>
                      <a:endParaRPr lang="fr-CH" sz="2000" b="0" i="0" u="none" strike="noStrike" dirty="0">
                        <a:effectLst/>
                        <a:latin typeface="Arial" panose="020B0604020202020204" pitchFamily="34" charset="0"/>
                      </a:endParaRPr>
                    </a:p>
                  </a:txBody>
                  <a:tcPr marL="9525" marR="9525" marT="9525" marB="0" anchor="b"/>
                </a:tc>
                <a:tc>
                  <a:txBody>
                    <a:bodyPr/>
                    <a:lstStyle/>
                    <a:p>
                      <a:pPr algn="l" fontAlgn="b"/>
                      <a:r>
                        <a:rPr lang="fr-CH" sz="2000" u="none" strike="noStrike" dirty="0">
                          <a:effectLst/>
                        </a:rPr>
                        <a:t>Mais </a:t>
                      </a:r>
                      <a:r>
                        <a:rPr lang="fr-CH" sz="2000" b="1" u="none" strike="noStrike" dirty="0">
                          <a:effectLst/>
                        </a:rPr>
                        <a:t>m. Clark n a pas de mail </a:t>
                      </a:r>
                      <a:r>
                        <a:rPr lang="fr-CH" sz="2000" u="none" strike="noStrike" dirty="0">
                          <a:effectLst/>
                        </a:rPr>
                        <a:t>dans l'école</a:t>
                      </a:r>
                      <a:endParaRPr lang="fr-CH" sz="2000" b="0" i="0" u="none" strike="noStrike" dirty="0">
                        <a:effectLst/>
                        <a:latin typeface="Arial" panose="020B0604020202020204" pitchFamily="34" charset="0"/>
                      </a:endParaRPr>
                    </a:p>
                  </a:txBody>
                  <a:tcPr marL="9525" marR="9525" marT="9525" marB="0" anchor="b"/>
                </a:tc>
              </a:tr>
              <a:tr h="261027">
                <a:tc>
                  <a:txBody>
                    <a:bodyPr/>
                    <a:lstStyle/>
                    <a:p>
                      <a:pPr algn="l" fontAlgn="b"/>
                      <a:r>
                        <a:rPr lang="fr-CH" sz="2000" u="none" strike="noStrike" dirty="0" smtClean="0">
                          <a:effectLst/>
                        </a:rPr>
                        <a:t>13</a:t>
                      </a:r>
                      <a:endParaRPr lang="fr-CH" sz="2000" b="0" i="0" u="none" strike="noStrike" dirty="0">
                        <a:effectLst/>
                        <a:latin typeface="Arial" panose="020B0604020202020204" pitchFamily="34" charset="0"/>
                      </a:endParaRPr>
                    </a:p>
                  </a:txBody>
                  <a:tcPr marL="9525" marR="9525" marT="9525" marB="0" anchor="b"/>
                </a:tc>
                <a:tc>
                  <a:txBody>
                    <a:bodyPr/>
                    <a:lstStyle/>
                    <a:p>
                      <a:pPr algn="l" fontAlgn="b"/>
                      <a:r>
                        <a:rPr lang="fr-CH" sz="2000" u="none" strike="noStrike">
                          <a:effectLst/>
                        </a:rPr>
                        <a:t>Pas encore eu besoin.</a:t>
                      </a:r>
                      <a:endParaRPr lang="fr-CH" sz="2000" b="0" i="0" u="none" strike="noStrike">
                        <a:effectLst/>
                        <a:latin typeface="Arial" panose="020B0604020202020204" pitchFamily="34" charset="0"/>
                      </a:endParaRPr>
                    </a:p>
                  </a:txBody>
                  <a:tcPr marL="9525" marR="9525" marT="9525" marB="0" anchor="b"/>
                </a:tc>
              </a:tr>
              <a:tr h="522053">
                <a:tc>
                  <a:txBody>
                    <a:bodyPr/>
                    <a:lstStyle/>
                    <a:p>
                      <a:pPr algn="l" fontAlgn="b"/>
                      <a:r>
                        <a:rPr lang="fr-CH" sz="2000" u="none" strike="noStrike" dirty="0" smtClean="0">
                          <a:effectLst/>
                        </a:rPr>
                        <a:t>14</a:t>
                      </a:r>
                      <a:endParaRPr lang="fr-CH" sz="2000" b="0" i="0" u="none" strike="noStrike" dirty="0">
                        <a:effectLst/>
                        <a:latin typeface="Arial" panose="020B0604020202020204" pitchFamily="34" charset="0"/>
                      </a:endParaRPr>
                    </a:p>
                  </a:txBody>
                  <a:tcPr marL="9525" marR="9525" marT="9525" marB="0" anchor="b"/>
                </a:tc>
                <a:tc>
                  <a:txBody>
                    <a:bodyPr/>
                    <a:lstStyle/>
                    <a:p>
                      <a:pPr algn="l" fontAlgn="b"/>
                      <a:r>
                        <a:rPr lang="fr-CH" sz="2000" u="none" strike="noStrike">
                          <a:effectLst/>
                        </a:rPr>
                        <a:t>L'email de certain enseignants ne sont pas disponible.</a:t>
                      </a:r>
                      <a:endParaRPr lang="fr-CH" sz="2000" b="0" i="0" u="none" strike="noStrike">
                        <a:effectLst/>
                        <a:latin typeface="Arial" panose="020B0604020202020204" pitchFamily="34" charset="0"/>
                      </a:endParaRPr>
                    </a:p>
                  </a:txBody>
                  <a:tcPr marL="9525" marR="9525" marT="9525" marB="0" anchor="b"/>
                </a:tc>
              </a:tr>
              <a:tr h="1305133">
                <a:tc>
                  <a:txBody>
                    <a:bodyPr/>
                    <a:lstStyle/>
                    <a:p>
                      <a:pPr algn="l" fontAlgn="b"/>
                      <a:r>
                        <a:rPr lang="fr-CH" sz="2000" u="none" strike="noStrike" dirty="0" smtClean="0">
                          <a:effectLst/>
                        </a:rPr>
                        <a:t>15</a:t>
                      </a:r>
                      <a:endParaRPr lang="fr-CH" sz="2000" b="0" i="0" u="none" strike="noStrike" dirty="0">
                        <a:effectLst/>
                        <a:latin typeface="Arial" panose="020B0604020202020204" pitchFamily="34" charset="0"/>
                      </a:endParaRPr>
                    </a:p>
                  </a:txBody>
                  <a:tcPr marL="9525" marR="9525" marT="9525" marB="0" anchor="b"/>
                </a:tc>
                <a:tc>
                  <a:txBody>
                    <a:bodyPr/>
                    <a:lstStyle/>
                    <a:p>
                      <a:pPr algn="l" fontAlgn="b"/>
                      <a:r>
                        <a:rPr lang="fr-CH" sz="2000" u="none" strike="noStrike" dirty="0">
                          <a:effectLst/>
                        </a:rPr>
                        <a:t>C'est toujours un </a:t>
                      </a:r>
                      <a:r>
                        <a:rPr lang="fr-CH" sz="2000" b="1" u="none" strike="noStrike" dirty="0">
                          <a:effectLst/>
                        </a:rPr>
                        <a:t>problème de rechercher les premières slides sur </a:t>
                      </a:r>
                      <a:r>
                        <a:rPr lang="fr-CH" sz="2000" b="1" u="none" strike="noStrike" dirty="0" err="1">
                          <a:effectLst/>
                        </a:rPr>
                        <a:t>moodle</a:t>
                      </a:r>
                      <a:r>
                        <a:rPr lang="fr-CH" sz="2000" b="1" u="none" strike="noStrike" dirty="0">
                          <a:effectLst/>
                        </a:rPr>
                        <a:t> </a:t>
                      </a:r>
                      <a:r>
                        <a:rPr lang="fr-CH" sz="2000" u="none" strike="noStrike" dirty="0">
                          <a:effectLst/>
                        </a:rPr>
                        <a:t>et parfois les enseignants ne marque pas du tout leur coordonnés, donc oui difficile de trouver les coordonnées.</a:t>
                      </a:r>
                      <a:endParaRPr lang="fr-CH" sz="2000" b="0" i="0" u="none" strike="noStrike" dirty="0">
                        <a:effectLst/>
                        <a:latin typeface="Arial" panose="020B0604020202020204" pitchFamily="34" charset="0"/>
                      </a:endParaRPr>
                    </a:p>
                  </a:txBody>
                  <a:tcPr marL="9525" marR="9525" marT="9525" marB="0" anchor="b"/>
                </a:tc>
              </a:tr>
            </a:tbl>
          </a:graphicData>
        </a:graphic>
      </p:graphicFrame>
      <p:sp>
        <p:nvSpPr>
          <p:cNvPr id="10" name="ZoneTexte 9"/>
          <p:cNvSpPr txBox="1"/>
          <p:nvPr/>
        </p:nvSpPr>
        <p:spPr>
          <a:xfrm>
            <a:off x="12159392" y="68827"/>
            <a:ext cx="2816797" cy="461665"/>
          </a:xfrm>
          <a:prstGeom prst="rect">
            <a:avLst/>
          </a:prstGeom>
          <a:noFill/>
        </p:spPr>
        <p:txBody>
          <a:bodyPr wrap="none" rtlCol="0">
            <a:spAutoFit/>
          </a:bodyPr>
          <a:lstStyle/>
          <a:p>
            <a:pPr algn="ctr">
              <a:defRPr sz="4400" b="1" i="0" u="none" strike="noStrike" kern="1200" spc="0" normalizeH="0" baseline="0">
                <a:solidFill>
                  <a:prstClr val="black">
                    <a:lumMod val="50000"/>
                    <a:lumOff val="50000"/>
                  </a:prstClr>
                </a:solidFill>
                <a:latin typeface="+mj-lt"/>
                <a:ea typeface="+mj-ea"/>
                <a:cs typeface="+mj-cs"/>
              </a:defRPr>
            </a:pPr>
            <a:r>
              <a:rPr lang="fr-CH" sz="2400" dirty="0" smtClean="0"/>
              <a:t>Commentaires libres</a:t>
            </a:r>
            <a:endParaRPr lang="fr-CH" sz="2400" dirty="0"/>
          </a:p>
        </p:txBody>
      </p:sp>
    </p:spTree>
    <p:extLst>
      <p:ext uri="{BB962C8B-B14F-4D97-AF65-F5344CB8AC3E}">
        <p14:creationId xmlns:p14="http://schemas.microsoft.com/office/powerpoint/2010/main" val="20002252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176B1BC-2AD3-4BF1-9E78-09CB7A98313D}"/>
              </a:ext>
            </a:extLst>
          </p:cNvPr>
          <p:cNvSpPr>
            <a:spLocks noGrp="1"/>
          </p:cNvSpPr>
          <p:nvPr>
            <p:ph type="title"/>
          </p:nvPr>
        </p:nvSpPr>
        <p:spPr/>
        <p:txBody>
          <a:bodyPr/>
          <a:lstStyle/>
          <a:p>
            <a:r>
              <a:rPr lang="fr-CH" dirty="0" smtClean="0"/>
              <a:t>Résumé des réponses (au 18.12.2018)</a:t>
            </a:r>
            <a:endParaRPr lang="fr-CH" dirty="0"/>
          </a:p>
        </p:txBody>
      </p:sp>
      <p:sp>
        <p:nvSpPr>
          <p:cNvPr id="3" name="Text Placeholder 2">
            <a:extLst>
              <a:ext uri="{FF2B5EF4-FFF2-40B4-BE49-F238E27FC236}">
                <a16:creationId xmlns="" xmlns:a16="http://schemas.microsoft.com/office/drawing/2014/main" id="{E4D8D671-2416-4FA6-A4B6-27A52743334D}"/>
              </a:ext>
            </a:extLst>
          </p:cNvPr>
          <p:cNvSpPr>
            <a:spLocks noGrp="1"/>
          </p:cNvSpPr>
          <p:nvPr>
            <p:ph type="body" sz="quarter" idx="13"/>
          </p:nvPr>
        </p:nvSpPr>
        <p:spPr>
          <a:xfrm>
            <a:off x="406466" y="1551608"/>
            <a:ext cx="10569037" cy="7920880"/>
          </a:xfrm>
        </p:spPr>
        <p:txBody>
          <a:bodyPr/>
          <a:lstStyle/>
          <a:p>
            <a:pPr marL="0" indent="0">
              <a:buNone/>
            </a:pPr>
            <a:r>
              <a:rPr lang="fr-CH" dirty="0" smtClean="0"/>
              <a:t>Avant «nettoyage»</a:t>
            </a:r>
            <a:endParaRPr lang="fr-CH" dirty="0"/>
          </a:p>
          <a:p>
            <a:pPr lvl="1"/>
            <a:r>
              <a:rPr lang="fr-CH" dirty="0"/>
              <a:t>Réponses </a:t>
            </a:r>
            <a:r>
              <a:rPr lang="fr-CH" dirty="0" smtClean="0"/>
              <a:t>complètes : 		161</a:t>
            </a:r>
            <a:endParaRPr lang="fr-CH" dirty="0"/>
          </a:p>
          <a:p>
            <a:pPr lvl="1"/>
            <a:r>
              <a:rPr lang="fr-CH" dirty="0"/>
              <a:t>Réponses </a:t>
            </a:r>
            <a:r>
              <a:rPr lang="fr-CH" dirty="0" smtClean="0"/>
              <a:t>incomplètes*: 		48 </a:t>
            </a:r>
            <a:endParaRPr lang="fr-CH" dirty="0"/>
          </a:p>
          <a:p>
            <a:pPr lvl="1"/>
            <a:r>
              <a:rPr lang="fr-CH" dirty="0"/>
              <a:t>Nombre total de </a:t>
            </a:r>
            <a:r>
              <a:rPr lang="fr-CH" dirty="0" smtClean="0"/>
              <a:t>réponses: 	209</a:t>
            </a:r>
            <a:endParaRPr lang="fr-CH" b="0" dirty="0" smtClean="0"/>
          </a:p>
          <a:p>
            <a:pPr marL="0" indent="0">
              <a:spcBef>
                <a:spcPts val="0"/>
              </a:spcBef>
              <a:buNone/>
            </a:pPr>
            <a:r>
              <a:rPr lang="fr-CH" sz="2400" b="0" dirty="0" smtClean="0"/>
              <a:t>Aucune réponses enregistrées non envoyées </a:t>
            </a:r>
          </a:p>
          <a:p>
            <a:pPr marL="0" indent="0">
              <a:spcBef>
                <a:spcPts val="0"/>
              </a:spcBef>
              <a:buNone/>
            </a:pPr>
            <a:r>
              <a:rPr lang="fr-CH" sz="2400" b="0" dirty="0" smtClean="0"/>
              <a:t>*Réponses non enregistrées </a:t>
            </a:r>
          </a:p>
          <a:p>
            <a:pPr marL="0" indent="0">
              <a:buNone/>
            </a:pPr>
            <a:r>
              <a:rPr lang="fr-CH" dirty="0"/>
              <a:t>Nettoyage des </a:t>
            </a:r>
            <a:r>
              <a:rPr lang="fr-CH" dirty="0" smtClean="0"/>
              <a:t>réponses </a:t>
            </a:r>
            <a:r>
              <a:rPr lang="fr-CH" dirty="0"/>
              <a:t>incomplètes 	</a:t>
            </a:r>
            <a:r>
              <a:rPr lang="fr-CH" dirty="0" smtClean="0"/>
              <a:t>	</a:t>
            </a:r>
            <a:endParaRPr lang="fr-CH" b="0" dirty="0" smtClean="0"/>
          </a:p>
          <a:p>
            <a:pPr marL="742950" lvl="2" indent="-742950">
              <a:buFont typeface="+mj-lt"/>
              <a:buAutoNum type="arabicParenR"/>
            </a:pPr>
            <a:r>
              <a:rPr lang="fr-CH" dirty="0" smtClean="0"/>
              <a:t>Retrait des réponses incomplètes vierges 	-6</a:t>
            </a:r>
          </a:p>
          <a:p>
            <a:pPr marL="742950" lvl="2" indent="-742950">
              <a:buFont typeface="+mj-lt"/>
              <a:buAutoNum type="arabicParenR"/>
            </a:pPr>
            <a:r>
              <a:rPr lang="fr-CH" dirty="0" smtClean="0"/>
              <a:t>Retrait des réponses incomplètes non pertinentes </a:t>
            </a:r>
          </a:p>
          <a:p>
            <a:pPr marL="909638" lvl="2" indent="0">
              <a:buNone/>
            </a:pPr>
            <a:r>
              <a:rPr lang="fr-CH" dirty="0" smtClean="0"/>
              <a:t>	(seul le profil est complété) 				-42</a:t>
            </a:r>
            <a:endParaRPr lang="fr-CH" dirty="0"/>
          </a:p>
          <a:p>
            <a:pPr marL="0" lvl="2" indent="0">
              <a:buNone/>
            </a:pPr>
            <a:r>
              <a:rPr lang="fr-CH" dirty="0" smtClean="0"/>
              <a:t>3) 	Retrait </a:t>
            </a:r>
            <a:r>
              <a:rPr lang="fr-CH" dirty="0"/>
              <a:t>des réponses incomplètes </a:t>
            </a:r>
          </a:p>
          <a:p>
            <a:pPr marL="909638" lvl="2" indent="0">
              <a:buNone/>
            </a:pPr>
            <a:r>
              <a:rPr lang="fr-CH" dirty="0" err="1" smtClean="0"/>
              <a:t>retraçables</a:t>
            </a:r>
            <a:r>
              <a:rPr lang="fr-CH" dirty="0" smtClean="0"/>
              <a:t> avec des complètes 			-0 </a:t>
            </a:r>
          </a:p>
        </p:txBody>
      </p:sp>
      <p:sp>
        <p:nvSpPr>
          <p:cNvPr id="4" name="Text Placeholder 2">
            <a:extLst>
              <a:ext uri="{FF2B5EF4-FFF2-40B4-BE49-F238E27FC236}">
                <a16:creationId xmlns="" xmlns:a16="http://schemas.microsoft.com/office/drawing/2014/main" id="{E4D8D671-2416-4FA6-A4B6-27A52743334D}"/>
              </a:ext>
            </a:extLst>
          </p:cNvPr>
          <p:cNvSpPr txBox="1">
            <a:spLocks/>
          </p:cNvSpPr>
          <p:nvPr/>
        </p:nvSpPr>
        <p:spPr>
          <a:xfrm>
            <a:off x="9607351" y="1551608"/>
            <a:ext cx="8455224" cy="3888432"/>
          </a:xfrm>
          <a:prstGeom prst="rect">
            <a:avLst/>
          </a:prstGeom>
        </p:spPr>
        <p:txBody>
          <a:bodyPr/>
          <a:lstStyle>
            <a:lvl1pPr marL="342900" indent="-342900" algn="l" rtl="0" eaLnBrk="1" fontAlgn="base" hangingPunct="1">
              <a:spcBef>
                <a:spcPts val="1800"/>
              </a:spcBef>
              <a:spcAft>
                <a:spcPts val="600"/>
              </a:spcAft>
              <a:buFont typeface="Wingdings" panose="05000000000000000000" pitchFamily="2" charset="2"/>
              <a:buChar char="§"/>
              <a:defRPr sz="3800" b="1">
                <a:solidFill>
                  <a:schemeClr val="tx1"/>
                </a:solidFill>
                <a:latin typeface="Arial" panose="020B0604020202020204" pitchFamily="34" charset="0"/>
                <a:ea typeface="+mn-ea"/>
                <a:cs typeface="Arial" panose="020B0604020202020204" pitchFamily="34" charset="0"/>
              </a:defRPr>
            </a:lvl1pPr>
            <a:lvl2pPr marL="895350" indent="-438150" algn="l" rtl="0" eaLnBrk="1" fontAlgn="base" hangingPunct="1">
              <a:spcBef>
                <a:spcPts val="600"/>
              </a:spcBef>
              <a:spcAft>
                <a:spcPts val="800"/>
              </a:spcAft>
              <a:buFont typeface="Symbol" panose="05050102010706020507" pitchFamily="18" charset="2"/>
              <a:buChar char=""/>
              <a:defRPr sz="3600">
                <a:solidFill>
                  <a:schemeClr val="tx1"/>
                </a:solidFill>
                <a:latin typeface="Arial" panose="020B0604020202020204" pitchFamily="34" charset="0"/>
                <a:ea typeface="+mn-ea"/>
                <a:cs typeface="Arial" panose="020B0604020202020204" pitchFamily="34" charset="0"/>
              </a:defRPr>
            </a:lvl2pPr>
            <a:lvl3pPr marL="1252538" indent="-338138" algn="l" rtl="0" eaLnBrk="1" fontAlgn="base" hangingPunct="1">
              <a:spcBef>
                <a:spcPts val="600"/>
              </a:spcBef>
              <a:spcAft>
                <a:spcPts val="600"/>
              </a:spcAft>
              <a:buFont typeface="Arial" panose="020B0604020202020204" pitchFamily="34" charset="0"/>
              <a:buChar char="•"/>
              <a:defRPr sz="3200" i="1">
                <a:solidFill>
                  <a:schemeClr val="tx1"/>
                </a:solidFill>
                <a:latin typeface="Arial" panose="020B0604020202020204" pitchFamily="34" charset="0"/>
                <a:ea typeface="+mn-ea"/>
                <a:cs typeface="Arial" panose="020B0604020202020204" pitchFamily="34" charset="0"/>
              </a:defRPr>
            </a:lvl3pPr>
            <a:lvl4pPr marL="1371600" algn="l" rtl="0" eaLnBrk="1" fontAlgn="base" hangingPunct="1">
              <a:spcBef>
                <a:spcPct val="20000"/>
              </a:spcBef>
              <a:spcAft>
                <a:spcPct val="0"/>
              </a:spcAft>
              <a:defRPr>
                <a:solidFill>
                  <a:schemeClr val="tx1"/>
                </a:solidFill>
                <a:latin typeface="+mn-lt"/>
                <a:ea typeface="+mn-ea"/>
                <a:cs typeface="+mn-cs"/>
              </a:defRPr>
            </a:lvl4pPr>
            <a:lvl5pPr marL="1828800" algn="l" rtl="0" eaLnBrk="1" fontAlgn="base" hangingPunct="1">
              <a:spcBef>
                <a:spcPct val="20000"/>
              </a:spcBef>
              <a:spcAft>
                <a:spcPct val="0"/>
              </a:spcAft>
              <a:defRPr>
                <a:solidFill>
                  <a:schemeClr val="tx1"/>
                </a:solidFill>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indent="0">
              <a:buFont typeface="Wingdings" panose="05000000000000000000" pitchFamily="2" charset="2"/>
              <a:buNone/>
            </a:pPr>
            <a:r>
              <a:rPr lang="fr-CH" kern="0" dirty="0" smtClean="0"/>
              <a:t>Après «nettoyage»</a:t>
            </a:r>
          </a:p>
          <a:p>
            <a:pPr lvl="1"/>
            <a:r>
              <a:rPr lang="fr-CH" kern="0" dirty="0" smtClean="0"/>
              <a:t>Réponses complètes : 		 161</a:t>
            </a:r>
          </a:p>
          <a:p>
            <a:pPr lvl="1"/>
            <a:r>
              <a:rPr lang="fr-CH" kern="0" dirty="0" smtClean="0"/>
              <a:t>Réponses incomplètes*: 		</a:t>
            </a:r>
            <a:r>
              <a:rPr lang="fr-CH" kern="0" dirty="0" smtClean="0">
                <a:solidFill>
                  <a:srgbClr val="0070C0"/>
                </a:solidFill>
              </a:rPr>
              <a:t>Nombre total de réponses </a:t>
            </a:r>
          </a:p>
          <a:p>
            <a:pPr marL="457200" lvl="1" indent="0">
              <a:buNone/>
            </a:pPr>
            <a:r>
              <a:rPr lang="fr-CH" kern="0" dirty="0">
                <a:solidFill>
                  <a:srgbClr val="0070C0"/>
                </a:solidFill>
              </a:rPr>
              <a:t>	</a:t>
            </a:r>
            <a:r>
              <a:rPr lang="fr-CH" kern="0" dirty="0" smtClean="0">
                <a:solidFill>
                  <a:srgbClr val="0070C0"/>
                </a:solidFill>
              </a:rPr>
              <a:t>valables: 					161 	 </a:t>
            </a:r>
          </a:p>
        </p:txBody>
      </p:sp>
      <p:sp>
        <p:nvSpPr>
          <p:cNvPr id="5" name="Text Placeholder 2">
            <a:extLst>
              <a:ext uri="{FF2B5EF4-FFF2-40B4-BE49-F238E27FC236}">
                <a16:creationId xmlns="" xmlns:a16="http://schemas.microsoft.com/office/drawing/2014/main" id="{E4D8D671-2416-4FA6-A4B6-27A52743334D}"/>
              </a:ext>
            </a:extLst>
          </p:cNvPr>
          <p:cNvSpPr txBox="1">
            <a:spLocks/>
          </p:cNvSpPr>
          <p:nvPr/>
        </p:nvSpPr>
        <p:spPr>
          <a:xfrm>
            <a:off x="9997679" y="5440040"/>
            <a:ext cx="8064896" cy="864096"/>
          </a:xfrm>
          <a:prstGeom prst="rect">
            <a:avLst/>
          </a:prstGeom>
        </p:spPr>
        <p:txBody>
          <a:bodyPr/>
          <a:lstStyle>
            <a:lvl1pPr marL="342900" indent="-342900" algn="l" rtl="0" eaLnBrk="1" fontAlgn="base" hangingPunct="1">
              <a:spcBef>
                <a:spcPts val="1800"/>
              </a:spcBef>
              <a:spcAft>
                <a:spcPts val="600"/>
              </a:spcAft>
              <a:buFont typeface="Wingdings" panose="05000000000000000000" pitchFamily="2" charset="2"/>
              <a:buChar char="§"/>
              <a:defRPr sz="3800" b="1">
                <a:solidFill>
                  <a:schemeClr val="tx1"/>
                </a:solidFill>
                <a:latin typeface="Arial" panose="020B0604020202020204" pitchFamily="34" charset="0"/>
                <a:ea typeface="+mn-ea"/>
                <a:cs typeface="Arial" panose="020B0604020202020204" pitchFamily="34" charset="0"/>
              </a:defRPr>
            </a:lvl1pPr>
            <a:lvl2pPr marL="895350" indent="-438150" algn="l" rtl="0" eaLnBrk="1" fontAlgn="base" hangingPunct="1">
              <a:spcBef>
                <a:spcPts val="600"/>
              </a:spcBef>
              <a:spcAft>
                <a:spcPts val="800"/>
              </a:spcAft>
              <a:buFont typeface="Symbol" panose="05050102010706020507" pitchFamily="18" charset="2"/>
              <a:buChar char=""/>
              <a:defRPr sz="3600">
                <a:solidFill>
                  <a:schemeClr val="tx1"/>
                </a:solidFill>
                <a:latin typeface="Arial" panose="020B0604020202020204" pitchFamily="34" charset="0"/>
                <a:ea typeface="+mn-ea"/>
                <a:cs typeface="Arial" panose="020B0604020202020204" pitchFamily="34" charset="0"/>
              </a:defRPr>
            </a:lvl2pPr>
            <a:lvl3pPr marL="1252538" indent="-338138" algn="l" rtl="0" eaLnBrk="1" fontAlgn="base" hangingPunct="1">
              <a:spcBef>
                <a:spcPts val="600"/>
              </a:spcBef>
              <a:spcAft>
                <a:spcPts val="600"/>
              </a:spcAft>
              <a:buFont typeface="Arial" panose="020B0604020202020204" pitchFamily="34" charset="0"/>
              <a:buChar char="•"/>
              <a:defRPr sz="3200" i="1">
                <a:solidFill>
                  <a:schemeClr val="tx1"/>
                </a:solidFill>
                <a:latin typeface="Arial" panose="020B0604020202020204" pitchFamily="34" charset="0"/>
                <a:ea typeface="+mn-ea"/>
                <a:cs typeface="Arial" panose="020B0604020202020204" pitchFamily="34" charset="0"/>
              </a:defRPr>
            </a:lvl3pPr>
            <a:lvl4pPr marL="1371600" algn="l" rtl="0" eaLnBrk="1" fontAlgn="base" hangingPunct="1">
              <a:spcBef>
                <a:spcPct val="20000"/>
              </a:spcBef>
              <a:spcAft>
                <a:spcPct val="0"/>
              </a:spcAft>
              <a:defRPr>
                <a:solidFill>
                  <a:schemeClr val="tx1"/>
                </a:solidFill>
                <a:latin typeface="+mn-lt"/>
                <a:ea typeface="+mn-ea"/>
                <a:cs typeface="+mn-cs"/>
              </a:defRPr>
            </a:lvl4pPr>
            <a:lvl5pPr marL="1828800" algn="l" rtl="0" eaLnBrk="1" fontAlgn="base" hangingPunct="1">
              <a:spcBef>
                <a:spcPct val="20000"/>
              </a:spcBef>
              <a:spcAft>
                <a:spcPct val="0"/>
              </a:spcAft>
              <a:defRPr>
                <a:solidFill>
                  <a:schemeClr val="tx1"/>
                </a:solidFill>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indent="0">
              <a:buFont typeface="Wingdings" panose="05000000000000000000" pitchFamily="2" charset="2"/>
              <a:buNone/>
            </a:pPr>
            <a:r>
              <a:rPr lang="fr-CH" kern="0" dirty="0" smtClean="0">
                <a:solidFill>
                  <a:srgbClr val="0070C0"/>
                </a:solidFill>
              </a:rPr>
              <a:t>Taux de participation 		54%</a:t>
            </a:r>
            <a:r>
              <a:rPr lang="fr-CH" kern="0" dirty="0" smtClean="0">
                <a:solidFill>
                  <a:srgbClr val="FF0000"/>
                </a:solidFill>
              </a:rPr>
              <a:t>	 </a:t>
            </a:r>
          </a:p>
        </p:txBody>
      </p:sp>
    </p:spTree>
    <p:extLst>
      <p:ext uri="{BB962C8B-B14F-4D97-AF65-F5344CB8AC3E}">
        <p14:creationId xmlns:p14="http://schemas.microsoft.com/office/powerpoint/2010/main" val="146590188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a:t>Offre HES-SO </a:t>
            </a:r>
            <a:r>
              <a:rPr lang="fr-CH" sz="2800" dirty="0"/>
              <a:t>(</a:t>
            </a:r>
            <a:r>
              <a:rPr lang="fr-CH" sz="2800" dirty="0" smtClean="0"/>
              <a:t>Q.18)…</a:t>
            </a:r>
            <a:endParaRPr lang="fr-CH" dirty="0"/>
          </a:p>
        </p:txBody>
      </p:sp>
      <p:sp>
        <p:nvSpPr>
          <p:cNvPr id="6" name="ZoneTexte 5"/>
          <p:cNvSpPr txBox="1"/>
          <p:nvPr/>
        </p:nvSpPr>
        <p:spPr>
          <a:xfrm>
            <a:off x="10100632" y="8400716"/>
            <a:ext cx="1127374" cy="400110"/>
          </a:xfrm>
          <a:prstGeom prst="rect">
            <a:avLst/>
          </a:prstGeom>
          <a:solidFill>
            <a:schemeClr val="bg1"/>
          </a:solid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N=86</a:t>
            </a:r>
            <a:endParaRPr lang="en-US" sz="2000" dirty="0">
              <a:solidFill>
                <a:prstClr val="black">
                  <a:lumMod val="65000"/>
                  <a:lumOff val="35000"/>
                </a:prstClr>
              </a:solidFill>
            </a:endParaRPr>
          </a:p>
        </p:txBody>
      </p:sp>
      <p:sp>
        <p:nvSpPr>
          <p:cNvPr id="7" name="ZoneTexte 10"/>
          <p:cNvSpPr txBox="1"/>
          <p:nvPr/>
        </p:nvSpPr>
        <p:spPr>
          <a:xfrm>
            <a:off x="13466529" y="5696134"/>
            <a:ext cx="1127375" cy="707886"/>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42</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56.8%</a:t>
            </a:r>
            <a:endParaRPr lang="en-US" sz="2000" dirty="0">
              <a:solidFill>
                <a:schemeClr val="bg1"/>
              </a:solidFill>
            </a:endParaRPr>
          </a:p>
        </p:txBody>
      </p:sp>
      <p:sp>
        <p:nvSpPr>
          <p:cNvPr id="8" name="ZoneTexte 10"/>
          <p:cNvSpPr txBox="1"/>
          <p:nvPr/>
        </p:nvSpPr>
        <p:spPr>
          <a:xfrm>
            <a:off x="13590914" y="4025374"/>
            <a:ext cx="1127375" cy="707886"/>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23</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26.8%</a:t>
            </a:r>
            <a:endParaRPr lang="en-US" sz="2000" dirty="0">
              <a:solidFill>
                <a:schemeClr val="bg1"/>
              </a:solidFill>
            </a:endParaRPr>
          </a:p>
        </p:txBody>
      </p:sp>
      <p:sp>
        <p:nvSpPr>
          <p:cNvPr id="9" name="ZoneTexte 10"/>
          <p:cNvSpPr txBox="1"/>
          <p:nvPr/>
        </p:nvSpPr>
        <p:spPr>
          <a:xfrm>
            <a:off x="12902841" y="5984166"/>
            <a:ext cx="1127375" cy="707886"/>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32</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37.2%</a:t>
            </a:r>
            <a:endParaRPr lang="en-US" sz="2000" dirty="0">
              <a:solidFill>
                <a:schemeClr val="bg1"/>
              </a:solidFill>
            </a:endParaRPr>
          </a:p>
        </p:txBody>
      </p:sp>
      <p:sp>
        <p:nvSpPr>
          <p:cNvPr id="10" name="ZoneTexte 10"/>
          <p:cNvSpPr txBox="1"/>
          <p:nvPr/>
        </p:nvSpPr>
        <p:spPr>
          <a:xfrm>
            <a:off x="11288029" y="4524960"/>
            <a:ext cx="1127375" cy="707886"/>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29</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33.7%</a:t>
            </a:r>
            <a:endParaRPr lang="en-US" sz="2000" dirty="0">
              <a:solidFill>
                <a:schemeClr val="bg1"/>
              </a:solidFill>
            </a:endParaRPr>
          </a:p>
        </p:txBody>
      </p:sp>
      <p:sp>
        <p:nvSpPr>
          <p:cNvPr id="12" name="ZoneTexte 10"/>
          <p:cNvSpPr txBox="1"/>
          <p:nvPr/>
        </p:nvSpPr>
        <p:spPr>
          <a:xfrm>
            <a:off x="13994956" y="4591114"/>
            <a:ext cx="1127391" cy="707886"/>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29</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33.7%</a:t>
            </a:r>
            <a:endParaRPr lang="en-US" sz="2000" dirty="0">
              <a:solidFill>
                <a:schemeClr val="bg1"/>
              </a:solidFill>
            </a:endParaRPr>
          </a:p>
        </p:txBody>
      </p:sp>
      <p:sp>
        <p:nvSpPr>
          <p:cNvPr id="13" name="ZoneTexte 10"/>
          <p:cNvSpPr txBox="1"/>
          <p:nvPr/>
        </p:nvSpPr>
        <p:spPr>
          <a:xfrm>
            <a:off x="12339137" y="6546292"/>
            <a:ext cx="1127391" cy="707886"/>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32</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37.2%</a:t>
            </a:r>
            <a:endParaRPr lang="en-US" sz="2000" dirty="0">
              <a:solidFill>
                <a:schemeClr val="bg1"/>
              </a:solidFill>
            </a:endParaRPr>
          </a:p>
        </p:txBody>
      </p:sp>
      <p:sp>
        <p:nvSpPr>
          <p:cNvPr id="14" name="ZoneTexte 10"/>
          <p:cNvSpPr txBox="1"/>
          <p:nvPr/>
        </p:nvSpPr>
        <p:spPr>
          <a:xfrm>
            <a:off x="11110052" y="4486867"/>
            <a:ext cx="1127391" cy="707886"/>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23</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26.8%</a:t>
            </a:r>
            <a:endParaRPr lang="en-US" sz="2000" dirty="0">
              <a:solidFill>
                <a:schemeClr val="bg1"/>
              </a:solidFill>
            </a:endParaRPr>
          </a:p>
        </p:txBody>
      </p:sp>
      <p:sp>
        <p:nvSpPr>
          <p:cNvPr id="15" name="ZoneTexte 10"/>
          <p:cNvSpPr txBox="1"/>
          <p:nvPr/>
        </p:nvSpPr>
        <p:spPr>
          <a:xfrm>
            <a:off x="12463523" y="3441433"/>
            <a:ext cx="1127391" cy="707886"/>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2</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2.3%</a:t>
            </a:r>
            <a:endParaRPr lang="en-US" sz="2000" dirty="0">
              <a:solidFill>
                <a:schemeClr val="bg1"/>
              </a:solidFill>
            </a:endParaRPr>
          </a:p>
        </p:txBody>
      </p:sp>
      <p:graphicFrame>
        <p:nvGraphicFramePr>
          <p:cNvPr id="16" name="Graphique 15"/>
          <p:cNvGraphicFramePr>
            <a:graphicFrameLocks/>
          </p:cNvGraphicFramePr>
          <p:nvPr>
            <p:extLst>
              <p:ext uri="{D42A27DB-BD31-4B8C-83A1-F6EECF244321}">
                <p14:modId xmlns:p14="http://schemas.microsoft.com/office/powerpoint/2010/main" val="974733032"/>
              </p:ext>
            </p:extLst>
          </p:nvPr>
        </p:nvGraphicFramePr>
        <p:xfrm>
          <a:off x="385994" y="1900686"/>
          <a:ext cx="9680046" cy="6347666"/>
        </p:xfrm>
        <a:graphic>
          <a:graphicData uri="http://schemas.openxmlformats.org/drawingml/2006/chart">
            <c:chart xmlns:c="http://schemas.openxmlformats.org/drawingml/2006/chart" xmlns:r="http://schemas.openxmlformats.org/officeDocument/2006/relationships" r:id="rId2"/>
          </a:graphicData>
        </a:graphic>
      </p:graphicFrame>
      <p:sp>
        <p:nvSpPr>
          <p:cNvPr id="17" name="ZoneTexte 16"/>
          <p:cNvSpPr txBox="1"/>
          <p:nvPr/>
        </p:nvSpPr>
        <p:spPr>
          <a:xfrm>
            <a:off x="403424" y="8200661"/>
            <a:ext cx="1127374" cy="400110"/>
          </a:xfrm>
          <a:prstGeom prst="rect">
            <a:avLst/>
          </a:prstGeom>
          <a:solidFill>
            <a:schemeClr val="bg1"/>
          </a:solid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N=161</a:t>
            </a:r>
          </a:p>
        </p:txBody>
      </p:sp>
      <p:sp>
        <p:nvSpPr>
          <p:cNvPr id="18" name="ZoneTexte 10"/>
          <p:cNvSpPr txBox="1"/>
          <p:nvPr/>
        </p:nvSpPr>
        <p:spPr>
          <a:xfrm>
            <a:off x="4693711" y="4073978"/>
            <a:ext cx="1127391" cy="707886"/>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46</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28.6%</a:t>
            </a:r>
            <a:endParaRPr lang="en-US" sz="2000" dirty="0">
              <a:solidFill>
                <a:schemeClr val="bg1"/>
              </a:solidFill>
            </a:endParaRPr>
          </a:p>
        </p:txBody>
      </p:sp>
      <p:sp>
        <p:nvSpPr>
          <p:cNvPr id="19" name="ZoneTexte 10"/>
          <p:cNvSpPr txBox="1"/>
          <p:nvPr/>
        </p:nvSpPr>
        <p:spPr>
          <a:xfrm>
            <a:off x="4209808" y="6404020"/>
            <a:ext cx="1127391" cy="707886"/>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66</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41%</a:t>
            </a:r>
            <a:endParaRPr lang="en-US" sz="2000" dirty="0">
              <a:solidFill>
                <a:schemeClr val="bg1"/>
              </a:solidFill>
            </a:endParaRPr>
          </a:p>
        </p:txBody>
      </p:sp>
      <p:sp>
        <p:nvSpPr>
          <p:cNvPr id="20" name="ZoneTexte 10"/>
          <p:cNvSpPr txBox="1"/>
          <p:nvPr/>
        </p:nvSpPr>
        <p:spPr>
          <a:xfrm>
            <a:off x="2190527" y="5032140"/>
            <a:ext cx="1127391" cy="707886"/>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39</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24.2%</a:t>
            </a:r>
            <a:endParaRPr lang="en-US" sz="2000" dirty="0">
              <a:solidFill>
                <a:schemeClr val="bg1"/>
              </a:solidFill>
            </a:endParaRPr>
          </a:p>
        </p:txBody>
      </p:sp>
      <p:sp>
        <p:nvSpPr>
          <p:cNvPr id="21" name="ZoneTexte 10"/>
          <p:cNvSpPr txBox="1"/>
          <p:nvPr/>
        </p:nvSpPr>
        <p:spPr>
          <a:xfrm>
            <a:off x="3317918" y="3200961"/>
            <a:ext cx="1127391" cy="707886"/>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t>10</a:t>
            </a:r>
          </a:p>
          <a:p>
            <a:pPr algn="ctr">
              <a:defRPr sz="3600" b="0" i="0" u="none" strike="noStrike" kern="1200" baseline="0">
                <a:solidFill>
                  <a:prstClr val="black">
                    <a:lumMod val="65000"/>
                    <a:lumOff val="35000"/>
                  </a:prstClr>
                </a:solidFill>
                <a:latin typeface="+mn-lt"/>
                <a:ea typeface="+mn-ea"/>
                <a:cs typeface="+mn-cs"/>
              </a:defRPr>
            </a:pPr>
            <a:r>
              <a:rPr lang="en-US" sz="2000" dirty="0" smtClean="0"/>
              <a:t>6.2%</a:t>
            </a:r>
            <a:endParaRPr lang="en-US" sz="2000" dirty="0"/>
          </a:p>
        </p:txBody>
      </p:sp>
    </p:spTree>
    <p:extLst>
      <p:ext uri="{BB962C8B-B14F-4D97-AF65-F5344CB8AC3E}">
        <p14:creationId xmlns:p14="http://schemas.microsoft.com/office/powerpoint/2010/main" val="43004441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…Offre </a:t>
            </a:r>
            <a:r>
              <a:rPr lang="fr-CH" dirty="0"/>
              <a:t>HES-SO </a:t>
            </a:r>
            <a:r>
              <a:rPr lang="fr-CH" sz="2800" dirty="0"/>
              <a:t>(</a:t>
            </a:r>
            <a:r>
              <a:rPr lang="fr-CH" sz="2800" dirty="0" smtClean="0"/>
              <a:t>Q.18)…</a:t>
            </a:r>
            <a:endParaRPr lang="fr-CH" dirty="0"/>
          </a:p>
        </p:txBody>
      </p:sp>
      <p:sp>
        <p:nvSpPr>
          <p:cNvPr id="4" name="ZoneTexte 3"/>
          <p:cNvSpPr txBox="1"/>
          <p:nvPr/>
        </p:nvSpPr>
        <p:spPr>
          <a:xfrm>
            <a:off x="6294983" y="658014"/>
            <a:ext cx="8640960" cy="461665"/>
          </a:xfrm>
          <a:prstGeom prst="rect">
            <a:avLst/>
          </a:prstGeom>
          <a:noFill/>
        </p:spPr>
        <p:txBody>
          <a:bodyPr wrap="square" rtlCol="0">
            <a:spAutoFit/>
          </a:bodyPr>
          <a:lstStyle/>
          <a:p>
            <a:pPr algn="ctr">
              <a:defRPr sz="4400" b="1" i="0" u="none" strike="noStrike" kern="1200" spc="0" normalizeH="0" baseline="0">
                <a:solidFill>
                  <a:prstClr val="black">
                    <a:lumMod val="50000"/>
                    <a:lumOff val="50000"/>
                  </a:prstClr>
                </a:solidFill>
                <a:latin typeface="+mj-lt"/>
                <a:ea typeface="+mj-ea"/>
                <a:cs typeface="+mj-cs"/>
              </a:defRPr>
            </a:pPr>
            <a:r>
              <a:rPr lang="fr-CH" sz="2400" dirty="0" smtClean="0"/>
              <a:t>Commentaires libres sur l’anglais pour les cours</a:t>
            </a:r>
            <a:endParaRPr lang="fr-CH" sz="2400" dirty="0"/>
          </a:p>
        </p:txBody>
      </p:sp>
      <p:graphicFrame>
        <p:nvGraphicFramePr>
          <p:cNvPr id="5" name="Tableau 4"/>
          <p:cNvGraphicFramePr>
            <a:graphicFrameLocks noGrp="1"/>
          </p:cNvGraphicFramePr>
          <p:nvPr>
            <p:extLst>
              <p:ext uri="{D42A27DB-BD31-4B8C-83A1-F6EECF244321}">
                <p14:modId xmlns:p14="http://schemas.microsoft.com/office/powerpoint/2010/main" val="3550422300"/>
              </p:ext>
            </p:extLst>
          </p:nvPr>
        </p:nvGraphicFramePr>
        <p:xfrm>
          <a:off x="385993" y="1551608"/>
          <a:ext cx="17279633" cy="8376591"/>
        </p:xfrm>
        <a:graphic>
          <a:graphicData uri="http://schemas.openxmlformats.org/drawingml/2006/table">
            <a:tbl>
              <a:tblPr>
                <a:tableStyleId>{638B1855-1B75-4FBE-930C-398BA8C253C6}</a:tableStyleId>
              </a:tblPr>
              <a:tblGrid>
                <a:gridCol w="458753"/>
                <a:gridCol w="2423614"/>
                <a:gridCol w="14397266"/>
              </a:tblGrid>
              <a:tr h="340824">
                <a:tc>
                  <a:txBody>
                    <a:bodyPr/>
                    <a:lstStyle/>
                    <a:p>
                      <a:pPr algn="l" fontAlgn="b"/>
                      <a:r>
                        <a:rPr lang="fr-CH" sz="2000" u="none" strike="noStrike" dirty="0">
                          <a:effectLst/>
                        </a:rPr>
                        <a:t>1</a:t>
                      </a:r>
                      <a:endParaRPr lang="fr-CH" sz="2000" b="0" i="0" u="none" strike="noStrike" dirty="0">
                        <a:effectLst/>
                        <a:latin typeface="Arial" panose="020B0604020202020204" pitchFamily="34" charset="0"/>
                      </a:endParaRPr>
                    </a:p>
                  </a:txBody>
                  <a:tcPr marL="4023" marR="4023" marT="4023" marB="0" anchor="b"/>
                </a:tc>
                <a:tc>
                  <a:txBody>
                    <a:bodyPr/>
                    <a:lstStyle/>
                    <a:p>
                      <a:pPr algn="l" fontAlgn="b"/>
                      <a:r>
                        <a:rPr lang="fr-CH" sz="2000" u="none" strike="noStrike">
                          <a:effectLst/>
                        </a:rPr>
                        <a:t>Favorable</a:t>
                      </a:r>
                      <a:endParaRPr lang="fr-CH" sz="2000" b="0" i="0" u="none" strike="noStrike">
                        <a:effectLst/>
                        <a:latin typeface="Arial" panose="020B0604020202020204" pitchFamily="34" charset="0"/>
                      </a:endParaRPr>
                    </a:p>
                  </a:txBody>
                  <a:tcPr marL="4023" marR="4023" marT="4023" marB="0" anchor="b"/>
                </a:tc>
                <a:tc>
                  <a:txBody>
                    <a:bodyPr/>
                    <a:lstStyle/>
                    <a:p>
                      <a:pPr algn="l" fontAlgn="b"/>
                      <a:r>
                        <a:rPr lang="fr-CH" sz="2000" u="none" strike="noStrike">
                          <a:effectLst/>
                        </a:rPr>
                        <a:t>Peu être bénéfique dans ce milieu ou l'anglais est primordial</a:t>
                      </a:r>
                      <a:endParaRPr lang="fr-CH" sz="2000" b="0" i="0" u="none" strike="noStrike">
                        <a:effectLst/>
                        <a:latin typeface="Arial" panose="020B0604020202020204" pitchFamily="34" charset="0"/>
                      </a:endParaRPr>
                    </a:p>
                  </a:txBody>
                  <a:tcPr marL="4023" marR="4023" marT="4023" marB="0" anchor="b"/>
                </a:tc>
              </a:tr>
              <a:tr h="340824">
                <a:tc>
                  <a:txBody>
                    <a:bodyPr/>
                    <a:lstStyle/>
                    <a:p>
                      <a:pPr algn="l" fontAlgn="b"/>
                      <a:r>
                        <a:rPr lang="fr-CH" sz="2000" u="none" strike="noStrike" dirty="0">
                          <a:effectLst/>
                        </a:rPr>
                        <a:t>2</a:t>
                      </a:r>
                      <a:endParaRPr lang="fr-CH" sz="2000" b="0" i="0" u="none" strike="noStrike" dirty="0">
                        <a:effectLst/>
                        <a:latin typeface="Arial" panose="020B0604020202020204" pitchFamily="34" charset="0"/>
                      </a:endParaRPr>
                    </a:p>
                  </a:txBody>
                  <a:tcPr marL="4023" marR="4023" marT="4023" marB="0" anchor="b"/>
                </a:tc>
                <a:tc>
                  <a:txBody>
                    <a:bodyPr/>
                    <a:lstStyle/>
                    <a:p>
                      <a:pPr algn="l" fontAlgn="b"/>
                      <a:r>
                        <a:rPr lang="fr-CH" sz="2000" u="none" strike="noStrike">
                          <a:effectLst/>
                        </a:rPr>
                        <a:t>Favorable</a:t>
                      </a:r>
                      <a:endParaRPr lang="fr-CH" sz="2000" b="0" i="0" u="none" strike="noStrike">
                        <a:effectLst/>
                        <a:latin typeface="Arial" panose="020B0604020202020204" pitchFamily="34" charset="0"/>
                      </a:endParaRPr>
                    </a:p>
                  </a:txBody>
                  <a:tcPr marL="4023" marR="4023" marT="4023" marB="0" anchor="b"/>
                </a:tc>
                <a:tc>
                  <a:txBody>
                    <a:bodyPr/>
                    <a:lstStyle/>
                    <a:p>
                      <a:pPr algn="l" fontAlgn="b"/>
                      <a:r>
                        <a:rPr lang="fr-CH" sz="2000" u="none" strike="noStrike">
                          <a:effectLst/>
                        </a:rPr>
                        <a:t>les gens qui font un MSE doivent à mon avis être capable de suivre un cours en anglais.</a:t>
                      </a:r>
                      <a:endParaRPr lang="fr-CH" sz="2000" b="0" i="0" u="none" strike="noStrike">
                        <a:effectLst/>
                        <a:latin typeface="Arial" panose="020B0604020202020204" pitchFamily="34" charset="0"/>
                      </a:endParaRPr>
                    </a:p>
                  </a:txBody>
                  <a:tcPr marL="4023" marR="4023" marT="4023" marB="0" anchor="b"/>
                </a:tc>
              </a:tr>
              <a:tr h="340824">
                <a:tc>
                  <a:txBody>
                    <a:bodyPr/>
                    <a:lstStyle/>
                    <a:p>
                      <a:pPr algn="l" fontAlgn="b"/>
                      <a:r>
                        <a:rPr lang="fr-CH" sz="2000" u="none" strike="noStrike" dirty="0">
                          <a:effectLst/>
                        </a:rPr>
                        <a:t>3</a:t>
                      </a:r>
                      <a:endParaRPr lang="fr-CH" sz="2000" b="0" i="0" u="none" strike="noStrike" dirty="0">
                        <a:effectLst/>
                        <a:latin typeface="Arial" panose="020B0604020202020204" pitchFamily="34" charset="0"/>
                      </a:endParaRPr>
                    </a:p>
                  </a:txBody>
                  <a:tcPr marL="4023" marR="4023" marT="4023" marB="0" anchor="b"/>
                </a:tc>
                <a:tc>
                  <a:txBody>
                    <a:bodyPr/>
                    <a:lstStyle/>
                    <a:p>
                      <a:pPr algn="l" fontAlgn="b"/>
                      <a:r>
                        <a:rPr lang="fr-CH" sz="2000" u="none" strike="noStrike">
                          <a:effectLst/>
                        </a:rPr>
                        <a:t>Favorable</a:t>
                      </a:r>
                      <a:endParaRPr lang="fr-CH" sz="2000" b="0" i="0" u="none" strike="noStrike">
                        <a:effectLst/>
                        <a:latin typeface="Arial" panose="020B0604020202020204" pitchFamily="34" charset="0"/>
                      </a:endParaRPr>
                    </a:p>
                  </a:txBody>
                  <a:tcPr marL="4023" marR="4023" marT="4023" marB="0" anchor="b"/>
                </a:tc>
                <a:tc>
                  <a:txBody>
                    <a:bodyPr/>
                    <a:lstStyle/>
                    <a:p>
                      <a:pPr algn="l" fontAlgn="b"/>
                      <a:r>
                        <a:rPr lang="fr-CH" sz="2000" u="none" strike="noStrike">
                          <a:effectLst/>
                        </a:rPr>
                        <a:t>Dans l'industrie la majorité des projets sont en anglais donc je pense que les cours en anglais serrais un grand plus</a:t>
                      </a:r>
                      <a:endParaRPr lang="fr-CH" sz="2000" b="0" i="0" u="none" strike="noStrike">
                        <a:effectLst/>
                        <a:latin typeface="Arial" panose="020B0604020202020204" pitchFamily="34" charset="0"/>
                      </a:endParaRPr>
                    </a:p>
                  </a:txBody>
                  <a:tcPr marL="4023" marR="4023" marT="4023" marB="0" anchor="b"/>
                </a:tc>
              </a:tr>
              <a:tr h="677208">
                <a:tc>
                  <a:txBody>
                    <a:bodyPr/>
                    <a:lstStyle/>
                    <a:p>
                      <a:pPr algn="l" fontAlgn="b"/>
                      <a:r>
                        <a:rPr lang="fr-CH" sz="2000" u="none" strike="noStrike" dirty="0">
                          <a:effectLst/>
                        </a:rPr>
                        <a:t>4</a:t>
                      </a:r>
                      <a:endParaRPr lang="fr-CH" sz="2000" b="0" i="0" u="none" strike="noStrike" dirty="0">
                        <a:effectLst/>
                        <a:latin typeface="Arial" panose="020B0604020202020204" pitchFamily="34" charset="0"/>
                      </a:endParaRPr>
                    </a:p>
                  </a:txBody>
                  <a:tcPr marL="4023" marR="4023" marT="4023" marB="0" anchor="b"/>
                </a:tc>
                <a:tc>
                  <a:txBody>
                    <a:bodyPr/>
                    <a:lstStyle/>
                    <a:p>
                      <a:pPr algn="l" fontAlgn="b"/>
                      <a:r>
                        <a:rPr lang="fr-CH" sz="2000" u="none" strike="noStrike">
                          <a:effectLst/>
                        </a:rPr>
                        <a:t>Favorable</a:t>
                      </a:r>
                      <a:endParaRPr lang="fr-CH" sz="2000" b="0" i="0" u="none" strike="noStrike">
                        <a:effectLst/>
                        <a:latin typeface="Arial" panose="020B0604020202020204" pitchFamily="34" charset="0"/>
                      </a:endParaRPr>
                    </a:p>
                  </a:txBody>
                  <a:tcPr marL="4023" marR="4023" marT="4023" marB="0" anchor="b"/>
                </a:tc>
                <a:tc>
                  <a:txBody>
                    <a:bodyPr/>
                    <a:lstStyle/>
                    <a:p>
                      <a:pPr algn="l" fontAlgn="b"/>
                      <a:r>
                        <a:rPr lang="fr-CH" sz="2000" u="none" strike="noStrike">
                          <a:effectLst/>
                        </a:rPr>
                        <a:t>Il y a plusieurs étudiants qui ne sont pas francophones à l'origine. Il y a aussi plusieurs enseignants qui ne sont pas francophones à l'origine, et la langue peut avoir des effets sur le cours. En plus, il est possible que plus de cours pourraient être proposer avec l'option de cours en anglais.</a:t>
                      </a:r>
                      <a:endParaRPr lang="fr-CH" sz="2000" b="0" i="0" u="none" strike="noStrike">
                        <a:effectLst/>
                        <a:latin typeface="Arial" panose="020B0604020202020204" pitchFamily="34" charset="0"/>
                      </a:endParaRPr>
                    </a:p>
                  </a:txBody>
                  <a:tcPr marL="4023" marR="4023" marT="4023" marB="0" anchor="b"/>
                </a:tc>
              </a:tr>
              <a:tr h="340824">
                <a:tc>
                  <a:txBody>
                    <a:bodyPr/>
                    <a:lstStyle/>
                    <a:p>
                      <a:pPr algn="l" fontAlgn="b"/>
                      <a:r>
                        <a:rPr lang="fr-CH" sz="2000" u="none" strike="noStrike" dirty="0">
                          <a:effectLst/>
                        </a:rPr>
                        <a:t>5</a:t>
                      </a:r>
                      <a:endParaRPr lang="fr-CH" sz="2000" b="0" i="0" u="none" strike="noStrike" dirty="0">
                        <a:effectLst/>
                        <a:latin typeface="Arial" panose="020B0604020202020204" pitchFamily="34" charset="0"/>
                      </a:endParaRPr>
                    </a:p>
                  </a:txBody>
                  <a:tcPr marL="4023" marR="4023" marT="4023" marB="0" anchor="b"/>
                </a:tc>
                <a:tc>
                  <a:txBody>
                    <a:bodyPr/>
                    <a:lstStyle/>
                    <a:p>
                      <a:pPr algn="l" fontAlgn="b"/>
                      <a:r>
                        <a:rPr lang="fr-CH" sz="2000" u="none" strike="noStrike">
                          <a:effectLst/>
                        </a:rPr>
                        <a:t>Favorable </a:t>
                      </a:r>
                      <a:endParaRPr lang="fr-CH" sz="2000" b="0" i="0" u="none" strike="noStrike">
                        <a:effectLst/>
                        <a:latin typeface="Arial" panose="020B0604020202020204" pitchFamily="34" charset="0"/>
                      </a:endParaRPr>
                    </a:p>
                  </a:txBody>
                  <a:tcPr marL="4023" marR="4023" marT="4023" marB="0" anchor="b"/>
                </a:tc>
                <a:tc>
                  <a:txBody>
                    <a:bodyPr/>
                    <a:lstStyle/>
                    <a:p>
                      <a:pPr algn="l" fontAlgn="b"/>
                      <a:r>
                        <a:rPr lang="fr-CH" sz="2000" u="none" strike="noStrike">
                          <a:effectLst/>
                        </a:rPr>
                        <a:t>pour les étudiants aspirant à travailler dans des boîtes internationale ou à l'étranger tout simplement c'est précieux</a:t>
                      </a:r>
                      <a:endParaRPr lang="fr-CH" sz="2000" b="0" i="0" u="none" strike="noStrike">
                        <a:effectLst/>
                        <a:latin typeface="Arial" panose="020B0604020202020204" pitchFamily="34" charset="0"/>
                      </a:endParaRPr>
                    </a:p>
                  </a:txBody>
                  <a:tcPr marL="4023" marR="4023" marT="4023" marB="0" anchor="b"/>
                </a:tc>
              </a:tr>
              <a:tr h="340824">
                <a:tc>
                  <a:txBody>
                    <a:bodyPr/>
                    <a:lstStyle/>
                    <a:p>
                      <a:pPr algn="l" fontAlgn="b"/>
                      <a:r>
                        <a:rPr lang="fr-CH" sz="2000" u="none" strike="noStrike" dirty="0">
                          <a:effectLst/>
                        </a:rPr>
                        <a:t>6</a:t>
                      </a:r>
                      <a:endParaRPr lang="fr-CH" sz="2000" b="0" i="0" u="none" strike="noStrike" dirty="0">
                        <a:effectLst/>
                        <a:latin typeface="Arial" panose="020B0604020202020204" pitchFamily="34" charset="0"/>
                      </a:endParaRPr>
                    </a:p>
                  </a:txBody>
                  <a:tcPr marL="4023" marR="4023" marT="4023" marB="0" anchor="b"/>
                </a:tc>
                <a:tc>
                  <a:txBody>
                    <a:bodyPr/>
                    <a:lstStyle/>
                    <a:p>
                      <a:pPr algn="l" fontAlgn="b"/>
                      <a:r>
                        <a:rPr lang="fr-CH" sz="2000" u="none" strike="noStrike">
                          <a:effectLst/>
                        </a:rPr>
                        <a:t>Favorable </a:t>
                      </a:r>
                      <a:endParaRPr lang="fr-CH" sz="2000" b="0" i="0" u="none" strike="noStrike">
                        <a:effectLst/>
                        <a:latin typeface="Arial" panose="020B0604020202020204" pitchFamily="34" charset="0"/>
                      </a:endParaRPr>
                    </a:p>
                  </a:txBody>
                  <a:tcPr marL="4023" marR="4023" marT="4023" marB="0" anchor="b"/>
                </a:tc>
                <a:tc>
                  <a:txBody>
                    <a:bodyPr/>
                    <a:lstStyle/>
                    <a:p>
                      <a:pPr algn="l" fontAlgn="b"/>
                      <a:r>
                        <a:rPr lang="fr-CH" sz="2000" u="none" strike="noStrike">
                          <a:effectLst/>
                        </a:rPr>
                        <a:t>Si cela peut changer le niveau de certains cours volontiers</a:t>
                      </a:r>
                      <a:endParaRPr lang="fr-CH" sz="2000" b="0" i="0" u="none" strike="noStrike">
                        <a:effectLst/>
                        <a:latin typeface="Arial" panose="020B0604020202020204" pitchFamily="34" charset="0"/>
                      </a:endParaRPr>
                    </a:p>
                  </a:txBody>
                  <a:tcPr marL="4023" marR="4023" marT="4023" marB="0" anchor="b"/>
                </a:tc>
              </a:tr>
              <a:tr h="340824">
                <a:tc>
                  <a:txBody>
                    <a:bodyPr/>
                    <a:lstStyle/>
                    <a:p>
                      <a:pPr algn="l" fontAlgn="b"/>
                      <a:r>
                        <a:rPr lang="fr-CH" sz="2000" u="none" strike="noStrike" dirty="0">
                          <a:effectLst/>
                        </a:rPr>
                        <a:t>7</a:t>
                      </a:r>
                      <a:endParaRPr lang="fr-CH" sz="2000" b="0" i="0" u="none" strike="noStrike" dirty="0">
                        <a:effectLst/>
                        <a:latin typeface="Arial" panose="020B0604020202020204" pitchFamily="34" charset="0"/>
                      </a:endParaRPr>
                    </a:p>
                  </a:txBody>
                  <a:tcPr marL="4023" marR="4023" marT="4023" marB="0" anchor="b"/>
                </a:tc>
                <a:tc>
                  <a:txBody>
                    <a:bodyPr/>
                    <a:lstStyle/>
                    <a:p>
                      <a:pPr algn="l" fontAlgn="b"/>
                      <a:r>
                        <a:rPr lang="fr-CH" sz="2000" u="none" strike="noStrike">
                          <a:effectLst/>
                        </a:rPr>
                        <a:t>Favorable </a:t>
                      </a:r>
                      <a:endParaRPr lang="fr-CH" sz="2000" b="0" i="0" u="none" strike="noStrike">
                        <a:effectLst/>
                        <a:latin typeface="Arial" panose="020B0604020202020204" pitchFamily="34" charset="0"/>
                      </a:endParaRPr>
                    </a:p>
                  </a:txBody>
                  <a:tcPr marL="4023" marR="4023" marT="4023" marB="0" anchor="b"/>
                </a:tc>
                <a:tc>
                  <a:txBody>
                    <a:bodyPr/>
                    <a:lstStyle/>
                    <a:p>
                      <a:pPr algn="l" fontAlgn="b"/>
                      <a:r>
                        <a:rPr lang="fr-CH" sz="2000" u="none" strike="noStrike">
                          <a:effectLst/>
                        </a:rPr>
                        <a:t>il est primordial de fournir des cours en anglais !</a:t>
                      </a:r>
                      <a:endParaRPr lang="fr-CH" sz="2000" b="0" i="0" u="none" strike="noStrike">
                        <a:effectLst/>
                        <a:latin typeface="Arial" panose="020B0604020202020204" pitchFamily="34" charset="0"/>
                      </a:endParaRPr>
                    </a:p>
                  </a:txBody>
                  <a:tcPr marL="4023" marR="4023" marT="4023" marB="0" anchor="b"/>
                </a:tc>
              </a:tr>
              <a:tr h="677208">
                <a:tc>
                  <a:txBody>
                    <a:bodyPr/>
                    <a:lstStyle/>
                    <a:p>
                      <a:pPr algn="l" fontAlgn="b"/>
                      <a:r>
                        <a:rPr lang="fr-CH" sz="2000" u="none" strike="noStrike" dirty="0">
                          <a:effectLst/>
                        </a:rPr>
                        <a:t>8</a:t>
                      </a:r>
                      <a:endParaRPr lang="fr-CH" sz="2000" b="0" i="0" u="none" strike="noStrike" dirty="0">
                        <a:effectLst/>
                        <a:latin typeface="Arial" panose="020B0604020202020204" pitchFamily="34" charset="0"/>
                      </a:endParaRPr>
                    </a:p>
                  </a:txBody>
                  <a:tcPr marL="4023" marR="4023" marT="4023" marB="0" anchor="b"/>
                </a:tc>
                <a:tc>
                  <a:txBody>
                    <a:bodyPr/>
                    <a:lstStyle/>
                    <a:p>
                      <a:pPr algn="l" fontAlgn="b"/>
                      <a:r>
                        <a:rPr lang="fr-CH" sz="2000" u="none" strike="noStrike">
                          <a:effectLst/>
                        </a:rPr>
                        <a:t>Favorable mais…</a:t>
                      </a:r>
                      <a:endParaRPr lang="fr-CH" sz="2000" b="0" i="0" u="none" strike="noStrike">
                        <a:effectLst/>
                        <a:latin typeface="Arial" panose="020B0604020202020204" pitchFamily="34" charset="0"/>
                      </a:endParaRPr>
                    </a:p>
                  </a:txBody>
                  <a:tcPr marL="4023" marR="4023" marT="4023" marB="0" anchor="b"/>
                </a:tc>
                <a:tc>
                  <a:txBody>
                    <a:bodyPr/>
                    <a:lstStyle/>
                    <a:p>
                      <a:pPr algn="l" fontAlgn="b"/>
                      <a:r>
                        <a:rPr lang="fr-CH" sz="2000" u="none" strike="noStrike">
                          <a:effectLst/>
                        </a:rPr>
                        <a:t>Du moment que ça figure pas sur le papier...</a:t>
                      </a:r>
                      <a:endParaRPr lang="fr-CH" sz="2000" b="0" i="0" u="none" strike="noStrike">
                        <a:effectLst/>
                        <a:latin typeface="Arial" panose="020B0604020202020204" pitchFamily="34" charset="0"/>
                      </a:endParaRPr>
                    </a:p>
                  </a:txBody>
                  <a:tcPr marL="4023" marR="4023" marT="4023" marB="0" anchor="b"/>
                </a:tc>
              </a:tr>
              <a:tr h="677208">
                <a:tc>
                  <a:txBody>
                    <a:bodyPr/>
                    <a:lstStyle/>
                    <a:p>
                      <a:pPr algn="l" fontAlgn="b"/>
                      <a:r>
                        <a:rPr lang="fr-CH" sz="2000" u="none" strike="noStrike" dirty="0">
                          <a:effectLst/>
                        </a:rPr>
                        <a:t>9</a:t>
                      </a:r>
                      <a:endParaRPr lang="fr-CH" sz="2000" b="0" i="0" u="none" strike="noStrike" dirty="0">
                        <a:effectLst/>
                        <a:latin typeface="Arial" panose="020B0604020202020204" pitchFamily="34" charset="0"/>
                      </a:endParaRPr>
                    </a:p>
                  </a:txBody>
                  <a:tcPr marL="4023" marR="4023" marT="4023" marB="0" anchor="b"/>
                </a:tc>
                <a:tc>
                  <a:txBody>
                    <a:bodyPr/>
                    <a:lstStyle/>
                    <a:p>
                      <a:pPr algn="l" fontAlgn="b"/>
                      <a:r>
                        <a:rPr lang="fr-CH" sz="2000" u="none" strike="noStrike">
                          <a:effectLst/>
                        </a:rPr>
                        <a:t>Favorable mais…</a:t>
                      </a:r>
                      <a:endParaRPr lang="fr-CH" sz="2000" b="0" i="0" u="none" strike="noStrike">
                        <a:effectLst/>
                        <a:latin typeface="Arial" panose="020B0604020202020204" pitchFamily="34" charset="0"/>
                      </a:endParaRPr>
                    </a:p>
                  </a:txBody>
                  <a:tcPr marL="4023" marR="4023" marT="4023" marB="0" anchor="b"/>
                </a:tc>
                <a:tc>
                  <a:txBody>
                    <a:bodyPr/>
                    <a:lstStyle/>
                    <a:p>
                      <a:pPr algn="l" fontAlgn="b"/>
                      <a:r>
                        <a:rPr lang="fr-CH" sz="2000" u="none" strike="noStrike">
                          <a:effectLst/>
                        </a:rPr>
                        <a:t>C’est intéressant d’avoir des cours en anglais pour obtenir un langage technique. Cependant dans les cours en anglais que j’ai pu avoir, les professeurs n’ont pas toujours le niveau de langue nécessaire et le cours en souffre.</a:t>
                      </a:r>
                      <a:endParaRPr lang="fr-CH" sz="2000" b="0" i="0" u="none" strike="noStrike">
                        <a:effectLst/>
                        <a:latin typeface="Arial" panose="020B0604020202020204" pitchFamily="34" charset="0"/>
                      </a:endParaRPr>
                    </a:p>
                  </a:txBody>
                  <a:tcPr marL="4023" marR="4023" marT="4023" marB="0" anchor="b"/>
                </a:tc>
              </a:tr>
              <a:tr h="677208">
                <a:tc>
                  <a:txBody>
                    <a:bodyPr/>
                    <a:lstStyle/>
                    <a:p>
                      <a:pPr algn="l" fontAlgn="b"/>
                      <a:r>
                        <a:rPr lang="fr-CH" sz="2000" u="none" strike="noStrike">
                          <a:effectLst/>
                        </a:rPr>
                        <a:t>10</a:t>
                      </a:r>
                      <a:endParaRPr lang="fr-CH" sz="2000" b="0" i="0" u="none" strike="noStrike">
                        <a:effectLst/>
                        <a:latin typeface="Arial" panose="020B0604020202020204" pitchFamily="34" charset="0"/>
                      </a:endParaRPr>
                    </a:p>
                  </a:txBody>
                  <a:tcPr marL="4023" marR="4023" marT="4023" marB="0" anchor="b"/>
                </a:tc>
                <a:tc>
                  <a:txBody>
                    <a:bodyPr/>
                    <a:lstStyle/>
                    <a:p>
                      <a:pPr algn="l" fontAlgn="b"/>
                      <a:r>
                        <a:rPr lang="fr-CH" sz="2000" u="none" strike="noStrike" dirty="0">
                          <a:effectLst/>
                        </a:rPr>
                        <a:t>Favorable mais…</a:t>
                      </a:r>
                      <a:endParaRPr lang="fr-CH" sz="2000" b="0" i="0" u="none" strike="noStrike" dirty="0">
                        <a:effectLst/>
                        <a:latin typeface="Arial" panose="020B0604020202020204" pitchFamily="34" charset="0"/>
                      </a:endParaRPr>
                    </a:p>
                  </a:txBody>
                  <a:tcPr marL="4023" marR="4023" marT="4023" marB="0" anchor="b"/>
                </a:tc>
                <a:tc>
                  <a:txBody>
                    <a:bodyPr/>
                    <a:lstStyle/>
                    <a:p>
                      <a:pPr algn="l" fontAlgn="b"/>
                      <a:r>
                        <a:rPr lang="fr-CH" sz="2000" u="none" strike="noStrike">
                          <a:effectLst/>
                        </a:rPr>
                        <a:t>Bien pour améliorer le niveau d'anglais mais ce n'est pas le propos de la formation, dommage si c'est un facteur d'échec pour certains</a:t>
                      </a:r>
                      <a:endParaRPr lang="fr-CH" sz="2000" b="0" i="0" u="none" strike="noStrike">
                        <a:effectLst/>
                        <a:latin typeface="Arial" panose="020B0604020202020204" pitchFamily="34" charset="0"/>
                      </a:endParaRPr>
                    </a:p>
                  </a:txBody>
                  <a:tcPr marL="4023" marR="4023" marT="4023" marB="0" anchor="b"/>
                </a:tc>
              </a:tr>
              <a:tr h="1349976">
                <a:tc>
                  <a:txBody>
                    <a:bodyPr/>
                    <a:lstStyle/>
                    <a:p>
                      <a:pPr algn="l" fontAlgn="b"/>
                      <a:r>
                        <a:rPr lang="fr-CH" sz="2000" u="none" strike="noStrike">
                          <a:effectLst/>
                        </a:rPr>
                        <a:t>11</a:t>
                      </a:r>
                      <a:endParaRPr lang="fr-CH" sz="2000" b="0" i="0" u="none" strike="noStrike">
                        <a:effectLst/>
                        <a:latin typeface="Arial" panose="020B0604020202020204" pitchFamily="34" charset="0"/>
                      </a:endParaRPr>
                    </a:p>
                  </a:txBody>
                  <a:tcPr marL="4023" marR="4023" marT="4023" marB="0" anchor="b"/>
                </a:tc>
                <a:tc>
                  <a:txBody>
                    <a:bodyPr/>
                    <a:lstStyle/>
                    <a:p>
                      <a:pPr algn="l" fontAlgn="b"/>
                      <a:r>
                        <a:rPr lang="fr-CH" sz="2000" u="none" strike="noStrike" dirty="0">
                          <a:effectLst/>
                        </a:rPr>
                        <a:t>Favorable mais…</a:t>
                      </a:r>
                      <a:endParaRPr lang="fr-CH" sz="2000" b="0" i="0" u="none" strike="noStrike" dirty="0">
                        <a:effectLst/>
                        <a:latin typeface="Arial" panose="020B0604020202020204" pitchFamily="34" charset="0"/>
                      </a:endParaRPr>
                    </a:p>
                  </a:txBody>
                  <a:tcPr marL="4023" marR="4023" marT="4023" marB="0" anchor="b"/>
                </a:tc>
                <a:tc>
                  <a:txBody>
                    <a:bodyPr/>
                    <a:lstStyle/>
                    <a:p>
                      <a:pPr algn="l" fontAlgn="b"/>
                      <a:r>
                        <a:rPr lang="fr-CH" sz="2000" u="none" strike="noStrike">
                          <a:effectLst/>
                        </a:rPr>
                        <a:t>Pour des cours MC-CTF oui, je suis pour, c'est de la science où l'enseignant nous transmet un savoir qui n'est pas basé sur de l'expérience. Par-contre, pour les MA, je trouverai dommage parce que les enseignants ont une expérience professionnelle à transmettre, et même si tout t’ingénier qui se respecte comprends, écrit, s'exprime en anglais. Je suis d'avis qu'il n'aura pas du tout la même aisance qu'avec une langue qu'il maîtrise, et le cours sera impacté en dynamisme et en transmission de savoir.</a:t>
                      </a:r>
                      <a:endParaRPr lang="fr-CH" sz="2000" b="0" i="0" u="none" strike="noStrike">
                        <a:effectLst/>
                        <a:latin typeface="Arial" panose="020B0604020202020204" pitchFamily="34" charset="0"/>
                      </a:endParaRPr>
                    </a:p>
                  </a:txBody>
                  <a:tcPr marL="4023" marR="4023" marT="4023" marB="0" anchor="b"/>
                </a:tc>
              </a:tr>
              <a:tr h="677208">
                <a:tc>
                  <a:txBody>
                    <a:bodyPr/>
                    <a:lstStyle/>
                    <a:p>
                      <a:pPr algn="l" fontAlgn="b"/>
                      <a:r>
                        <a:rPr lang="fr-CH" sz="2000" u="none" strike="noStrike">
                          <a:effectLst/>
                        </a:rPr>
                        <a:t>12</a:t>
                      </a:r>
                      <a:endParaRPr lang="fr-CH" sz="2000" b="0" i="0" u="none" strike="noStrike">
                        <a:effectLst/>
                        <a:latin typeface="Arial" panose="020B0604020202020204" pitchFamily="34" charset="0"/>
                      </a:endParaRPr>
                    </a:p>
                  </a:txBody>
                  <a:tcPr marL="4023" marR="4023" marT="4023" marB="0" anchor="b"/>
                </a:tc>
                <a:tc>
                  <a:txBody>
                    <a:bodyPr/>
                    <a:lstStyle/>
                    <a:p>
                      <a:pPr algn="l" fontAlgn="b"/>
                      <a:r>
                        <a:rPr lang="fr-CH" sz="2000" u="none" strike="noStrike" dirty="0">
                          <a:effectLst/>
                        </a:rPr>
                        <a:t>Favorable mais…</a:t>
                      </a:r>
                      <a:endParaRPr lang="fr-CH" sz="2000" b="0" i="0" u="none" strike="noStrike" dirty="0">
                        <a:effectLst/>
                        <a:latin typeface="Arial" panose="020B0604020202020204" pitchFamily="34" charset="0"/>
                      </a:endParaRPr>
                    </a:p>
                  </a:txBody>
                  <a:tcPr marL="4023" marR="4023" marT="4023" marB="0" anchor="b"/>
                </a:tc>
                <a:tc>
                  <a:txBody>
                    <a:bodyPr/>
                    <a:lstStyle/>
                    <a:p>
                      <a:pPr algn="l" fontAlgn="b"/>
                      <a:r>
                        <a:rPr lang="fr-CH" sz="2000" u="none" strike="noStrike">
                          <a:effectLst/>
                        </a:rPr>
                        <a:t>Possible à condition qu'ils soient donnés en … anglais et non en franglais ou en denglisch.</a:t>
                      </a:r>
                      <a:endParaRPr lang="fr-CH" sz="2000" b="0" i="0" u="none" strike="noStrike">
                        <a:effectLst/>
                        <a:latin typeface="Arial" panose="020B0604020202020204" pitchFamily="34" charset="0"/>
                      </a:endParaRPr>
                    </a:p>
                  </a:txBody>
                  <a:tcPr marL="4023" marR="4023" marT="4023" marB="0" anchor="b"/>
                </a:tc>
              </a:tr>
              <a:tr h="677208">
                <a:tc>
                  <a:txBody>
                    <a:bodyPr/>
                    <a:lstStyle/>
                    <a:p>
                      <a:pPr algn="l" fontAlgn="b"/>
                      <a:r>
                        <a:rPr lang="fr-CH" sz="2000" u="none" strike="noStrike" dirty="0">
                          <a:effectLst/>
                        </a:rPr>
                        <a:t>13</a:t>
                      </a:r>
                      <a:endParaRPr lang="fr-CH" sz="2000" b="0" i="0" u="none" strike="noStrike" dirty="0">
                        <a:effectLst/>
                        <a:latin typeface="Arial" panose="020B0604020202020204" pitchFamily="34" charset="0"/>
                      </a:endParaRPr>
                    </a:p>
                  </a:txBody>
                  <a:tcPr marL="4023" marR="4023" marT="4023" marB="0" anchor="b"/>
                </a:tc>
                <a:tc>
                  <a:txBody>
                    <a:bodyPr/>
                    <a:lstStyle/>
                    <a:p>
                      <a:pPr algn="l" fontAlgn="b"/>
                      <a:r>
                        <a:rPr lang="fr-CH" sz="2000" u="none" strike="noStrike">
                          <a:effectLst/>
                        </a:rPr>
                        <a:t>Favorable mais…</a:t>
                      </a:r>
                      <a:endParaRPr lang="fr-CH" sz="2000" b="0" i="0" u="none" strike="noStrike">
                        <a:effectLst/>
                        <a:latin typeface="Arial" panose="020B0604020202020204" pitchFamily="34" charset="0"/>
                      </a:endParaRPr>
                    </a:p>
                  </a:txBody>
                  <a:tcPr marL="4023" marR="4023" marT="4023" marB="0" anchor="b"/>
                </a:tc>
                <a:tc>
                  <a:txBody>
                    <a:bodyPr/>
                    <a:lstStyle/>
                    <a:p>
                      <a:pPr algn="l" fontAlgn="b"/>
                      <a:r>
                        <a:rPr lang="fr-CH" sz="2000" u="none" strike="noStrike">
                          <a:effectLst/>
                        </a:rPr>
                        <a:t>Si les profs n'ont pas d'accents incomprehensibles et savent parler l'Anglais, pas de soucis, et avec plaisir.</a:t>
                      </a:r>
                      <a:endParaRPr lang="fr-CH" sz="2000" b="0" i="0" u="none" strike="noStrike">
                        <a:effectLst/>
                        <a:latin typeface="Arial" panose="020B0604020202020204" pitchFamily="34" charset="0"/>
                      </a:endParaRPr>
                    </a:p>
                  </a:txBody>
                  <a:tcPr marL="4023" marR="4023" marT="4023" marB="0" anchor="b"/>
                </a:tc>
              </a:tr>
              <a:tr h="677208">
                <a:tc>
                  <a:txBody>
                    <a:bodyPr/>
                    <a:lstStyle/>
                    <a:p>
                      <a:pPr algn="l" fontAlgn="b"/>
                      <a:r>
                        <a:rPr lang="fr-CH" sz="2000" u="none" strike="noStrike" dirty="0">
                          <a:effectLst/>
                        </a:rPr>
                        <a:t>14</a:t>
                      </a:r>
                      <a:endParaRPr lang="fr-CH" sz="2000" b="0" i="0" u="none" strike="noStrike" dirty="0">
                        <a:effectLst/>
                        <a:latin typeface="Arial" panose="020B0604020202020204" pitchFamily="34" charset="0"/>
                      </a:endParaRPr>
                    </a:p>
                  </a:txBody>
                  <a:tcPr marL="4023" marR="4023" marT="4023" marB="0" anchor="b"/>
                </a:tc>
                <a:tc>
                  <a:txBody>
                    <a:bodyPr/>
                    <a:lstStyle/>
                    <a:p>
                      <a:pPr algn="l" fontAlgn="b"/>
                      <a:r>
                        <a:rPr lang="fr-CH" sz="2000" u="none" strike="noStrike">
                          <a:effectLst/>
                        </a:rPr>
                        <a:t>Favorable mais…</a:t>
                      </a:r>
                      <a:endParaRPr lang="fr-CH" sz="2000" b="0" i="0" u="none" strike="noStrike">
                        <a:effectLst/>
                        <a:latin typeface="Arial" panose="020B0604020202020204" pitchFamily="34" charset="0"/>
                      </a:endParaRPr>
                    </a:p>
                  </a:txBody>
                  <a:tcPr marL="4023" marR="4023" marT="4023" marB="0" anchor="b"/>
                </a:tc>
                <a:tc>
                  <a:txBody>
                    <a:bodyPr/>
                    <a:lstStyle/>
                    <a:p>
                      <a:pPr algn="l" fontAlgn="b"/>
                      <a:r>
                        <a:rPr lang="fr-CH" sz="2000" u="none" strike="noStrike" dirty="0">
                          <a:effectLst/>
                        </a:rPr>
                        <a:t>La plupart des supports de cours sont en anglais.</a:t>
                      </a:r>
                      <a:br>
                        <a:rPr lang="fr-CH" sz="2000" u="none" strike="noStrike" dirty="0">
                          <a:effectLst/>
                        </a:rPr>
                      </a:br>
                      <a:r>
                        <a:rPr lang="fr-CH" sz="2000" u="none" strike="noStrike" dirty="0">
                          <a:effectLst/>
                        </a:rPr>
                        <a:t>Enseigner tout en anglais serait pertinent uniquement si des personnes non francophones montrent de l'intérêt pour cette formation.</a:t>
                      </a:r>
                      <a:endParaRPr lang="fr-CH" sz="2000" b="0" i="0" u="none" strike="noStrike" dirty="0">
                        <a:effectLst/>
                        <a:latin typeface="Arial" panose="020B0604020202020204" pitchFamily="34" charset="0"/>
                      </a:endParaRPr>
                    </a:p>
                  </a:txBody>
                  <a:tcPr marL="4023" marR="4023" marT="4023" marB="0" anchor="b"/>
                </a:tc>
              </a:tr>
            </a:tbl>
          </a:graphicData>
        </a:graphic>
      </p:graphicFrame>
      <p:graphicFrame>
        <p:nvGraphicFramePr>
          <p:cNvPr id="6" name="Graphique 5"/>
          <p:cNvGraphicFramePr>
            <a:graphicFrameLocks/>
          </p:cNvGraphicFramePr>
          <p:nvPr>
            <p:extLst>
              <p:ext uri="{D42A27DB-BD31-4B8C-83A1-F6EECF244321}">
                <p14:modId xmlns:p14="http://schemas.microsoft.com/office/powerpoint/2010/main" val="1893855042"/>
              </p:ext>
            </p:extLst>
          </p:nvPr>
        </p:nvGraphicFramePr>
        <p:xfrm>
          <a:off x="8455223" y="543496"/>
          <a:ext cx="6246440" cy="331581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9834873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…Offre </a:t>
            </a:r>
            <a:r>
              <a:rPr lang="fr-CH" dirty="0"/>
              <a:t>HES-SO </a:t>
            </a:r>
            <a:r>
              <a:rPr lang="fr-CH" sz="2800" dirty="0"/>
              <a:t>(</a:t>
            </a:r>
            <a:r>
              <a:rPr lang="fr-CH" sz="2800" dirty="0" smtClean="0"/>
              <a:t>Q.18)…</a:t>
            </a:r>
            <a:endParaRPr lang="fr-CH" dirty="0"/>
          </a:p>
        </p:txBody>
      </p:sp>
      <p:sp>
        <p:nvSpPr>
          <p:cNvPr id="4" name="ZoneTexte 3"/>
          <p:cNvSpPr txBox="1"/>
          <p:nvPr/>
        </p:nvSpPr>
        <p:spPr>
          <a:xfrm>
            <a:off x="6294983" y="658014"/>
            <a:ext cx="8640960" cy="461665"/>
          </a:xfrm>
          <a:prstGeom prst="rect">
            <a:avLst/>
          </a:prstGeom>
          <a:noFill/>
        </p:spPr>
        <p:txBody>
          <a:bodyPr wrap="square" rtlCol="0">
            <a:spAutoFit/>
          </a:bodyPr>
          <a:lstStyle/>
          <a:p>
            <a:pPr algn="ctr">
              <a:defRPr sz="4400" b="1" i="0" u="none" strike="noStrike" kern="1200" spc="0" normalizeH="0" baseline="0">
                <a:solidFill>
                  <a:prstClr val="black">
                    <a:lumMod val="50000"/>
                    <a:lumOff val="50000"/>
                  </a:prstClr>
                </a:solidFill>
                <a:latin typeface="+mj-lt"/>
                <a:ea typeface="+mj-ea"/>
                <a:cs typeface="+mj-cs"/>
              </a:defRPr>
            </a:pPr>
            <a:r>
              <a:rPr lang="fr-CH" sz="2400" dirty="0" smtClean="0"/>
              <a:t>Commentaires libres sur l’anglais pour les cours</a:t>
            </a:r>
            <a:endParaRPr lang="fr-CH" sz="2400" dirty="0"/>
          </a:p>
        </p:txBody>
      </p:sp>
      <p:graphicFrame>
        <p:nvGraphicFramePr>
          <p:cNvPr id="5" name="Tableau 4"/>
          <p:cNvGraphicFramePr>
            <a:graphicFrameLocks noGrp="1"/>
          </p:cNvGraphicFramePr>
          <p:nvPr>
            <p:extLst>
              <p:ext uri="{D42A27DB-BD31-4B8C-83A1-F6EECF244321}">
                <p14:modId xmlns:p14="http://schemas.microsoft.com/office/powerpoint/2010/main" val="2237020381"/>
              </p:ext>
            </p:extLst>
          </p:nvPr>
        </p:nvGraphicFramePr>
        <p:xfrm>
          <a:off x="388280" y="1839640"/>
          <a:ext cx="17279633" cy="5835453"/>
        </p:xfrm>
        <a:graphic>
          <a:graphicData uri="http://schemas.openxmlformats.org/drawingml/2006/table">
            <a:tbl>
              <a:tblPr>
                <a:tableStyleId>{638B1855-1B75-4FBE-930C-398BA8C253C6}</a:tableStyleId>
              </a:tblPr>
              <a:tblGrid>
                <a:gridCol w="458753"/>
                <a:gridCol w="2135582"/>
                <a:gridCol w="14685298"/>
              </a:tblGrid>
              <a:tr h="136791">
                <a:tc>
                  <a:txBody>
                    <a:bodyPr/>
                    <a:lstStyle/>
                    <a:p>
                      <a:pPr algn="l" fontAlgn="b"/>
                      <a:r>
                        <a:rPr lang="fr-CH" sz="2000" u="none" strike="noStrike" dirty="0">
                          <a:effectLst/>
                        </a:rPr>
                        <a:t>15</a:t>
                      </a:r>
                      <a:endParaRPr lang="fr-CH" sz="2000" b="0" i="0" u="none" strike="noStrike" dirty="0">
                        <a:effectLst/>
                        <a:latin typeface="Arial" panose="020B0604020202020204" pitchFamily="34" charset="0"/>
                      </a:endParaRPr>
                    </a:p>
                  </a:txBody>
                  <a:tcPr marL="4023" marR="4023" marT="4023" marB="0" anchor="b"/>
                </a:tc>
                <a:tc>
                  <a:txBody>
                    <a:bodyPr/>
                    <a:lstStyle/>
                    <a:p>
                      <a:pPr algn="l" fontAlgn="b"/>
                      <a:r>
                        <a:rPr lang="fr-CH" sz="2000" u="none" strike="noStrike">
                          <a:effectLst/>
                        </a:rPr>
                        <a:t>Favorable mais…</a:t>
                      </a:r>
                      <a:endParaRPr lang="fr-CH" sz="2000" b="0" i="0" u="none" strike="noStrike">
                        <a:effectLst/>
                        <a:latin typeface="Arial" panose="020B0604020202020204" pitchFamily="34" charset="0"/>
                      </a:endParaRPr>
                    </a:p>
                  </a:txBody>
                  <a:tcPr marL="4023" marR="4023" marT="4023" marB="0" anchor="b"/>
                </a:tc>
                <a:tc>
                  <a:txBody>
                    <a:bodyPr/>
                    <a:lstStyle/>
                    <a:p>
                      <a:pPr algn="l" fontAlgn="b"/>
                      <a:r>
                        <a:rPr lang="fr-CH" sz="2000" u="none" strike="noStrike">
                          <a:effectLst/>
                        </a:rPr>
                        <a:t>Ce ne serait pas un problème mais je ne pense pas que ce soit nécessaire.</a:t>
                      </a:r>
                      <a:endParaRPr lang="fr-CH" sz="2000" b="0" i="0" u="none" strike="noStrike">
                        <a:effectLst/>
                        <a:latin typeface="Arial" panose="020B0604020202020204" pitchFamily="34" charset="0"/>
                      </a:endParaRPr>
                    </a:p>
                  </a:txBody>
                  <a:tcPr marL="4023" marR="4023" marT="4023" marB="0" anchor="b"/>
                </a:tc>
              </a:tr>
              <a:tr h="261511">
                <a:tc>
                  <a:txBody>
                    <a:bodyPr/>
                    <a:lstStyle/>
                    <a:p>
                      <a:pPr algn="l" fontAlgn="b"/>
                      <a:r>
                        <a:rPr lang="fr-CH" sz="2000" u="none" strike="noStrike" dirty="0">
                          <a:effectLst/>
                        </a:rPr>
                        <a:t>16</a:t>
                      </a:r>
                      <a:endParaRPr lang="fr-CH" sz="2000" b="0" i="0" u="none" strike="noStrike" dirty="0">
                        <a:effectLst/>
                        <a:latin typeface="Arial" panose="020B0604020202020204" pitchFamily="34" charset="0"/>
                      </a:endParaRPr>
                    </a:p>
                  </a:txBody>
                  <a:tcPr marL="4023" marR="4023" marT="4023" marB="0" anchor="b"/>
                </a:tc>
                <a:tc>
                  <a:txBody>
                    <a:bodyPr/>
                    <a:lstStyle/>
                    <a:p>
                      <a:pPr algn="l" fontAlgn="b"/>
                      <a:r>
                        <a:rPr lang="fr-CH" sz="2000" u="none" strike="noStrike">
                          <a:effectLst/>
                        </a:rPr>
                        <a:t>Favorable mais…</a:t>
                      </a:r>
                      <a:endParaRPr lang="fr-CH" sz="2000" b="0" i="0" u="none" strike="noStrike">
                        <a:effectLst/>
                        <a:latin typeface="Arial" panose="020B0604020202020204" pitchFamily="34" charset="0"/>
                      </a:endParaRPr>
                    </a:p>
                  </a:txBody>
                  <a:tcPr marL="4023" marR="4023" marT="4023" marB="0" anchor="b"/>
                </a:tc>
                <a:tc>
                  <a:txBody>
                    <a:bodyPr/>
                    <a:lstStyle/>
                    <a:p>
                      <a:pPr algn="l" fontAlgn="b"/>
                      <a:r>
                        <a:rPr lang="fr-CH" sz="2000" u="none" strike="noStrike">
                          <a:effectLst/>
                        </a:rPr>
                        <a:t>Les documentation de nombreux systèmes sont déjà en anglais. Si la présentation (PowerPoint/Support de cours) est en anglais il n'y a pas de soucis. En revanche il serait a voir si l'enseignant n'as pas un accent compliquant la communication. Cela serait plus néfaste que de maintenir le cour en français avec un support anglophone.</a:t>
                      </a:r>
                      <a:endParaRPr lang="fr-CH" sz="2000" b="0" i="0" u="none" strike="noStrike">
                        <a:effectLst/>
                        <a:latin typeface="Arial" panose="020B0604020202020204" pitchFamily="34" charset="0"/>
                      </a:endParaRPr>
                    </a:p>
                  </a:txBody>
                  <a:tcPr marL="4023" marR="4023" marT="4023" marB="0" anchor="b"/>
                </a:tc>
              </a:tr>
              <a:tr h="205186">
                <a:tc>
                  <a:txBody>
                    <a:bodyPr/>
                    <a:lstStyle/>
                    <a:p>
                      <a:pPr algn="l" fontAlgn="b"/>
                      <a:r>
                        <a:rPr lang="fr-CH" sz="2000" u="none" strike="noStrike" dirty="0">
                          <a:effectLst/>
                        </a:rPr>
                        <a:t>17</a:t>
                      </a:r>
                      <a:endParaRPr lang="fr-CH" sz="2000" b="0" i="0" u="none" strike="noStrike" dirty="0">
                        <a:effectLst/>
                        <a:latin typeface="Arial" panose="020B0604020202020204" pitchFamily="34" charset="0"/>
                      </a:endParaRPr>
                    </a:p>
                  </a:txBody>
                  <a:tcPr marL="4023" marR="4023" marT="4023" marB="0" anchor="b"/>
                </a:tc>
                <a:tc>
                  <a:txBody>
                    <a:bodyPr/>
                    <a:lstStyle/>
                    <a:p>
                      <a:pPr algn="l" fontAlgn="b"/>
                      <a:r>
                        <a:rPr lang="fr-CH" sz="2000" u="none" strike="noStrike">
                          <a:effectLst/>
                        </a:rPr>
                        <a:t>Favorable mais…</a:t>
                      </a:r>
                      <a:endParaRPr lang="fr-CH" sz="2000" b="0" i="0" u="none" strike="noStrike">
                        <a:effectLst/>
                        <a:latin typeface="Arial" panose="020B0604020202020204" pitchFamily="34" charset="0"/>
                      </a:endParaRPr>
                    </a:p>
                  </a:txBody>
                  <a:tcPr marL="4023" marR="4023" marT="4023" marB="0" anchor="b"/>
                </a:tc>
                <a:tc>
                  <a:txBody>
                    <a:bodyPr/>
                    <a:lstStyle/>
                    <a:p>
                      <a:pPr algn="l" fontAlgn="b"/>
                      <a:r>
                        <a:rPr lang="fr-CH" sz="2000" u="none" strike="noStrike">
                          <a:effectLst/>
                        </a:rPr>
                        <a:t>Il faudrait dans ce cas commencer par le faire en Bachelor.</a:t>
                      </a:r>
                      <a:endParaRPr lang="fr-CH" sz="2000" b="0" i="0" u="none" strike="noStrike">
                        <a:effectLst/>
                        <a:latin typeface="Arial" panose="020B0604020202020204" pitchFamily="34" charset="0"/>
                      </a:endParaRPr>
                    </a:p>
                  </a:txBody>
                  <a:tcPr marL="4023" marR="4023" marT="4023" marB="0" anchor="b"/>
                </a:tc>
              </a:tr>
              <a:tr h="197139">
                <a:tc>
                  <a:txBody>
                    <a:bodyPr/>
                    <a:lstStyle/>
                    <a:p>
                      <a:pPr algn="l" fontAlgn="b"/>
                      <a:r>
                        <a:rPr lang="fr-CH" sz="2000" u="none" strike="noStrike" dirty="0">
                          <a:effectLst/>
                        </a:rPr>
                        <a:t>18</a:t>
                      </a:r>
                      <a:endParaRPr lang="fr-CH" sz="2000" b="0" i="0" u="none" strike="noStrike" dirty="0">
                        <a:effectLst/>
                        <a:latin typeface="Arial" panose="020B0604020202020204" pitchFamily="34" charset="0"/>
                      </a:endParaRPr>
                    </a:p>
                  </a:txBody>
                  <a:tcPr marL="4023" marR="4023" marT="4023" marB="0" anchor="b"/>
                </a:tc>
                <a:tc>
                  <a:txBody>
                    <a:bodyPr/>
                    <a:lstStyle/>
                    <a:p>
                      <a:pPr algn="l" fontAlgn="b"/>
                      <a:r>
                        <a:rPr lang="fr-CH" sz="2000" u="none" strike="noStrike">
                          <a:effectLst/>
                        </a:rPr>
                        <a:t>Favorable mais…</a:t>
                      </a:r>
                      <a:endParaRPr lang="fr-CH" sz="2000" b="0" i="0" u="none" strike="noStrike">
                        <a:effectLst/>
                        <a:latin typeface="Arial" panose="020B0604020202020204" pitchFamily="34" charset="0"/>
                      </a:endParaRPr>
                    </a:p>
                  </a:txBody>
                  <a:tcPr marL="4023" marR="4023" marT="4023" marB="0" anchor="b"/>
                </a:tc>
                <a:tc>
                  <a:txBody>
                    <a:bodyPr/>
                    <a:lstStyle/>
                    <a:p>
                      <a:pPr algn="l" fontAlgn="b"/>
                      <a:r>
                        <a:rPr lang="fr-CH" sz="2000" u="none" strike="noStrike">
                          <a:effectLst/>
                        </a:rPr>
                        <a:t>Je suis actuellement assez déçu de ne pas avoir plus de cours en anglais. Ensuite, j'imagine que demander à toutle monde (étudiant et enseignant) d'avoir un bon niveau d'anglais est compliqué.</a:t>
                      </a:r>
                      <a:endParaRPr lang="fr-CH" sz="2000" b="0" i="0" u="none" strike="noStrike">
                        <a:effectLst/>
                        <a:latin typeface="Arial" panose="020B0604020202020204" pitchFamily="34" charset="0"/>
                      </a:endParaRPr>
                    </a:p>
                  </a:txBody>
                  <a:tcPr marL="4023" marR="4023" marT="4023" marB="0" anchor="b"/>
                </a:tc>
              </a:tr>
              <a:tr h="132767">
                <a:tc>
                  <a:txBody>
                    <a:bodyPr/>
                    <a:lstStyle/>
                    <a:p>
                      <a:pPr algn="l" fontAlgn="b"/>
                      <a:r>
                        <a:rPr lang="fr-CH" sz="2000" u="none" strike="noStrike" dirty="0">
                          <a:effectLst/>
                        </a:rPr>
                        <a:t>19</a:t>
                      </a:r>
                      <a:endParaRPr lang="fr-CH" sz="2000" b="0" i="0" u="none" strike="noStrike" dirty="0">
                        <a:effectLst/>
                        <a:latin typeface="Arial" panose="020B0604020202020204" pitchFamily="34" charset="0"/>
                      </a:endParaRPr>
                    </a:p>
                  </a:txBody>
                  <a:tcPr marL="4023" marR="4023" marT="4023" marB="0" anchor="b"/>
                </a:tc>
                <a:tc>
                  <a:txBody>
                    <a:bodyPr/>
                    <a:lstStyle/>
                    <a:p>
                      <a:pPr algn="l" fontAlgn="b"/>
                      <a:r>
                        <a:rPr lang="fr-CH" sz="2000" u="none" strike="noStrike">
                          <a:effectLst/>
                        </a:rPr>
                        <a:t>Favorable mais…</a:t>
                      </a:r>
                      <a:endParaRPr lang="fr-CH" sz="2000" b="0" i="0" u="none" strike="noStrike">
                        <a:effectLst/>
                        <a:latin typeface="Arial" panose="020B0604020202020204" pitchFamily="34" charset="0"/>
                      </a:endParaRPr>
                    </a:p>
                  </a:txBody>
                  <a:tcPr marL="4023" marR="4023" marT="4023" marB="0" anchor="b"/>
                </a:tc>
                <a:tc>
                  <a:txBody>
                    <a:bodyPr/>
                    <a:lstStyle/>
                    <a:p>
                      <a:pPr algn="l" fontAlgn="b"/>
                      <a:r>
                        <a:rPr lang="fr-CH" sz="2000" u="none" strike="noStrike">
                          <a:effectLst/>
                        </a:rPr>
                        <a:t>Si on parle bien d'anglais et pas d'une sabir basée vaguement sur l'anglais, ça peut être utile.</a:t>
                      </a:r>
                      <a:endParaRPr lang="fr-CH" sz="2000" b="0" i="0" u="none" strike="noStrike">
                        <a:effectLst/>
                        <a:latin typeface="Arial" panose="020B0604020202020204" pitchFamily="34" charset="0"/>
                      </a:endParaRPr>
                    </a:p>
                  </a:txBody>
                  <a:tcPr marL="4023" marR="4023" marT="4023" marB="0" anchor="b"/>
                </a:tc>
              </a:tr>
              <a:tr h="132767">
                <a:tc>
                  <a:txBody>
                    <a:bodyPr/>
                    <a:lstStyle/>
                    <a:p>
                      <a:pPr algn="l" fontAlgn="b"/>
                      <a:r>
                        <a:rPr lang="fr-CH" sz="2000" u="none" strike="noStrike" dirty="0">
                          <a:effectLst/>
                        </a:rPr>
                        <a:t>20</a:t>
                      </a:r>
                      <a:endParaRPr lang="fr-CH" sz="2000" b="0" i="0" u="none" strike="noStrike" dirty="0">
                        <a:effectLst/>
                        <a:latin typeface="Arial" panose="020B0604020202020204" pitchFamily="34" charset="0"/>
                      </a:endParaRPr>
                    </a:p>
                  </a:txBody>
                  <a:tcPr marL="4023" marR="4023" marT="4023" marB="0" anchor="b"/>
                </a:tc>
                <a:tc>
                  <a:txBody>
                    <a:bodyPr/>
                    <a:lstStyle/>
                    <a:p>
                      <a:pPr algn="l" fontAlgn="b"/>
                      <a:r>
                        <a:rPr lang="fr-CH" sz="2000" u="none" strike="noStrike">
                          <a:effectLst/>
                        </a:rPr>
                        <a:t>Favorable mais…</a:t>
                      </a:r>
                      <a:endParaRPr lang="fr-CH" sz="2000" b="0" i="0" u="none" strike="noStrike">
                        <a:effectLst/>
                        <a:latin typeface="Arial" panose="020B0604020202020204" pitchFamily="34" charset="0"/>
                      </a:endParaRPr>
                    </a:p>
                  </a:txBody>
                  <a:tcPr marL="4023" marR="4023" marT="4023" marB="0" anchor="b"/>
                </a:tc>
                <a:tc>
                  <a:txBody>
                    <a:bodyPr/>
                    <a:lstStyle/>
                    <a:p>
                      <a:pPr algn="l" fontAlgn="b"/>
                      <a:r>
                        <a:rPr lang="fr-CH" sz="2000" u="none" strike="noStrike">
                          <a:effectLst/>
                        </a:rPr>
                        <a:t>Cela augmenterait peut-être le rayonnement international, mais est-ce vraiment le but visé ? Est-ce que les autres universités/EPF ne se chargent pas déjà de cela ?</a:t>
                      </a:r>
                      <a:endParaRPr lang="fr-CH" sz="2000" b="0" i="0" u="none" strike="noStrike">
                        <a:effectLst/>
                        <a:latin typeface="Arial" panose="020B0604020202020204" pitchFamily="34" charset="0"/>
                      </a:endParaRPr>
                    </a:p>
                  </a:txBody>
                  <a:tcPr marL="4023" marR="4023" marT="4023" marB="0" anchor="b"/>
                </a:tc>
              </a:tr>
              <a:tr h="325883">
                <a:tc>
                  <a:txBody>
                    <a:bodyPr/>
                    <a:lstStyle/>
                    <a:p>
                      <a:pPr algn="l" fontAlgn="b"/>
                      <a:r>
                        <a:rPr lang="fr-CH" sz="2000" u="none" strike="noStrike" dirty="0">
                          <a:effectLst/>
                        </a:rPr>
                        <a:t>21</a:t>
                      </a:r>
                      <a:endParaRPr lang="fr-CH" sz="2000" b="0" i="0" u="none" strike="noStrike" dirty="0">
                        <a:effectLst/>
                        <a:latin typeface="Arial" panose="020B0604020202020204" pitchFamily="34" charset="0"/>
                      </a:endParaRPr>
                    </a:p>
                  </a:txBody>
                  <a:tcPr marL="4023" marR="4023" marT="4023" marB="0" anchor="b"/>
                </a:tc>
                <a:tc>
                  <a:txBody>
                    <a:bodyPr/>
                    <a:lstStyle/>
                    <a:p>
                      <a:pPr algn="l" fontAlgn="b"/>
                      <a:r>
                        <a:rPr lang="fr-CH" sz="2000" u="none" strike="noStrike">
                          <a:effectLst/>
                        </a:rPr>
                        <a:t>Favorable mais…</a:t>
                      </a:r>
                      <a:endParaRPr lang="fr-CH" sz="2000" b="0" i="0" u="none" strike="noStrike">
                        <a:effectLst/>
                        <a:latin typeface="Arial" panose="020B0604020202020204" pitchFamily="34" charset="0"/>
                      </a:endParaRPr>
                    </a:p>
                  </a:txBody>
                  <a:tcPr marL="4023" marR="4023" marT="4023" marB="0" anchor="b"/>
                </a:tc>
                <a:tc>
                  <a:txBody>
                    <a:bodyPr/>
                    <a:lstStyle/>
                    <a:p>
                      <a:pPr algn="l" fontAlgn="b"/>
                      <a:r>
                        <a:rPr lang="fr-CH" sz="2000" u="none" strike="noStrike">
                          <a:effectLst/>
                        </a:rPr>
                        <a:t>Je suis des cours en anglais à Berne, bien qu'absolument conscient de l'importance des langues, cela ajoute clairement une difficulté supplémentaire. En effectuant le master à 50% et en assurant un travail le reste du temps, il n'est pas aisé de se consacrer au travail qu'implique un master en dehors des heures de cours. Si en plus il y a encore la langue qui rajoute une difficulté supplémentaire dans tous les cours, cela devient compliqué.</a:t>
                      </a:r>
                      <a:endParaRPr lang="fr-CH" sz="2000" b="0" i="0" u="none" strike="noStrike">
                        <a:effectLst/>
                        <a:latin typeface="Arial" panose="020B0604020202020204" pitchFamily="34" charset="0"/>
                      </a:endParaRPr>
                    </a:p>
                  </a:txBody>
                  <a:tcPr marL="4023" marR="4023" marT="4023" marB="0" anchor="b"/>
                </a:tc>
              </a:tr>
              <a:tr h="68395">
                <a:tc>
                  <a:txBody>
                    <a:bodyPr/>
                    <a:lstStyle/>
                    <a:p>
                      <a:pPr algn="l" fontAlgn="b"/>
                      <a:r>
                        <a:rPr lang="fr-CH" sz="2000" u="none" strike="noStrike">
                          <a:effectLst/>
                        </a:rPr>
                        <a:t>22</a:t>
                      </a:r>
                      <a:endParaRPr lang="fr-CH" sz="2000" b="0" i="0" u="none" strike="noStrike">
                        <a:effectLst/>
                        <a:latin typeface="Arial" panose="020B0604020202020204" pitchFamily="34" charset="0"/>
                      </a:endParaRPr>
                    </a:p>
                  </a:txBody>
                  <a:tcPr marL="4023" marR="4023" marT="4023" marB="0" anchor="b"/>
                </a:tc>
                <a:tc>
                  <a:txBody>
                    <a:bodyPr/>
                    <a:lstStyle/>
                    <a:p>
                      <a:pPr algn="l" fontAlgn="b"/>
                      <a:r>
                        <a:rPr lang="fr-CH" sz="2000" u="none" strike="noStrike">
                          <a:effectLst/>
                        </a:rPr>
                        <a:t>Favorable mais…</a:t>
                      </a:r>
                      <a:endParaRPr lang="fr-CH" sz="2000" b="0" i="0" u="none" strike="noStrike">
                        <a:effectLst/>
                        <a:latin typeface="Arial" panose="020B0604020202020204" pitchFamily="34" charset="0"/>
                      </a:endParaRPr>
                    </a:p>
                  </a:txBody>
                  <a:tcPr marL="4023" marR="4023" marT="4023" marB="0" anchor="b"/>
                </a:tc>
                <a:tc>
                  <a:txBody>
                    <a:bodyPr/>
                    <a:lstStyle/>
                    <a:p>
                      <a:pPr algn="l" fontAlgn="b"/>
                      <a:r>
                        <a:rPr lang="fr-CH" sz="2000" u="none" strike="noStrike">
                          <a:effectLst/>
                        </a:rPr>
                        <a:t>Si les enseignants ont un bon niveau d'anglais, oui.</a:t>
                      </a:r>
                      <a:endParaRPr lang="fr-CH" sz="2000" b="0" i="0" u="none" strike="noStrike">
                        <a:effectLst/>
                        <a:latin typeface="Arial" panose="020B0604020202020204" pitchFamily="34" charset="0"/>
                      </a:endParaRPr>
                    </a:p>
                  </a:txBody>
                  <a:tcPr marL="4023" marR="4023" marT="4023" marB="0" anchor="b"/>
                </a:tc>
              </a:tr>
              <a:tr h="68395">
                <a:tc>
                  <a:txBody>
                    <a:bodyPr/>
                    <a:lstStyle/>
                    <a:p>
                      <a:pPr algn="l" fontAlgn="b"/>
                      <a:r>
                        <a:rPr lang="fr-CH" sz="2000" u="none" strike="noStrike">
                          <a:effectLst/>
                        </a:rPr>
                        <a:t>23</a:t>
                      </a:r>
                      <a:endParaRPr lang="fr-CH" sz="2000" b="0" i="0" u="none" strike="noStrike">
                        <a:effectLst/>
                        <a:latin typeface="Arial" panose="020B0604020202020204" pitchFamily="34" charset="0"/>
                      </a:endParaRPr>
                    </a:p>
                  </a:txBody>
                  <a:tcPr marL="4023" marR="4023" marT="4023" marB="0" anchor="b"/>
                </a:tc>
                <a:tc>
                  <a:txBody>
                    <a:bodyPr/>
                    <a:lstStyle/>
                    <a:p>
                      <a:pPr algn="l" fontAlgn="b"/>
                      <a:r>
                        <a:rPr lang="fr-CH" sz="2000" u="none" strike="noStrike">
                          <a:effectLst/>
                        </a:rPr>
                        <a:t>Pas d'avis</a:t>
                      </a:r>
                      <a:endParaRPr lang="fr-CH" sz="2000" b="0" i="0" u="none" strike="noStrike">
                        <a:effectLst/>
                        <a:latin typeface="Arial" panose="020B0604020202020204" pitchFamily="34" charset="0"/>
                      </a:endParaRPr>
                    </a:p>
                  </a:txBody>
                  <a:tcPr marL="4023" marR="4023" marT="4023" marB="0" anchor="b"/>
                </a:tc>
                <a:tc>
                  <a:txBody>
                    <a:bodyPr/>
                    <a:lstStyle/>
                    <a:p>
                      <a:pPr algn="l" fontAlgn="b"/>
                      <a:r>
                        <a:rPr lang="fr-CH" sz="2000" u="none" strike="noStrike">
                          <a:effectLst/>
                        </a:rPr>
                        <a:t>Est-ce que les enseignants ont tous la capacité d'enseigner en Anglais ?</a:t>
                      </a:r>
                      <a:endParaRPr lang="fr-CH" sz="2000" b="0" i="0" u="none" strike="noStrike">
                        <a:effectLst/>
                        <a:latin typeface="Arial" panose="020B0604020202020204" pitchFamily="34" charset="0"/>
                      </a:endParaRPr>
                    </a:p>
                  </a:txBody>
                  <a:tcPr marL="4023" marR="4023" marT="4023" marB="0" anchor="b"/>
                </a:tc>
              </a:tr>
              <a:tr h="136791">
                <a:tc>
                  <a:txBody>
                    <a:bodyPr/>
                    <a:lstStyle/>
                    <a:p>
                      <a:pPr algn="l" fontAlgn="b"/>
                      <a:r>
                        <a:rPr lang="fr-CH" sz="2000" u="none" strike="noStrike">
                          <a:effectLst/>
                        </a:rPr>
                        <a:t>24</a:t>
                      </a:r>
                      <a:endParaRPr lang="fr-CH" sz="2000" b="0" i="0" u="none" strike="noStrike">
                        <a:effectLst/>
                        <a:latin typeface="Arial" panose="020B0604020202020204" pitchFamily="34" charset="0"/>
                      </a:endParaRPr>
                    </a:p>
                  </a:txBody>
                  <a:tcPr marL="4023" marR="4023" marT="4023" marB="0" anchor="b"/>
                </a:tc>
                <a:tc>
                  <a:txBody>
                    <a:bodyPr/>
                    <a:lstStyle/>
                    <a:p>
                      <a:pPr algn="l" fontAlgn="b"/>
                      <a:r>
                        <a:rPr lang="fr-CH" sz="2000" u="none" strike="noStrike">
                          <a:effectLst/>
                        </a:rPr>
                        <a:t>Pas d'avis</a:t>
                      </a:r>
                      <a:endParaRPr lang="fr-CH" sz="2000" b="0" i="0" u="none" strike="noStrike">
                        <a:effectLst/>
                        <a:latin typeface="Arial" panose="020B0604020202020204" pitchFamily="34" charset="0"/>
                      </a:endParaRPr>
                    </a:p>
                  </a:txBody>
                  <a:tcPr marL="4023" marR="4023" marT="4023" marB="0" anchor="b"/>
                </a:tc>
                <a:tc>
                  <a:txBody>
                    <a:bodyPr/>
                    <a:lstStyle/>
                    <a:p>
                      <a:pPr algn="l" fontAlgn="b"/>
                      <a:r>
                        <a:rPr lang="fr-CH" sz="2000" u="none" strike="noStrike">
                          <a:effectLst/>
                        </a:rPr>
                        <a:t>Franchement c'est pas le sujet.</a:t>
                      </a:r>
                      <a:endParaRPr lang="fr-CH" sz="2000" b="0" i="0" u="none" strike="noStrike">
                        <a:effectLst/>
                        <a:latin typeface="Arial" panose="020B0604020202020204" pitchFamily="34" charset="0"/>
                      </a:endParaRPr>
                    </a:p>
                  </a:txBody>
                  <a:tcPr marL="4023" marR="4023" marT="4023" marB="0" anchor="b"/>
                </a:tc>
              </a:tr>
              <a:tr h="205186">
                <a:tc>
                  <a:txBody>
                    <a:bodyPr/>
                    <a:lstStyle/>
                    <a:p>
                      <a:pPr algn="l" fontAlgn="b"/>
                      <a:r>
                        <a:rPr lang="fr-CH" sz="2000" u="none" strike="noStrike">
                          <a:effectLst/>
                        </a:rPr>
                        <a:t>25</a:t>
                      </a:r>
                      <a:endParaRPr lang="fr-CH" sz="2000" b="0" i="0" u="none" strike="noStrike">
                        <a:effectLst/>
                        <a:latin typeface="Arial" panose="020B0604020202020204" pitchFamily="34" charset="0"/>
                      </a:endParaRPr>
                    </a:p>
                  </a:txBody>
                  <a:tcPr marL="4023" marR="4023" marT="4023" marB="0" anchor="b"/>
                </a:tc>
                <a:tc>
                  <a:txBody>
                    <a:bodyPr/>
                    <a:lstStyle/>
                    <a:p>
                      <a:pPr algn="l" fontAlgn="b"/>
                      <a:r>
                        <a:rPr lang="fr-CH" sz="2000" u="none" strike="noStrike">
                          <a:effectLst/>
                        </a:rPr>
                        <a:t>Pas favorable</a:t>
                      </a:r>
                      <a:endParaRPr lang="fr-CH" sz="2000" b="0" i="0" u="none" strike="noStrike">
                        <a:effectLst/>
                        <a:latin typeface="Arial" panose="020B0604020202020204" pitchFamily="34" charset="0"/>
                      </a:endParaRPr>
                    </a:p>
                  </a:txBody>
                  <a:tcPr marL="4023" marR="4023" marT="4023" marB="0" anchor="b"/>
                </a:tc>
                <a:tc>
                  <a:txBody>
                    <a:bodyPr/>
                    <a:lstStyle/>
                    <a:p>
                      <a:pPr algn="l" fontAlgn="b"/>
                      <a:r>
                        <a:rPr lang="fr-CH" sz="2000" u="none" strike="noStrike" dirty="0">
                          <a:effectLst/>
                        </a:rPr>
                        <a:t>Pour avoir fait l'expérience à de nombreuses reprises en </a:t>
                      </a:r>
                      <a:r>
                        <a:rPr lang="fr-CH" sz="2000" u="none" strike="noStrike" dirty="0" err="1">
                          <a:effectLst/>
                        </a:rPr>
                        <a:t>romandie</a:t>
                      </a:r>
                      <a:r>
                        <a:rPr lang="fr-CH" sz="2000" u="none" strike="noStrike" dirty="0">
                          <a:effectLst/>
                        </a:rPr>
                        <a:t>, les classes sont souvent 100% francophones et les cours donnés par des enseignants francophones. L'idée de faire le cours en anglais tourne très vite au ridicule et agace tout le monde.</a:t>
                      </a:r>
                      <a:endParaRPr lang="fr-CH" sz="2000" b="0" i="0" u="none" strike="noStrike" dirty="0">
                        <a:effectLst/>
                        <a:latin typeface="Arial" panose="020B0604020202020204" pitchFamily="34" charset="0"/>
                      </a:endParaRPr>
                    </a:p>
                  </a:txBody>
                  <a:tcPr marL="4023" marR="4023" marT="4023" marB="0" anchor="b"/>
                </a:tc>
              </a:tr>
            </a:tbl>
          </a:graphicData>
        </a:graphic>
      </p:graphicFrame>
    </p:spTree>
    <p:extLst>
      <p:ext uri="{BB962C8B-B14F-4D97-AF65-F5344CB8AC3E}">
        <p14:creationId xmlns:p14="http://schemas.microsoft.com/office/powerpoint/2010/main" val="123267069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…Offre </a:t>
            </a:r>
            <a:r>
              <a:rPr lang="fr-CH" dirty="0"/>
              <a:t>HES-SO </a:t>
            </a:r>
            <a:r>
              <a:rPr lang="fr-CH" sz="2800" dirty="0"/>
              <a:t>(</a:t>
            </a:r>
            <a:r>
              <a:rPr lang="fr-CH" sz="2800" dirty="0" smtClean="0"/>
              <a:t>Q.18</a:t>
            </a:r>
            <a:r>
              <a:rPr lang="fr-CH" sz="2800" dirty="0"/>
              <a:t>)</a:t>
            </a:r>
            <a:endParaRPr lang="fr-CH" dirty="0"/>
          </a:p>
        </p:txBody>
      </p:sp>
      <p:sp>
        <p:nvSpPr>
          <p:cNvPr id="4" name="ZoneTexte 3"/>
          <p:cNvSpPr txBox="1"/>
          <p:nvPr/>
        </p:nvSpPr>
        <p:spPr>
          <a:xfrm>
            <a:off x="6294983" y="658014"/>
            <a:ext cx="8640960" cy="461665"/>
          </a:xfrm>
          <a:prstGeom prst="rect">
            <a:avLst/>
          </a:prstGeom>
          <a:noFill/>
        </p:spPr>
        <p:txBody>
          <a:bodyPr wrap="square" rtlCol="0">
            <a:spAutoFit/>
          </a:bodyPr>
          <a:lstStyle/>
          <a:p>
            <a:pPr algn="ctr">
              <a:defRPr sz="4400" b="1" i="0" u="none" strike="noStrike" kern="1200" spc="0" normalizeH="0" baseline="0">
                <a:solidFill>
                  <a:prstClr val="black">
                    <a:lumMod val="50000"/>
                    <a:lumOff val="50000"/>
                  </a:prstClr>
                </a:solidFill>
                <a:latin typeface="+mj-lt"/>
                <a:ea typeface="+mj-ea"/>
                <a:cs typeface="+mj-cs"/>
              </a:defRPr>
            </a:pPr>
            <a:r>
              <a:rPr lang="fr-CH" sz="2400" dirty="0" smtClean="0"/>
              <a:t>Commentaires libres sur l’anglais pour les cours</a:t>
            </a:r>
            <a:endParaRPr lang="fr-CH" sz="2400" dirty="0"/>
          </a:p>
        </p:txBody>
      </p:sp>
      <p:graphicFrame>
        <p:nvGraphicFramePr>
          <p:cNvPr id="5" name="Tableau 4"/>
          <p:cNvGraphicFramePr>
            <a:graphicFrameLocks noGrp="1"/>
          </p:cNvGraphicFramePr>
          <p:nvPr>
            <p:extLst>
              <p:ext uri="{D42A27DB-BD31-4B8C-83A1-F6EECF244321}">
                <p14:modId xmlns:p14="http://schemas.microsoft.com/office/powerpoint/2010/main" val="4157401473"/>
              </p:ext>
            </p:extLst>
          </p:nvPr>
        </p:nvGraphicFramePr>
        <p:xfrm>
          <a:off x="375872" y="1551608"/>
          <a:ext cx="17279633" cy="4388864"/>
        </p:xfrm>
        <a:graphic>
          <a:graphicData uri="http://schemas.openxmlformats.org/drawingml/2006/table">
            <a:tbl>
              <a:tblPr>
                <a:tableStyleId>{638B1855-1B75-4FBE-930C-398BA8C253C6}</a:tableStyleId>
              </a:tblPr>
              <a:tblGrid>
                <a:gridCol w="458753"/>
                <a:gridCol w="2135582"/>
                <a:gridCol w="14685298"/>
              </a:tblGrid>
              <a:tr h="390255">
                <a:tc>
                  <a:txBody>
                    <a:bodyPr/>
                    <a:lstStyle/>
                    <a:p>
                      <a:pPr algn="l" fontAlgn="b"/>
                      <a:r>
                        <a:rPr lang="fr-CH" sz="2000" u="none" strike="noStrike" dirty="0">
                          <a:effectLst/>
                        </a:rPr>
                        <a:t>26</a:t>
                      </a:r>
                      <a:endParaRPr lang="fr-CH" sz="2000" b="0" i="0" u="none" strike="noStrike" dirty="0">
                        <a:effectLst/>
                        <a:latin typeface="Arial" panose="020B0604020202020204" pitchFamily="34" charset="0"/>
                      </a:endParaRPr>
                    </a:p>
                  </a:txBody>
                  <a:tcPr marL="4023" marR="4023" marT="4023" marB="0" anchor="b"/>
                </a:tc>
                <a:tc>
                  <a:txBody>
                    <a:bodyPr/>
                    <a:lstStyle/>
                    <a:p>
                      <a:pPr algn="l" fontAlgn="b"/>
                      <a:r>
                        <a:rPr lang="fr-CH" sz="2000" u="none" strike="noStrike">
                          <a:effectLst/>
                        </a:rPr>
                        <a:t>Pas favorable</a:t>
                      </a:r>
                      <a:endParaRPr lang="fr-CH" sz="2000" b="0" i="0" u="none" strike="noStrike">
                        <a:effectLst/>
                        <a:latin typeface="Arial" panose="020B0604020202020204" pitchFamily="34" charset="0"/>
                      </a:endParaRPr>
                    </a:p>
                  </a:txBody>
                  <a:tcPr marL="4023" marR="4023" marT="4023" marB="0" anchor="b"/>
                </a:tc>
                <a:tc>
                  <a:txBody>
                    <a:bodyPr/>
                    <a:lstStyle/>
                    <a:p>
                      <a:pPr algn="l" fontAlgn="b"/>
                      <a:r>
                        <a:rPr lang="fr-CH" sz="2000" u="none" strike="noStrike">
                          <a:effectLst/>
                        </a:rPr>
                        <a:t>Il est pour moi beaucoup plus facile de comprendre la matière expliqué en français. L'anglais est assez important, mais je pense que les connaissance acquise d'anglais pendant la formation CFF, Bachelor sont nettement suffisantes. Par exemple je lis que des bouquins très spécifiques en anglais et je les comprend très bien, parcontre en classe, je préfère les explications en français surtout que le niveau d'anglais de certains prof diminuent la qualité de leur cours.</a:t>
                      </a:r>
                      <a:endParaRPr lang="fr-CH" sz="2000" b="0" i="0" u="none" strike="noStrike">
                        <a:effectLst/>
                        <a:latin typeface="Arial" panose="020B0604020202020204" pitchFamily="34" charset="0"/>
                      </a:endParaRPr>
                    </a:p>
                  </a:txBody>
                  <a:tcPr marL="4023" marR="4023" marT="4023" marB="0" anchor="b"/>
                </a:tc>
              </a:tr>
              <a:tr h="136791">
                <a:tc>
                  <a:txBody>
                    <a:bodyPr/>
                    <a:lstStyle/>
                    <a:p>
                      <a:pPr algn="l" fontAlgn="b"/>
                      <a:r>
                        <a:rPr lang="fr-CH" sz="2000" u="none" strike="noStrike">
                          <a:effectLst/>
                        </a:rPr>
                        <a:t>27</a:t>
                      </a:r>
                      <a:endParaRPr lang="fr-CH" sz="2000" b="0" i="0" u="none" strike="noStrike">
                        <a:effectLst/>
                        <a:latin typeface="Arial" panose="020B0604020202020204" pitchFamily="34" charset="0"/>
                      </a:endParaRPr>
                    </a:p>
                  </a:txBody>
                  <a:tcPr marL="4023" marR="4023" marT="4023" marB="0" anchor="b"/>
                </a:tc>
                <a:tc>
                  <a:txBody>
                    <a:bodyPr/>
                    <a:lstStyle/>
                    <a:p>
                      <a:pPr algn="l" fontAlgn="b"/>
                      <a:r>
                        <a:rPr lang="fr-CH" sz="2000" u="none" strike="noStrike">
                          <a:effectLst/>
                        </a:rPr>
                        <a:t>Pas favorable</a:t>
                      </a:r>
                      <a:endParaRPr lang="fr-CH" sz="2000" b="0" i="0" u="none" strike="noStrike">
                        <a:effectLst/>
                        <a:latin typeface="Arial" panose="020B0604020202020204" pitchFamily="34" charset="0"/>
                      </a:endParaRPr>
                    </a:p>
                  </a:txBody>
                  <a:tcPr marL="4023" marR="4023" marT="4023" marB="0" anchor="b"/>
                </a:tc>
                <a:tc>
                  <a:txBody>
                    <a:bodyPr/>
                    <a:lstStyle/>
                    <a:p>
                      <a:pPr algn="l" fontAlgn="b"/>
                      <a:r>
                        <a:rPr lang="fr-CH" sz="2000" u="none" strike="noStrike">
                          <a:effectLst/>
                        </a:rPr>
                        <a:t>Déjà qu'en français la plupart des élève sont largués du aux pré requis, je les vois mal s'adapter en plus avec une langue qu'ils ne maîtrises pas tous</a:t>
                      </a:r>
                      <a:endParaRPr lang="fr-CH" sz="2000" b="0" i="0" u="none" strike="noStrike">
                        <a:effectLst/>
                        <a:latin typeface="Arial" panose="020B0604020202020204" pitchFamily="34" charset="0"/>
                      </a:endParaRPr>
                    </a:p>
                  </a:txBody>
                  <a:tcPr marL="4023" marR="4023" marT="4023" marB="0" anchor="b"/>
                </a:tc>
              </a:tr>
              <a:tr h="197139">
                <a:tc>
                  <a:txBody>
                    <a:bodyPr/>
                    <a:lstStyle/>
                    <a:p>
                      <a:pPr algn="l" fontAlgn="b"/>
                      <a:r>
                        <a:rPr lang="fr-CH" sz="2000" u="none" strike="noStrike">
                          <a:effectLst/>
                        </a:rPr>
                        <a:t>28</a:t>
                      </a:r>
                      <a:endParaRPr lang="fr-CH" sz="2000" b="0" i="0" u="none" strike="noStrike">
                        <a:effectLst/>
                        <a:latin typeface="Arial" panose="020B0604020202020204" pitchFamily="34" charset="0"/>
                      </a:endParaRPr>
                    </a:p>
                  </a:txBody>
                  <a:tcPr marL="4023" marR="4023" marT="4023" marB="0" anchor="b"/>
                </a:tc>
                <a:tc>
                  <a:txBody>
                    <a:bodyPr/>
                    <a:lstStyle/>
                    <a:p>
                      <a:pPr algn="l" fontAlgn="b"/>
                      <a:r>
                        <a:rPr lang="fr-CH" sz="2000" u="none" strike="noStrike">
                          <a:effectLst/>
                        </a:rPr>
                        <a:t>Pas favorable</a:t>
                      </a:r>
                      <a:endParaRPr lang="fr-CH" sz="2000" b="0" i="0" u="none" strike="noStrike">
                        <a:effectLst/>
                        <a:latin typeface="Arial" panose="020B0604020202020204" pitchFamily="34" charset="0"/>
                      </a:endParaRPr>
                    </a:p>
                  </a:txBody>
                  <a:tcPr marL="4023" marR="4023" marT="4023" marB="0" anchor="b"/>
                </a:tc>
                <a:tc>
                  <a:txBody>
                    <a:bodyPr/>
                    <a:lstStyle/>
                    <a:p>
                      <a:pPr algn="l" fontAlgn="b"/>
                      <a:r>
                        <a:rPr lang="fr-CH" sz="2000" u="none" strike="noStrike">
                          <a:effectLst/>
                        </a:rPr>
                        <a:t>Je ne vois pas l'intérêt d'un cours en anglais. En suisse, l'allemand et le français sont plus importants. De plus, le cours est d'autant moins pertinent si l'anglais de l'enseignant laisse à désirer.</a:t>
                      </a:r>
                      <a:endParaRPr lang="fr-CH" sz="2000" b="0" i="0" u="none" strike="noStrike">
                        <a:effectLst/>
                        <a:latin typeface="Arial" panose="020B0604020202020204" pitchFamily="34" charset="0"/>
                      </a:endParaRPr>
                    </a:p>
                  </a:txBody>
                  <a:tcPr marL="4023" marR="4023" marT="4023" marB="0" anchor="b"/>
                </a:tc>
              </a:tr>
              <a:tr h="410372">
                <a:tc>
                  <a:txBody>
                    <a:bodyPr/>
                    <a:lstStyle/>
                    <a:p>
                      <a:pPr algn="l" fontAlgn="b"/>
                      <a:r>
                        <a:rPr lang="fr-CH" sz="2000" u="none" strike="noStrike">
                          <a:effectLst/>
                        </a:rPr>
                        <a:t>29</a:t>
                      </a:r>
                      <a:endParaRPr lang="fr-CH" sz="2000" b="0" i="0" u="none" strike="noStrike">
                        <a:effectLst/>
                        <a:latin typeface="Arial" panose="020B0604020202020204" pitchFamily="34" charset="0"/>
                      </a:endParaRPr>
                    </a:p>
                  </a:txBody>
                  <a:tcPr marL="4023" marR="4023" marT="4023" marB="0" anchor="b"/>
                </a:tc>
                <a:tc>
                  <a:txBody>
                    <a:bodyPr/>
                    <a:lstStyle/>
                    <a:p>
                      <a:pPr algn="l" fontAlgn="b"/>
                      <a:r>
                        <a:rPr lang="fr-CH" sz="2000" u="none" strike="noStrike">
                          <a:effectLst/>
                        </a:rPr>
                        <a:t>Pas favorable</a:t>
                      </a:r>
                      <a:endParaRPr lang="fr-CH" sz="2000" b="0" i="0" u="none" strike="noStrike">
                        <a:effectLst/>
                        <a:latin typeface="Arial" panose="020B0604020202020204" pitchFamily="34" charset="0"/>
                      </a:endParaRPr>
                    </a:p>
                  </a:txBody>
                  <a:tcPr marL="4023" marR="4023" marT="4023" marB="0" anchor="b"/>
                </a:tc>
                <a:tc>
                  <a:txBody>
                    <a:bodyPr/>
                    <a:lstStyle/>
                    <a:p>
                      <a:pPr algn="l" fontAlgn="b"/>
                      <a:r>
                        <a:rPr lang="fr-CH" sz="2000" u="none" strike="noStrike">
                          <a:effectLst/>
                        </a:rPr>
                        <a:t>Pas forcément envie de suivre une formation en anglais</a:t>
                      </a:r>
                      <a:endParaRPr lang="fr-CH" sz="2000" b="0" i="0" u="none" strike="noStrike">
                        <a:effectLst/>
                        <a:latin typeface="Arial" panose="020B0604020202020204" pitchFamily="34" charset="0"/>
                      </a:endParaRPr>
                    </a:p>
                  </a:txBody>
                  <a:tcPr marL="4023" marR="4023" marT="4023" marB="0" anchor="b"/>
                </a:tc>
              </a:tr>
              <a:tr h="478767">
                <a:tc>
                  <a:txBody>
                    <a:bodyPr/>
                    <a:lstStyle/>
                    <a:p>
                      <a:pPr algn="l" fontAlgn="b"/>
                      <a:r>
                        <a:rPr lang="fr-CH" sz="2000" u="none" strike="noStrike" dirty="0">
                          <a:effectLst/>
                        </a:rPr>
                        <a:t>30</a:t>
                      </a:r>
                      <a:endParaRPr lang="fr-CH" sz="2000" b="0" i="0" u="none" strike="noStrike" dirty="0">
                        <a:effectLst/>
                        <a:latin typeface="Arial" panose="020B0604020202020204" pitchFamily="34" charset="0"/>
                      </a:endParaRPr>
                    </a:p>
                  </a:txBody>
                  <a:tcPr marL="4023" marR="4023" marT="4023" marB="0" anchor="b"/>
                </a:tc>
                <a:tc>
                  <a:txBody>
                    <a:bodyPr/>
                    <a:lstStyle/>
                    <a:p>
                      <a:pPr algn="l" fontAlgn="b"/>
                      <a:r>
                        <a:rPr lang="fr-CH" sz="2000" u="none" strike="noStrike">
                          <a:effectLst/>
                        </a:rPr>
                        <a:t>Pas favorable</a:t>
                      </a:r>
                      <a:endParaRPr lang="fr-CH" sz="2000" b="0" i="0" u="none" strike="noStrike">
                        <a:effectLst/>
                        <a:latin typeface="Arial" panose="020B0604020202020204" pitchFamily="34" charset="0"/>
                      </a:endParaRPr>
                    </a:p>
                  </a:txBody>
                  <a:tcPr marL="4023" marR="4023" marT="4023" marB="0" anchor="b"/>
                </a:tc>
                <a:tc>
                  <a:txBody>
                    <a:bodyPr/>
                    <a:lstStyle/>
                    <a:p>
                      <a:pPr algn="l" fontAlgn="b"/>
                      <a:r>
                        <a:rPr lang="fr-CH" sz="2000" u="none" strike="noStrike" dirty="0">
                          <a:effectLst/>
                        </a:rPr>
                        <a:t>1) L'anglais n'est pas une langue nationale en Suisse. Il y a des gens qui ne comprennent pas bien l'anglais, ce serait les mettre à l'écart.</a:t>
                      </a:r>
                      <a:br>
                        <a:rPr lang="fr-CH" sz="2000" u="none" strike="noStrike" dirty="0">
                          <a:effectLst/>
                        </a:rPr>
                      </a:br>
                      <a:r>
                        <a:rPr lang="fr-CH" sz="2000" u="none" strike="noStrike" dirty="0">
                          <a:effectLst/>
                        </a:rPr>
                        <a:t/>
                      </a:r>
                      <a:br>
                        <a:rPr lang="fr-CH" sz="2000" u="none" strike="noStrike" dirty="0">
                          <a:effectLst/>
                        </a:rPr>
                      </a:br>
                      <a:r>
                        <a:rPr lang="fr-CH" sz="2000" u="none" strike="noStrike" dirty="0">
                          <a:effectLst/>
                        </a:rPr>
                        <a:t>2) Dans les entreprises romandes, on parle en général en français.</a:t>
                      </a:r>
                      <a:br>
                        <a:rPr lang="fr-CH" sz="2000" u="none" strike="noStrike" dirty="0">
                          <a:effectLst/>
                        </a:rPr>
                      </a:br>
                      <a:r>
                        <a:rPr lang="fr-CH" sz="2000" u="none" strike="noStrike" dirty="0">
                          <a:effectLst/>
                        </a:rPr>
                        <a:t/>
                      </a:r>
                      <a:br>
                        <a:rPr lang="fr-CH" sz="2000" u="none" strike="noStrike" dirty="0">
                          <a:effectLst/>
                        </a:rPr>
                      </a:br>
                      <a:r>
                        <a:rPr lang="fr-CH" sz="2000" u="none" strike="noStrike" dirty="0">
                          <a:effectLst/>
                        </a:rPr>
                        <a:t>3) Certains cours sont </a:t>
                      </a:r>
                      <a:r>
                        <a:rPr lang="fr-CH" sz="2000" u="none" strike="noStrike" dirty="0" err="1">
                          <a:effectLst/>
                        </a:rPr>
                        <a:t>déja</a:t>
                      </a:r>
                      <a:r>
                        <a:rPr lang="fr-CH" sz="2000" u="none" strike="noStrike" dirty="0">
                          <a:effectLst/>
                        </a:rPr>
                        <a:t> assez difficile en français et le vocabulaire technique fait partie aussi de l'apprentissage</a:t>
                      </a:r>
                      <a:endParaRPr lang="fr-CH" sz="2000" b="0" i="0" u="none" strike="noStrike" dirty="0">
                        <a:effectLst/>
                        <a:latin typeface="Arial" panose="020B0604020202020204" pitchFamily="34" charset="0"/>
                      </a:endParaRPr>
                    </a:p>
                  </a:txBody>
                  <a:tcPr marL="4023" marR="4023" marT="4023" marB="0" anchor="b"/>
                </a:tc>
              </a:tr>
            </a:tbl>
          </a:graphicData>
        </a:graphic>
      </p:graphicFrame>
    </p:spTree>
    <p:extLst>
      <p:ext uri="{BB962C8B-B14F-4D97-AF65-F5344CB8AC3E}">
        <p14:creationId xmlns:p14="http://schemas.microsoft.com/office/powerpoint/2010/main" val="205532937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Commentaires</a:t>
            </a:r>
            <a:endParaRPr lang="fr-CH" dirty="0"/>
          </a:p>
        </p:txBody>
      </p:sp>
    </p:spTree>
    <p:extLst>
      <p:ext uri="{BB962C8B-B14F-4D97-AF65-F5344CB8AC3E}">
        <p14:creationId xmlns:p14="http://schemas.microsoft.com/office/powerpoint/2010/main" val="260715274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fr-CH" dirty="0" smtClean="0"/>
              <a:t>Commentaires </a:t>
            </a:r>
            <a:r>
              <a:rPr lang="fr-CH" sz="2800" dirty="0" smtClean="0"/>
              <a:t>(Q.19)…</a:t>
            </a:r>
            <a:endParaRPr lang="fr-CH" dirty="0"/>
          </a:p>
        </p:txBody>
      </p:sp>
      <p:graphicFrame>
        <p:nvGraphicFramePr>
          <p:cNvPr id="5" name="Tableau 4"/>
          <p:cNvGraphicFramePr>
            <a:graphicFrameLocks noGrp="1"/>
          </p:cNvGraphicFramePr>
          <p:nvPr>
            <p:extLst>
              <p:ext uri="{D42A27DB-BD31-4B8C-83A1-F6EECF244321}">
                <p14:modId xmlns:p14="http://schemas.microsoft.com/office/powerpoint/2010/main" val="623271433"/>
              </p:ext>
            </p:extLst>
          </p:nvPr>
        </p:nvGraphicFramePr>
        <p:xfrm>
          <a:off x="363023" y="1479600"/>
          <a:ext cx="17281921" cy="7615478"/>
        </p:xfrm>
        <a:graphic>
          <a:graphicData uri="http://schemas.openxmlformats.org/drawingml/2006/table">
            <a:tbl>
              <a:tblPr>
                <a:tableStyleId>{073A0DAA-6AF3-43AB-8588-CEC1D06C72B9}</a:tableStyleId>
              </a:tblPr>
              <a:tblGrid>
                <a:gridCol w="1012447"/>
                <a:gridCol w="2399233"/>
                <a:gridCol w="13870241"/>
              </a:tblGrid>
              <a:tr h="5472608">
                <a:tc>
                  <a:txBody>
                    <a:bodyPr/>
                    <a:lstStyle/>
                    <a:p>
                      <a:pPr algn="l" fontAlgn="b"/>
                      <a:r>
                        <a:rPr lang="fr-CH" sz="2000" u="none" strike="noStrike" dirty="0">
                          <a:effectLst/>
                        </a:rPr>
                        <a:t>1</a:t>
                      </a:r>
                      <a:endParaRPr lang="fr-CH" sz="2000" b="0" i="0" u="none" strike="noStrike" dirty="0">
                        <a:effectLst/>
                        <a:latin typeface="Arial" panose="020B0604020202020204" pitchFamily="34" charset="0"/>
                      </a:endParaRPr>
                    </a:p>
                  </a:txBody>
                  <a:tcPr marL="1458" marR="1458" marT="1458" marB="0" anchor="b"/>
                </a:tc>
                <a:tc>
                  <a:txBody>
                    <a:bodyPr/>
                    <a:lstStyle/>
                    <a:p>
                      <a:pPr algn="l" fontAlgn="b"/>
                      <a:r>
                        <a:rPr lang="fr-CH" sz="2000" u="none" strike="noStrike">
                          <a:effectLst/>
                        </a:rPr>
                        <a:t>Cours mal donnés</a:t>
                      </a:r>
                      <a:endParaRPr lang="fr-CH" sz="2000" b="0" i="0" u="none" strike="noStrike">
                        <a:effectLst/>
                        <a:latin typeface="Arial" panose="020B0604020202020204" pitchFamily="34" charset="0"/>
                      </a:endParaRPr>
                    </a:p>
                  </a:txBody>
                  <a:tcPr marL="1458" marR="1458" marT="1458" marB="0" anchor="b"/>
                </a:tc>
                <a:tc>
                  <a:txBody>
                    <a:bodyPr/>
                    <a:lstStyle/>
                    <a:p>
                      <a:pPr algn="l" fontAlgn="b"/>
                      <a:r>
                        <a:rPr lang="fr-CH" sz="2000" u="none" strike="noStrike" dirty="0">
                          <a:effectLst/>
                        </a:rPr>
                        <a:t>Trop de différences au niveau </a:t>
                      </a:r>
                      <a:r>
                        <a:rPr lang="fr-CH" sz="2000" u="none" strike="noStrike" dirty="0" err="1">
                          <a:effectLst/>
                        </a:rPr>
                        <a:t>bachelor</a:t>
                      </a:r>
                      <a:r>
                        <a:rPr lang="fr-CH" sz="2000" u="none" strike="noStrike" dirty="0">
                          <a:effectLst/>
                        </a:rPr>
                        <a:t> entre les HES entraînent un fort problème dans les cours master. Ceux qui ont suivit leur cursus dans l'école ou le professeur enseigne sont avantagé, et les autres doivent travailler en autodidacte des cours de niveau </a:t>
                      </a:r>
                      <a:r>
                        <a:rPr lang="fr-CH" sz="2000" u="none" strike="noStrike" dirty="0" err="1">
                          <a:effectLst/>
                        </a:rPr>
                        <a:t>bachelor</a:t>
                      </a:r>
                      <a:r>
                        <a:rPr lang="fr-CH" sz="2000" u="none" strike="noStrike" dirty="0">
                          <a:effectLst/>
                        </a:rPr>
                        <a:t> pour être apte à suivre le cours niveau master. Ce cas de figure arrive trop souvent.</a:t>
                      </a:r>
                      <a:br>
                        <a:rPr lang="fr-CH" sz="2000" u="none" strike="noStrike" dirty="0">
                          <a:effectLst/>
                        </a:rPr>
                      </a:br>
                      <a:r>
                        <a:rPr lang="fr-CH" sz="2000" u="none" strike="noStrike" dirty="0">
                          <a:effectLst/>
                        </a:rPr>
                        <a:t/>
                      </a:r>
                      <a:br>
                        <a:rPr lang="fr-CH" sz="2000" u="none" strike="noStrike" dirty="0">
                          <a:effectLst/>
                        </a:rPr>
                      </a:br>
                      <a:r>
                        <a:rPr lang="fr-CH" sz="2000" u="none" strike="noStrike" dirty="0">
                          <a:effectLst/>
                        </a:rPr>
                        <a:t>De plus, les cours sont "mal donnés", des cours Fondamentaux/Obligatoire, donnent le même enseignement</a:t>
                      </a:r>
                      <a:br>
                        <a:rPr lang="fr-CH" sz="2000" u="none" strike="noStrike" dirty="0">
                          <a:effectLst/>
                        </a:rPr>
                      </a:br>
                      <a:r>
                        <a:rPr lang="fr-CH" sz="2000" u="none" strike="noStrike" dirty="0">
                          <a:effectLst/>
                        </a:rPr>
                        <a:t>Exemple en mécatronique : Cours Durabilité et Fiabilité des Systèmes, cours sur la Sécurité et Cours sur les systèmes mécatronique.</a:t>
                      </a:r>
                      <a:br>
                        <a:rPr lang="fr-CH" sz="2000" u="none" strike="noStrike" dirty="0">
                          <a:effectLst/>
                        </a:rPr>
                      </a:br>
                      <a:r>
                        <a:rPr lang="fr-CH" sz="2000" u="none" strike="noStrike" dirty="0">
                          <a:effectLst/>
                        </a:rPr>
                        <a:t>Nous voyons trois fois la notion du durabilité et fiabilité des systèmes alors que ces trois cours sont obligatoire pour la même section. Le cours sécurité des systèmes mécatroniques est donné par le même prof que le cours "Sécurité" et nous sert les même slides aux deux cours, malgré qu'il ai été averti que ces cours étaient fondamentaux pour la section.</a:t>
                      </a:r>
                      <a:br>
                        <a:rPr lang="fr-CH" sz="2000" u="none" strike="noStrike" dirty="0">
                          <a:effectLst/>
                        </a:rPr>
                      </a:br>
                      <a:r>
                        <a:rPr lang="fr-CH" sz="2000" u="none" strike="noStrike" dirty="0">
                          <a:effectLst/>
                        </a:rPr>
                        <a:t>Et c'est n'est malheureusement qu'un exemple parmi beaucoup d'autre.</a:t>
                      </a:r>
                      <a:br>
                        <a:rPr lang="fr-CH" sz="2000" u="none" strike="noStrike" dirty="0">
                          <a:effectLst/>
                        </a:rPr>
                      </a:br>
                      <a:r>
                        <a:rPr lang="fr-CH" sz="2000" u="none" strike="noStrike" dirty="0">
                          <a:effectLst/>
                        </a:rPr>
                        <a:t/>
                      </a:r>
                      <a:br>
                        <a:rPr lang="fr-CH" sz="2000" u="none" strike="noStrike" dirty="0">
                          <a:effectLst/>
                        </a:rPr>
                      </a:br>
                      <a:r>
                        <a:rPr lang="fr-CH" sz="2000" u="none" strike="noStrike" dirty="0">
                          <a:effectLst/>
                        </a:rPr>
                        <a:t>De plus, beaucoup trop de cours MC-T/F nous font faire de la gestion de projet (Types analyse fonctionnelle, maison de la qualité, etc.). On a le droit à ces notions dans les cours MC-C déjà, et on a normalement tous vu ces notions en </a:t>
                      </a:r>
                      <a:r>
                        <a:rPr lang="fr-CH" sz="2000" u="none" strike="noStrike" dirty="0" err="1">
                          <a:effectLst/>
                        </a:rPr>
                        <a:t>bachelor</a:t>
                      </a:r>
                      <a:r>
                        <a:rPr lang="fr-CH" sz="2000" u="none" strike="noStrike" dirty="0">
                          <a:effectLst/>
                        </a:rPr>
                        <a:t>. Le fait de les revoir au niveau master dans des cours absolument pas orienté pour aborder ces sujet me semble une perte de temps.</a:t>
                      </a:r>
                      <a:br>
                        <a:rPr lang="fr-CH" sz="2000" u="none" strike="noStrike" dirty="0">
                          <a:effectLst/>
                        </a:rPr>
                      </a:br>
                      <a:r>
                        <a:rPr lang="fr-CH" sz="2000" u="none" strike="noStrike" dirty="0">
                          <a:effectLst/>
                        </a:rPr>
                        <a:t/>
                      </a:r>
                      <a:br>
                        <a:rPr lang="fr-CH" sz="2000" u="none" strike="noStrike" dirty="0">
                          <a:effectLst/>
                        </a:rPr>
                      </a:br>
                      <a:r>
                        <a:rPr lang="fr-CH" sz="2000" u="none" strike="noStrike" dirty="0">
                          <a:effectLst/>
                        </a:rPr>
                        <a:t>Enfin, je ne suis pas contre des mini-projet / projet de groupe, à partir du moment où ceux-ci ne demandes pas plus de travail qu'un cours magistral avec test. Le pire est sans doute les cours avec projet, doublé d'un test en fin de semestre. Le temps dédiés à ces cours et juste trop important, et nous sommes obligé de délaisser d'autres cours lors de nos révisions.</a:t>
                      </a:r>
                      <a:endParaRPr lang="fr-CH" sz="2000" b="0" i="0" u="none" strike="noStrike" dirty="0">
                        <a:effectLst/>
                        <a:latin typeface="Arial" panose="020B0604020202020204" pitchFamily="34" charset="0"/>
                      </a:endParaRPr>
                    </a:p>
                  </a:txBody>
                  <a:tcPr marL="1458" marR="1458" marT="1458" marB="0" anchor="b"/>
                </a:tc>
              </a:tr>
              <a:tr h="709207">
                <a:tc>
                  <a:txBody>
                    <a:bodyPr/>
                    <a:lstStyle/>
                    <a:p>
                      <a:pPr algn="l" fontAlgn="b"/>
                      <a:r>
                        <a:rPr lang="fr-CH" sz="2000" u="none" strike="noStrike" dirty="0">
                          <a:effectLst/>
                        </a:rPr>
                        <a:t>2</a:t>
                      </a:r>
                      <a:endParaRPr lang="fr-CH" sz="2000" b="0" i="0" u="none" strike="noStrike" dirty="0">
                        <a:effectLst/>
                        <a:latin typeface="Arial" panose="020B0604020202020204" pitchFamily="34" charset="0"/>
                      </a:endParaRPr>
                    </a:p>
                  </a:txBody>
                  <a:tcPr marL="1458" marR="1458" marT="1458" marB="0" anchor="b"/>
                </a:tc>
                <a:tc>
                  <a:txBody>
                    <a:bodyPr/>
                    <a:lstStyle/>
                    <a:p>
                      <a:pPr algn="l" fontAlgn="b"/>
                      <a:r>
                        <a:rPr lang="fr-CH" sz="2000" u="none" strike="noStrike">
                          <a:effectLst/>
                        </a:rPr>
                        <a:t>Cours pas assez centralisés</a:t>
                      </a:r>
                      <a:endParaRPr lang="fr-CH" sz="2000" b="0" i="0" u="none" strike="noStrike">
                        <a:effectLst/>
                        <a:latin typeface="Arial" panose="020B0604020202020204" pitchFamily="34" charset="0"/>
                      </a:endParaRPr>
                    </a:p>
                  </a:txBody>
                  <a:tcPr marL="1458" marR="1458" marT="1458" marB="0" anchor="b"/>
                </a:tc>
                <a:tc>
                  <a:txBody>
                    <a:bodyPr/>
                    <a:lstStyle/>
                    <a:p>
                      <a:pPr algn="l" fontAlgn="b"/>
                      <a:r>
                        <a:rPr lang="fr-CH" sz="2000" u="none" strike="noStrike">
                          <a:effectLst/>
                        </a:rPr>
                        <a:t>Pour ma part, les plus grosses difficultés à la quelle je suis confrontés pour ce Master sont les déplacements. Si tous les cours étaient à Lausanne par exemple cela arrangerait énormément de choses.</a:t>
                      </a:r>
                      <a:endParaRPr lang="fr-CH" sz="2000" b="0" i="0" u="none" strike="noStrike">
                        <a:effectLst/>
                        <a:latin typeface="Arial" panose="020B0604020202020204" pitchFamily="34" charset="0"/>
                      </a:endParaRPr>
                    </a:p>
                  </a:txBody>
                  <a:tcPr marL="1458" marR="1458" marT="1458" marB="0" anchor="b"/>
                </a:tc>
              </a:tr>
              <a:tr h="1062964">
                <a:tc>
                  <a:txBody>
                    <a:bodyPr/>
                    <a:lstStyle/>
                    <a:p>
                      <a:pPr algn="l" fontAlgn="b"/>
                      <a:r>
                        <a:rPr lang="fr-CH" sz="2000" u="none" strike="noStrike" dirty="0">
                          <a:effectLst/>
                        </a:rPr>
                        <a:t>3</a:t>
                      </a:r>
                      <a:endParaRPr lang="fr-CH" sz="2000" b="0" i="0" u="none" strike="noStrike" dirty="0">
                        <a:effectLst/>
                        <a:latin typeface="Arial" panose="020B0604020202020204" pitchFamily="34" charset="0"/>
                      </a:endParaRPr>
                    </a:p>
                  </a:txBody>
                  <a:tcPr marL="1458" marR="1458" marT="1458" marB="0" anchor="b"/>
                </a:tc>
                <a:tc>
                  <a:txBody>
                    <a:bodyPr/>
                    <a:lstStyle/>
                    <a:p>
                      <a:pPr algn="l" fontAlgn="b"/>
                      <a:r>
                        <a:rPr lang="fr-CH" sz="2000" u="none" strike="noStrike">
                          <a:effectLst/>
                        </a:rPr>
                        <a:t>Cours pas assez centralisés, formation intéressante</a:t>
                      </a:r>
                      <a:endParaRPr lang="fr-CH" sz="2000" b="0" i="0" u="none" strike="noStrike">
                        <a:effectLst/>
                        <a:latin typeface="Arial" panose="020B0604020202020204" pitchFamily="34" charset="0"/>
                      </a:endParaRPr>
                    </a:p>
                  </a:txBody>
                  <a:tcPr marL="1458" marR="1458" marT="1458" marB="0" anchor="b"/>
                </a:tc>
                <a:tc>
                  <a:txBody>
                    <a:bodyPr/>
                    <a:lstStyle/>
                    <a:p>
                      <a:pPr algn="l" fontAlgn="b"/>
                      <a:r>
                        <a:rPr lang="fr-CH" sz="2000" u="none" strike="noStrike">
                          <a:effectLst/>
                        </a:rPr>
                        <a:t>Je trouve que plus de cours devraient être centralisés, à Lausanne par exemple. Je ne comprends toujours pas la logique de faire se déplacer 30 élèves plutôt qu'un professeur. Exceptés bien sûr pour les laboratoires qui nécessitent du matériel spécifique.</a:t>
                      </a:r>
                      <a:br>
                        <a:rPr lang="fr-CH" sz="2000" u="none" strike="noStrike">
                          <a:effectLst/>
                        </a:rPr>
                      </a:br>
                      <a:r>
                        <a:rPr lang="fr-CH" sz="2000" u="none" strike="noStrike">
                          <a:effectLst/>
                        </a:rPr>
                        <a:t>Sinon la formation est variée et intéressante.</a:t>
                      </a:r>
                      <a:endParaRPr lang="fr-CH" sz="2000" b="0" i="0" u="none" strike="noStrike">
                        <a:effectLst/>
                        <a:latin typeface="Arial" panose="020B0604020202020204" pitchFamily="34" charset="0"/>
                      </a:endParaRPr>
                    </a:p>
                  </a:txBody>
                  <a:tcPr marL="1458" marR="1458" marT="1458" marB="0" anchor="b"/>
                </a:tc>
              </a:tr>
              <a:tr h="355449">
                <a:tc>
                  <a:txBody>
                    <a:bodyPr/>
                    <a:lstStyle/>
                    <a:p>
                      <a:pPr algn="l" fontAlgn="b"/>
                      <a:r>
                        <a:rPr lang="fr-CH" sz="2000" u="none" strike="noStrike" dirty="0">
                          <a:effectLst/>
                        </a:rPr>
                        <a:t>4</a:t>
                      </a:r>
                      <a:endParaRPr lang="fr-CH" sz="2000" b="0" i="0" u="none" strike="noStrike" dirty="0">
                        <a:effectLst/>
                        <a:latin typeface="Arial" panose="020B0604020202020204" pitchFamily="34" charset="0"/>
                      </a:endParaRPr>
                    </a:p>
                  </a:txBody>
                  <a:tcPr marL="1458" marR="1458" marT="1458" marB="0" anchor="b"/>
                </a:tc>
                <a:tc>
                  <a:txBody>
                    <a:bodyPr/>
                    <a:lstStyle/>
                    <a:p>
                      <a:pPr algn="l" fontAlgn="b"/>
                      <a:r>
                        <a:rPr lang="fr-CH" sz="2000" u="none" strike="noStrike">
                          <a:effectLst/>
                        </a:rPr>
                        <a:t>Critique sondage</a:t>
                      </a:r>
                      <a:endParaRPr lang="fr-CH" sz="2000" b="0" i="0" u="none" strike="noStrike">
                        <a:effectLst/>
                        <a:latin typeface="Arial" panose="020B0604020202020204" pitchFamily="34" charset="0"/>
                      </a:endParaRPr>
                    </a:p>
                  </a:txBody>
                  <a:tcPr marL="1458" marR="1458" marT="1458" marB="0" anchor="b"/>
                </a:tc>
                <a:tc>
                  <a:txBody>
                    <a:bodyPr/>
                    <a:lstStyle/>
                    <a:p>
                      <a:pPr algn="l" fontAlgn="b"/>
                      <a:r>
                        <a:rPr lang="fr-CH" sz="2000" u="none" strike="noStrike" dirty="0">
                          <a:effectLst/>
                        </a:rPr>
                        <a:t>Le sondage ne fait pas la distinction entre un </a:t>
                      </a:r>
                      <a:r>
                        <a:rPr lang="fr-CH" sz="2000" u="none" strike="noStrike" dirty="0" err="1">
                          <a:effectLst/>
                        </a:rPr>
                        <a:t>etudiant</a:t>
                      </a:r>
                      <a:r>
                        <a:rPr lang="fr-CH" sz="2000" u="none" strike="noStrike" dirty="0">
                          <a:effectLst/>
                        </a:rPr>
                        <a:t> en emploi ou non...dommage</a:t>
                      </a:r>
                      <a:endParaRPr lang="fr-CH" sz="2000" b="0" i="0" u="none" strike="noStrike" dirty="0">
                        <a:effectLst/>
                        <a:latin typeface="Arial" panose="020B0604020202020204" pitchFamily="34" charset="0"/>
                      </a:endParaRPr>
                    </a:p>
                  </a:txBody>
                  <a:tcPr marL="1458" marR="1458" marT="1458" marB="0" anchor="b"/>
                </a:tc>
              </a:tr>
            </a:tbl>
          </a:graphicData>
        </a:graphic>
      </p:graphicFrame>
      <p:graphicFrame>
        <p:nvGraphicFramePr>
          <p:cNvPr id="6" name="Graphique 5"/>
          <p:cNvGraphicFramePr>
            <a:graphicFrameLocks/>
          </p:cNvGraphicFramePr>
          <p:nvPr>
            <p:extLst>
              <p:ext uri="{D42A27DB-BD31-4B8C-83A1-F6EECF244321}">
                <p14:modId xmlns:p14="http://schemas.microsoft.com/office/powerpoint/2010/main" val="41226377"/>
              </p:ext>
            </p:extLst>
          </p:nvPr>
        </p:nvGraphicFramePr>
        <p:xfrm>
          <a:off x="5574903" y="1218887"/>
          <a:ext cx="10225136" cy="813690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7298623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fr-CH" dirty="0" smtClean="0"/>
              <a:t>…Commentaires </a:t>
            </a:r>
            <a:r>
              <a:rPr lang="fr-CH" sz="2800" dirty="0"/>
              <a:t>(Q.19)…</a:t>
            </a:r>
            <a:endParaRPr lang="fr-CH" dirty="0"/>
          </a:p>
        </p:txBody>
      </p:sp>
      <p:graphicFrame>
        <p:nvGraphicFramePr>
          <p:cNvPr id="5" name="Tableau 4"/>
          <p:cNvGraphicFramePr>
            <a:graphicFrameLocks noGrp="1"/>
          </p:cNvGraphicFramePr>
          <p:nvPr>
            <p:extLst>
              <p:ext uri="{D42A27DB-BD31-4B8C-83A1-F6EECF244321}">
                <p14:modId xmlns:p14="http://schemas.microsoft.com/office/powerpoint/2010/main" val="3802025774"/>
              </p:ext>
            </p:extLst>
          </p:nvPr>
        </p:nvGraphicFramePr>
        <p:xfrm>
          <a:off x="365192" y="1623616"/>
          <a:ext cx="17258952" cy="8235432"/>
        </p:xfrm>
        <a:graphic>
          <a:graphicData uri="http://schemas.openxmlformats.org/drawingml/2006/table">
            <a:tbl>
              <a:tblPr>
                <a:tableStyleId>{073A0DAA-6AF3-43AB-8588-CEC1D06C72B9}</a:tableStyleId>
              </a:tblPr>
              <a:tblGrid>
                <a:gridCol w="508390"/>
                <a:gridCol w="2898755"/>
                <a:gridCol w="13851807"/>
              </a:tblGrid>
              <a:tr h="198315">
                <a:tc>
                  <a:txBody>
                    <a:bodyPr/>
                    <a:lstStyle/>
                    <a:p>
                      <a:pPr algn="l" fontAlgn="b"/>
                      <a:r>
                        <a:rPr lang="fr-CH" sz="2000" u="none" strike="noStrike" dirty="0">
                          <a:effectLst/>
                        </a:rPr>
                        <a:t>5</a:t>
                      </a:r>
                      <a:endParaRPr lang="fr-CH" sz="2000" b="0" i="0" u="none" strike="noStrike" dirty="0">
                        <a:effectLst/>
                        <a:latin typeface="Arial" panose="020B0604020202020204" pitchFamily="34" charset="0"/>
                      </a:endParaRPr>
                    </a:p>
                  </a:txBody>
                  <a:tcPr marL="1458" marR="1458" marT="1458" marB="0" anchor="b"/>
                </a:tc>
                <a:tc>
                  <a:txBody>
                    <a:bodyPr/>
                    <a:lstStyle/>
                    <a:p>
                      <a:pPr algn="l" fontAlgn="b"/>
                      <a:r>
                        <a:rPr lang="fr-CH" sz="2000" u="none" strike="noStrike">
                          <a:effectLst/>
                        </a:rPr>
                        <a:t>Déception</a:t>
                      </a:r>
                      <a:endParaRPr lang="fr-CH" sz="2000" b="0" i="0" u="none" strike="noStrike">
                        <a:effectLst/>
                        <a:latin typeface="Arial" panose="020B0604020202020204" pitchFamily="34" charset="0"/>
                      </a:endParaRPr>
                    </a:p>
                  </a:txBody>
                  <a:tcPr marL="1458" marR="1458" marT="1458" marB="0" anchor="b"/>
                </a:tc>
                <a:tc>
                  <a:txBody>
                    <a:bodyPr/>
                    <a:lstStyle/>
                    <a:p>
                      <a:pPr algn="l" fontAlgn="b"/>
                      <a:r>
                        <a:rPr lang="fr-CH" sz="2000" u="none" strike="noStrike">
                          <a:effectLst/>
                        </a:rPr>
                        <a:t>Pour être tout à fait franc, j'ai été déçu par ce master. Bien que j'ai appris passablement de chose intéressante, ce master a plus eu la faculté de me sucer toute ma motivation et mon énergie à travailler.</a:t>
                      </a:r>
                      <a:br>
                        <a:rPr lang="fr-CH" sz="2000" u="none" strike="noStrike">
                          <a:effectLst/>
                        </a:rPr>
                      </a:br>
                      <a:r>
                        <a:rPr lang="fr-CH" sz="2000" u="none" strike="noStrike">
                          <a:effectLst/>
                        </a:rPr>
                        <a:t/>
                      </a:r>
                      <a:br>
                        <a:rPr lang="fr-CH" sz="2000" u="none" strike="noStrike">
                          <a:effectLst/>
                        </a:rPr>
                      </a:br>
                      <a:r>
                        <a:rPr lang="fr-CH" sz="2000" u="none" strike="noStrike">
                          <a:effectLst/>
                        </a:rPr>
                        <a:t>Ceci est du à mon sens à différents facteurs:</a:t>
                      </a:r>
                      <a:br>
                        <a:rPr lang="fr-CH" sz="2000" u="none" strike="noStrike">
                          <a:effectLst/>
                        </a:rPr>
                      </a:br>
                      <a:r>
                        <a:rPr lang="fr-CH" sz="2000" u="none" strike="noStrike">
                          <a:effectLst/>
                        </a:rPr>
                        <a:t>Ce master n'est pas un master de spécialisation, mais de généralisation. Les cours sont larges et divers mais n'ont pas le temps d'aller en profondeur pour cause de différences de niveau extrême entre les différents étudiants.</a:t>
                      </a:r>
                      <a:br>
                        <a:rPr lang="fr-CH" sz="2000" u="none" strike="noStrike">
                          <a:effectLst/>
                        </a:rPr>
                      </a:br>
                      <a:r>
                        <a:rPr lang="fr-CH" sz="2000" u="none" strike="noStrike">
                          <a:effectLst/>
                        </a:rPr>
                        <a:t>De ce fait on se retrouve soit déjà dans un cours ou on connaît presque tout soit on ne connais presque rien.</a:t>
                      </a:r>
                      <a:br>
                        <a:rPr lang="fr-CH" sz="2000" u="none" strike="noStrike">
                          <a:effectLst/>
                        </a:rPr>
                      </a:br>
                      <a:r>
                        <a:rPr lang="fr-CH" sz="2000" u="none" strike="noStrike">
                          <a:effectLst/>
                        </a:rPr>
                        <a:t>De plus, il n'y a pas grand chose qui "tient " les différents cours entre eux pour assurer un minimum de cohérence.</a:t>
                      </a:r>
                      <a:endParaRPr lang="fr-CH" sz="2000" b="0" i="0" u="none" strike="noStrike">
                        <a:effectLst/>
                        <a:latin typeface="Arial" panose="020B0604020202020204" pitchFamily="34" charset="0"/>
                      </a:endParaRPr>
                    </a:p>
                  </a:txBody>
                  <a:tcPr marL="1458" marR="1458" marT="1458" marB="0" anchor="b"/>
                </a:tc>
              </a:tr>
              <a:tr h="297473">
                <a:tc>
                  <a:txBody>
                    <a:bodyPr/>
                    <a:lstStyle/>
                    <a:p>
                      <a:pPr algn="l" fontAlgn="b"/>
                      <a:r>
                        <a:rPr lang="fr-CH" sz="2000" u="none" strike="noStrike" dirty="0">
                          <a:effectLst/>
                        </a:rPr>
                        <a:t>6</a:t>
                      </a:r>
                      <a:endParaRPr lang="fr-CH" sz="2000" b="0" i="0" u="none" strike="noStrike" dirty="0">
                        <a:effectLst/>
                        <a:latin typeface="Arial" panose="020B0604020202020204" pitchFamily="34" charset="0"/>
                      </a:endParaRPr>
                    </a:p>
                  </a:txBody>
                  <a:tcPr marL="1458" marR="1458" marT="1458" marB="0" anchor="b"/>
                </a:tc>
                <a:tc>
                  <a:txBody>
                    <a:bodyPr/>
                    <a:lstStyle/>
                    <a:p>
                      <a:pPr algn="l" fontAlgn="b"/>
                      <a:r>
                        <a:rPr lang="fr-CH" sz="2000" u="none" strike="noStrike">
                          <a:effectLst/>
                        </a:rPr>
                        <a:t>Déception</a:t>
                      </a:r>
                      <a:endParaRPr lang="fr-CH" sz="2000" b="0" i="0" u="none" strike="noStrike">
                        <a:effectLst/>
                        <a:latin typeface="Arial" panose="020B0604020202020204" pitchFamily="34" charset="0"/>
                      </a:endParaRPr>
                    </a:p>
                  </a:txBody>
                  <a:tcPr marL="1458" marR="1458" marT="1458" marB="0" anchor="b"/>
                </a:tc>
                <a:tc>
                  <a:txBody>
                    <a:bodyPr/>
                    <a:lstStyle/>
                    <a:p>
                      <a:pPr algn="l" fontAlgn="b"/>
                      <a:r>
                        <a:rPr lang="fr-CH" sz="2000" u="none" strike="noStrike">
                          <a:effectLst/>
                        </a:rPr>
                        <a:t>Je fais un master afin d'acquérir des outils qui me permettrons d'apporter d'avantage à mon employeur et à mon efficacité/pertinence au travail. </a:t>
                      </a:r>
                      <a:br>
                        <a:rPr lang="fr-CH" sz="2000" u="none" strike="noStrike">
                          <a:effectLst/>
                        </a:rPr>
                      </a:br>
                      <a:r>
                        <a:rPr lang="fr-CH" sz="2000" u="none" strike="noStrike">
                          <a:effectLst/>
                        </a:rPr>
                        <a:t/>
                      </a:r>
                      <a:br>
                        <a:rPr lang="fr-CH" sz="2000" u="none" strike="noStrike">
                          <a:effectLst/>
                        </a:rPr>
                      </a:br>
                      <a:r>
                        <a:rPr lang="fr-CH" sz="2000" u="none" strike="noStrike">
                          <a:effectLst/>
                        </a:rPr>
                        <a:t>Ayant choisit la production, on s'attend a avoir d'avantage de cours comme Man-Tech et QRM.</a:t>
                      </a:r>
                      <a:br>
                        <a:rPr lang="fr-CH" sz="2000" u="none" strike="noStrike">
                          <a:effectLst/>
                        </a:rPr>
                      </a:br>
                      <a:r>
                        <a:rPr lang="fr-CH" sz="2000" u="none" strike="noStrike">
                          <a:effectLst/>
                        </a:rPr>
                        <a:t>Il est d ailleur très étonnant que QRM ne soit pas obligatoire (aujourd hui avoir un master production sans connaitre ces outils d'analyse et de management c est pas possible). Et en sortant du cours on se rend compte que l'on a juste été initié (faut il diviser son cours afin d'avoir plus de temps ?).</a:t>
                      </a:r>
                      <a:br>
                        <a:rPr lang="fr-CH" sz="2000" u="none" strike="noStrike">
                          <a:effectLst/>
                        </a:rPr>
                      </a:br>
                      <a:r>
                        <a:rPr lang="fr-CH" sz="2000" u="none" strike="noStrike">
                          <a:effectLst/>
                        </a:rPr>
                        <a:t/>
                      </a:r>
                      <a:br>
                        <a:rPr lang="fr-CH" sz="2000" u="none" strike="noStrike">
                          <a:effectLst/>
                        </a:rPr>
                      </a:br>
                      <a:r>
                        <a:rPr lang="fr-CH" sz="2000" u="none" strike="noStrike">
                          <a:effectLst/>
                        </a:rPr>
                        <a:t>Enfin concernant l'accès au master, il faudrait peut être ne pas se baser uniquement sur le ranking mais aussi sur la note du travail de bachelor. En effet, ceci permettrait de prendre en compte la capacité à mener un projet à bien, ce qui est un prérequis en master. On éviterait ainsi l'égarement de certains étudiants trop scolaires, qui eux on vraiment besoin d'une année complémentaire en entreprise!</a:t>
                      </a:r>
                      <a:endParaRPr lang="fr-CH" sz="2000" b="0" i="0" u="none" strike="noStrike">
                        <a:effectLst/>
                        <a:latin typeface="Arial" panose="020B0604020202020204" pitchFamily="34" charset="0"/>
                      </a:endParaRPr>
                    </a:p>
                  </a:txBody>
                  <a:tcPr marL="1458" marR="1458" marT="1458" marB="0" anchor="b"/>
                </a:tc>
              </a:tr>
              <a:tr h="0">
                <a:tc>
                  <a:txBody>
                    <a:bodyPr/>
                    <a:lstStyle/>
                    <a:p>
                      <a:pPr algn="l" fontAlgn="b"/>
                      <a:r>
                        <a:rPr lang="fr-CH" sz="2000" u="none" strike="noStrike" dirty="0">
                          <a:effectLst/>
                        </a:rPr>
                        <a:t>7</a:t>
                      </a:r>
                      <a:endParaRPr lang="fr-CH" sz="2000" b="0" i="0" u="none" strike="noStrike" dirty="0">
                        <a:effectLst/>
                        <a:latin typeface="Arial" panose="020B0604020202020204" pitchFamily="34" charset="0"/>
                      </a:endParaRPr>
                    </a:p>
                  </a:txBody>
                  <a:tcPr marL="1458" marR="1458" marT="1458" marB="0" anchor="b"/>
                </a:tc>
                <a:tc>
                  <a:txBody>
                    <a:bodyPr/>
                    <a:lstStyle/>
                    <a:p>
                      <a:pPr algn="l" fontAlgn="b"/>
                      <a:r>
                        <a:rPr lang="fr-CH" sz="2000" u="none" strike="noStrike">
                          <a:effectLst/>
                        </a:rPr>
                        <a:t>Déséquilibre des cours</a:t>
                      </a:r>
                      <a:endParaRPr lang="fr-CH" sz="2000" b="0" i="0" u="none" strike="noStrike">
                        <a:effectLst/>
                        <a:latin typeface="Arial" panose="020B0604020202020204" pitchFamily="34" charset="0"/>
                      </a:endParaRPr>
                    </a:p>
                  </a:txBody>
                  <a:tcPr marL="1458" marR="1458" marT="1458" marB="0" anchor="b"/>
                </a:tc>
                <a:tc>
                  <a:txBody>
                    <a:bodyPr/>
                    <a:lstStyle/>
                    <a:p>
                      <a:pPr algn="l" fontAlgn="b"/>
                      <a:r>
                        <a:rPr lang="fr-CH" sz="2000" u="none" strike="noStrike">
                          <a:effectLst/>
                        </a:rPr>
                        <a:t>certains cours demandent beaucoup plus de travail que d'autres pour un crédit équivalent</a:t>
                      </a:r>
                      <a:endParaRPr lang="fr-CH" sz="2000" b="0" i="0" u="none" strike="noStrike">
                        <a:effectLst/>
                        <a:latin typeface="Arial" panose="020B0604020202020204" pitchFamily="34" charset="0"/>
                      </a:endParaRPr>
                    </a:p>
                  </a:txBody>
                  <a:tcPr marL="1458" marR="1458" marT="1458" marB="0" anchor="b"/>
                </a:tc>
              </a:tr>
              <a:tr h="148737">
                <a:tc>
                  <a:txBody>
                    <a:bodyPr/>
                    <a:lstStyle/>
                    <a:p>
                      <a:pPr algn="l" fontAlgn="b"/>
                      <a:r>
                        <a:rPr lang="fr-CH" sz="2000" u="none" strike="noStrike" dirty="0">
                          <a:effectLst/>
                        </a:rPr>
                        <a:t>8</a:t>
                      </a:r>
                      <a:endParaRPr lang="fr-CH" sz="2000" b="0" i="0" u="none" strike="noStrike" dirty="0">
                        <a:effectLst/>
                        <a:latin typeface="Arial" panose="020B0604020202020204" pitchFamily="34" charset="0"/>
                      </a:endParaRPr>
                    </a:p>
                  </a:txBody>
                  <a:tcPr marL="1458" marR="1458" marT="1458" marB="0" anchor="b"/>
                </a:tc>
                <a:tc>
                  <a:txBody>
                    <a:bodyPr/>
                    <a:lstStyle/>
                    <a:p>
                      <a:pPr algn="l" fontAlgn="b"/>
                      <a:r>
                        <a:rPr lang="fr-CH" sz="2000" u="none" strike="noStrike">
                          <a:effectLst/>
                        </a:rPr>
                        <a:t>Déséquilibre des cours</a:t>
                      </a:r>
                      <a:endParaRPr lang="fr-CH" sz="2000" b="0" i="0" u="none" strike="noStrike">
                        <a:effectLst/>
                        <a:latin typeface="Arial" panose="020B0604020202020204" pitchFamily="34" charset="0"/>
                      </a:endParaRPr>
                    </a:p>
                  </a:txBody>
                  <a:tcPr marL="1458" marR="1458" marT="1458" marB="0" anchor="b"/>
                </a:tc>
                <a:tc>
                  <a:txBody>
                    <a:bodyPr/>
                    <a:lstStyle/>
                    <a:p>
                      <a:pPr algn="l" fontAlgn="b"/>
                      <a:r>
                        <a:rPr lang="fr-CH" sz="2000" u="none" strike="noStrike" dirty="0">
                          <a:effectLst/>
                        </a:rPr>
                        <a:t>La description de beaucoup de cours ne correspond pas à ce qui est enseigné ou à la manière dont c'est enseigné. La sélection des cours n'est donc pas évidente.</a:t>
                      </a:r>
                      <a:br>
                        <a:rPr lang="fr-CH" sz="2000" u="none" strike="noStrike" dirty="0">
                          <a:effectLst/>
                        </a:rPr>
                      </a:br>
                      <a:r>
                        <a:rPr lang="fr-CH" sz="2000" u="none" strike="noStrike" dirty="0">
                          <a:effectLst/>
                        </a:rPr>
                        <a:t>Avec l'obligation de prendre les cours fondamentaux, il m'est arrivé à de nombreuses reprises de devoir faire 1:30 ou 2:00 de train pour me rendre à un seul cours avec la même durée pour le retour, en emplois c'est une énorme perte de temps pour très peu de bénéfices. Si on va, par exemple, à Neuchatel pour un seul cours de 17:30 à 20:00, on ne profite d'aucun avantage d'être dans une autre école.</a:t>
                      </a:r>
                      <a:endParaRPr lang="fr-CH" sz="2000" b="0" i="0" u="none" strike="noStrike" dirty="0">
                        <a:effectLst/>
                        <a:latin typeface="Arial" panose="020B0604020202020204" pitchFamily="34" charset="0"/>
                      </a:endParaRPr>
                    </a:p>
                  </a:txBody>
                  <a:tcPr marL="1458" marR="1458" marT="1458" marB="0" anchor="b"/>
                </a:tc>
              </a:tr>
            </a:tbl>
          </a:graphicData>
        </a:graphic>
      </p:graphicFrame>
    </p:spTree>
    <p:extLst>
      <p:ext uri="{BB962C8B-B14F-4D97-AF65-F5344CB8AC3E}">
        <p14:creationId xmlns:p14="http://schemas.microsoft.com/office/powerpoint/2010/main" val="351355833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fr-CH" dirty="0"/>
              <a:t>…Commentaires </a:t>
            </a:r>
            <a:r>
              <a:rPr lang="fr-CH" sz="2800" dirty="0"/>
              <a:t>(Q.19)…</a:t>
            </a:r>
            <a:endParaRPr lang="fr-CH" dirty="0"/>
          </a:p>
        </p:txBody>
      </p:sp>
      <p:graphicFrame>
        <p:nvGraphicFramePr>
          <p:cNvPr id="5" name="Tableau 4"/>
          <p:cNvGraphicFramePr>
            <a:graphicFrameLocks noGrp="1"/>
          </p:cNvGraphicFramePr>
          <p:nvPr>
            <p:extLst>
              <p:ext uri="{D42A27DB-BD31-4B8C-83A1-F6EECF244321}">
                <p14:modId xmlns:p14="http://schemas.microsoft.com/office/powerpoint/2010/main" val="3570309984"/>
              </p:ext>
            </p:extLst>
          </p:nvPr>
        </p:nvGraphicFramePr>
        <p:xfrm>
          <a:off x="363023" y="1479600"/>
          <a:ext cx="17281921" cy="8233974"/>
        </p:xfrm>
        <a:graphic>
          <a:graphicData uri="http://schemas.openxmlformats.org/drawingml/2006/table">
            <a:tbl>
              <a:tblPr>
                <a:tableStyleId>{073A0DAA-6AF3-43AB-8588-CEC1D06C72B9}</a:tableStyleId>
              </a:tblPr>
              <a:tblGrid>
                <a:gridCol w="603368"/>
                <a:gridCol w="2808312"/>
                <a:gridCol w="13870241"/>
              </a:tblGrid>
              <a:tr h="470999">
                <a:tc>
                  <a:txBody>
                    <a:bodyPr/>
                    <a:lstStyle/>
                    <a:p>
                      <a:pPr algn="l" fontAlgn="b"/>
                      <a:r>
                        <a:rPr lang="fr-CH" sz="2000" u="none" strike="noStrike" dirty="0">
                          <a:effectLst/>
                        </a:rPr>
                        <a:t>9</a:t>
                      </a:r>
                      <a:endParaRPr lang="fr-CH" sz="2000" b="0" i="0" u="none" strike="noStrike" dirty="0">
                        <a:effectLst/>
                        <a:latin typeface="Arial" panose="020B0604020202020204" pitchFamily="34" charset="0"/>
                      </a:endParaRPr>
                    </a:p>
                  </a:txBody>
                  <a:tcPr marL="1458" marR="1458" marT="1458" marB="0" anchor="b"/>
                </a:tc>
                <a:tc>
                  <a:txBody>
                    <a:bodyPr/>
                    <a:lstStyle/>
                    <a:p>
                      <a:pPr algn="l" fontAlgn="b"/>
                      <a:r>
                        <a:rPr lang="fr-CH" sz="2000" u="none" strike="noStrike">
                          <a:effectLst/>
                        </a:rPr>
                        <a:t>Déséquilibre des cours, Critique sondage</a:t>
                      </a:r>
                      <a:endParaRPr lang="fr-CH" sz="2000" b="0" i="0" u="none" strike="noStrike">
                        <a:effectLst/>
                        <a:latin typeface="Arial" panose="020B0604020202020204" pitchFamily="34" charset="0"/>
                      </a:endParaRPr>
                    </a:p>
                  </a:txBody>
                  <a:tcPr marL="1458" marR="1458" marT="1458" marB="0" anchor="b"/>
                </a:tc>
                <a:tc>
                  <a:txBody>
                    <a:bodyPr/>
                    <a:lstStyle/>
                    <a:p>
                      <a:pPr algn="l" fontAlgn="b"/>
                      <a:r>
                        <a:rPr lang="fr-CH" sz="2000" u="none" strike="noStrike" dirty="0">
                          <a:effectLst/>
                        </a:rPr>
                        <a:t>Je trouve que ce sondage ne couvre pas les points importants. Donc voici un petit commentaire:</a:t>
                      </a:r>
                      <a:br>
                        <a:rPr lang="fr-CH" sz="2000" u="none" strike="noStrike" dirty="0">
                          <a:effectLst/>
                        </a:rPr>
                      </a:br>
                      <a:r>
                        <a:rPr lang="fr-CH" sz="2000" u="none" strike="noStrike" dirty="0" smtClean="0">
                          <a:effectLst/>
                        </a:rPr>
                        <a:t>Il </a:t>
                      </a:r>
                      <a:r>
                        <a:rPr lang="fr-CH" sz="2000" u="none" strike="noStrike" dirty="0">
                          <a:effectLst/>
                        </a:rPr>
                        <a:t>y a des différences énormes entre les niveaux des </a:t>
                      </a:r>
                      <a:r>
                        <a:rPr lang="fr-CH" sz="2000" u="none" strike="noStrike" dirty="0" err="1">
                          <a:effectLst/>
                        </a:rPr>
                        <a:t>differents</a:t>
                      </a:r>
                      <a:r>
                        <a:rPr lang="fr-CH" sz="2000" u="none" strike="noStrike" dirty="0">
                          <a:effectLst/>
                        </a:rPr>
                        <a:t> professeurs. Certains sont des spécialistes renommés qui donnent des cours très intéressants. Mais il y a des autres qui ne devrait pas enseigner au niveau master parce que la qualité des cours est simplement insuffisant. Je trouve que la HES devrait mettre en place des contrôles de qualité des cours plus efficaces</a:t>
                      </a:r>
                      <a:r>
                        <a:rPr lang="fr-CH" sz="2000" u="none" strike="noStrike" dirty="0" smtClean="0">
                          <a:effectLst/>
                        </a:rPr>
                        <a:t>!</a:t>
                      </a:r>
                    </a:p>
                    <a:p>
                      <a:pPr algn="l" fontAlgn="b"/>
                      <a:r>
                        <a:rPr lang="fr-CH" sz="2000" u="none" strike="noStrike" dirty="0" smtClean="0">
                          <a:effectLst/>
                        </a:rPr>
                        <a:t> </a:t>
                      </a:r>
                      <a:r>
                        <a:rPr lang="fr-CH" sz="2000" u="none" strike="noStrike" dirty="0">
                          <a:effectLst/>
                        </a:rPr>
                        <a:t>Franchement, je n'ai presque rien appris dans les modules C. La plupart de mes </a:t>
                      </a:r>
                      <a:r>
                        <a:rPr lang="fr-CH" sz="2000" u="none" strike="noStrike" dirty="0" err="1">
                          <a:effectLst/>
                        </a:rPr>
                        <a:t>collegues</a:t>
                      </a:r>
                      <a:r>
                        <a:rPr lang="fr-CH" sz="2000" u="none" strike="noStrike" dirty="0">
                          <a:effectLst/>
                        </a:rPr>
                        <a:t> trouvent qu'il est scandaleux qu'on est forcé à en </a:t>
                      </a:r>
                      <a:r>
                        <a:rPr lang="fr-CH" sz="2000" u="none" strike="noStrike" dirty="0" err="1">
                          <a:effectLst/>
                        </a:rPr>
                        <a:t>chosir</a:t>
                      </a:r>
                      <a:r>
                        <a:rPr lang="fr-CH" sz="2000" u="none" strike="noStrike" dirty="0">
                          <a:effectLst/>
                        </a:rPr>
                        <a:t> 3. La HES cherche à former des chef de projet, mais elle oublie complètement les </a:t>
                      </a:r>
                      <a:r>
                        <a:rPr lang="fr-CH" sz="2000" u="none" strike="noStrike" dirty="0" err="1">
                          <a:effectLst/>
                        </a:rPr>
                        <a:t>étudients</a:t>
                      </a:r>
                      <a:r>
                        <a:rPr lang="fr-CH" sz="2000" u="none" strike="noStrike" dirty="0">
                          <a:effectLst/>
                        </a:rPr>
                        <a:t> qui aimeraient simplement approfondir leur savoir scientifique. Et - de nouveau - il y a des différences énormes au niveau de la qualité des cours C.</a:t>
                      </a:r>
                      <a:br>
                        <a:rPr lang="fr-CH" sz="2000" u="none" strike="noStrike" dirty="0">
                          <a:effectLst/>
                        </a:rPr>
                      </a:br>
                      <a:r>
                        <a:rPr lang="fr-CH" sz="2000" u="none" strike="noStrike" dirty="0" smtClean="0">
                          <a:effectLst/>
                        </a:rPr>
                        <a:t>C'est </a:t>
                      </a:r>
                      <a:r>
                        <a:rPr lang="fr-CH" sz="2000" u="none" strike="noStrike" dirty="0">
                          <a:effectLst/>
                        </a:rPr>
                        <a:t>dommage qu'on ne peut pas continuer les études et faire un doctorat. C'est compréhensible que les EPF aimeraient garder leur positions, mais ce n'est pas facile si on est </a:t>
                      </a:r>
                      <a:r>
                        <a:rPr lang="fr-CH" sz="2000" u="none" strike="noStrike" dirty="0" err="1">
                          <a:effectLst/>
                        </a:rPr>
                        <a:t>interessé</a:t>
                      </a:r>
                      <a:r>
                        <a:rPr lang="fr-CH" sz="2000" u="none" strike="noStrike" dirty="0">
                          <a:effectLst/>
                        </a:rPr>
                        <a:t> par la recherche et si on a un </a:t>
                      </a:r>
                      <a:r>
                        <a:rPr lang="fr-CH" sz="2000" u="none" strike="noStrike" dirty="0" err="1">
                          <a:effectLst/>
                        </a:rPr>
                        <a:t>bachelor</a:t>
                      </a:r>
                      <a:r>
                        <a:rPr lang="fr-CH" sz="2000" u="none" strike="noStrike" dirty="0">
                          <a:effectLst/>
                        </a:rPr>
                        <a:t> HES. Soit il faut clarifier que le master HES forme surtout des chefs de projet et pas des scientifiques, soit les HES doivent améliorer les possibilités pour ceux qui sont </a:t>
                      </a:r>
                      <a:r>
                        <a:rPr lang="fr-CH" sz="2000" u="none" strike="noStrike" dirty="0" err="1">
                          <a:effectLst/>
                        </a:rPr>
                        <a:t>interessé</a:t>
                      </a:r>
                      <a:r>
                        <a:rPr lang="fr-CH" sz="2000" u="none" strike="noStrike" dirty="0">
                          <a:effectLst/>
                        </a:rPr>
                        <a:t> par la recherche. </a:t>
                      </a:r>
                      <a:br>
                        <a:rPr lang="fr-CH" sz="2000" u="none" strike="noStrike" dirty="0">
                          <a:effectLst/>
                        </a:rPr>
                      </a:br>
                      <a:r>
                        <a:rPr lang="fr-CH" sz="2000" u="none" strike="noStrike" dirty="0" smtClean="0">
                          <a:effectLst/>
                        </a:rPr>
                        <a:t>Un </a:t>
                      </a:r>
                      <a:r>
                        <a:rPr lang="fr-CH" sz="2000" u="none" strike="noStrike" dirty="0">
                          <a:effectLst/>
                        </a:rPr>
                        <a:t>point très positif est le support au niveau des langues. Je suis </a:t>
                      </a:r>
                      <a:r>
                        <a:rPr lang="fr-CH" sz="2000" u="none" strike="noStrike" dirty="0" err="1">
                          <a:effectLst/>
                        </a:rPr>
                        <a:t>suiss</a:t>
                      </a:r>
                      <a:r>
                        <a:rPr lang="fr-CH" sz="2000" u="none" strike="noStrike" dirty="0">
                          <a:effectLst/>
                        </a:rPr>
                        <a:t>-allemand et je n'ai jamais eu des soucis à cause de ma langue.</a:t>
                      </a:r>
                      <a:endParaRPr lang="fr-CH" sz="2000" b="0" i="0" u="none" strike="noStrike" dirty="0">
                        <a:effectLst/>
                        <a:latin typeface="Arial" panose="020B0604020202020204" pitchFamily="34" charset="0"/>
                      </a:endParaRPr>
                    </a:p>
                  </a:txBody>
                  <a:tcPr marL="1458" marR="1458" marT="1458" marB="0" anchor="b"/>
                </a:tc>
              </a:tr>
              <a:tr h="49579">
                <a:tc>
                  <a:txBody>
                    <a:bodyPr/>
                    <a:lstStyle/>
                    <a:p>
                      <a:pPr algn="l" fontAlgn="b"/>
                      <a:r>
                        <a:rPr lang="fr-CH" sz="2000" u="none" strike="noStrike" dirty="0">
                          <a:effectLst/>
                        </a:rPr>
                        <a:t>10</a:t>
                      </a:r>
                      <a:endParaRPr lang="fr-CH" sz="2000" b="0" i="0" u="none" strike="noStrike" dirty="0">
                        <a:effectLst/>
                        <a:latin typeface="Arial" panose="020B0604020202020204" pitchFamily="34" charset="0"/>
                      </a:endParaRPr>
                    </a:p>
                  </a:txBody>
                  <a:tcPr marL="1458" marR="1458" marT="1458" marB="0" anchor="b"/>
                </a:tc>
                <a:tc>
                  <a:txBody>
                    <a:bodyPr/>
                    <a:lstStyle/>
                    <a:p>
                      <a:pPr algn="l" fontAlgn="b"/>
                      <a:r>
                        <a:rPr lang="fr-CH" sz="2000" u="none" strike="noStrike">
                          <a:effectLst/>
                        </a:rPr>
                        <a:t>Déséqulibre des cours</a:t>
                      </a:r>
                      <a:endParaRPr lang="fr-CH" sz="2000" b="0" i="0" u="none" strike="noStrike">
                        <a:effectLst/>
                        <a:latin typeface="Arial" panose="020B0604020202020204" pitchFamily="34" charset="0"/>
                      </a:endParaRPr>
                    </a:p>
                  </a:txBody>
                  <a:tcPr marL="1458" marR="1458" marT="1458" marB="0" anchor="b"/>
                </a:tc>
                <a:tc>
                  <a:txBody>
                    <a:bodyPr/>
                    <a:lstStyle/>
                    <a:p>
                      <a:pPr algn="l" fontAlgn="b"/>
                      <a:r>
                        <a:rPr lang="fr-CH" sz="2000" u="none" strike="noStrike">
                          <a:effectLst/>
                        </a:rPr>
                        <a:t>Mieux équilibré les emplois du temps des temps plein en énergétique thermique, le premier semestre est trop léger et le deuxième trop chargé.</a:t>
                      </a:r>
                      <a:endParaRPr lang="fr-CH" sz="2000" b="0" i="0" u="none" strike="noStrike">
                        <a:effectLst/>
                        <a:latin typeface="Arial" panose="020B0604020202020204" pitchFamily="34" charset="0"/>
                      </a:endParaRPr>
                    </a:p>
                  </a:txBody>
                  <a:tcPr marL="1458" marR="1458" marT="1458" marB="0" anchor="b"/>
                </a:tc>
              </a:tr>
              <a:tr h="347052">
                <a:tc>
                  <a:txBody>
                    <a:bodyPr/>
                    <a:lstStyle/>
                    <a:p>
                      <a:pPr algn="l" fontAlgn="b"/>
                      <a:r>
                        <a:rPr lang="fr-CH" sz="2000" u="none" strike="noStrike" dirty="0">
                          <a:effectLst/>
                        </a:rPr>
                        <a:t>11</a:t>
                      </a:r>
                      <a:endParaRPr lang="fr-CH" sz="2000" b="0" i="0" u="none" strike="noStrike" dirty="0">
                        <a:effectLst/>
                        <a:latin typeface="Arial" panose="020B0604020202020204" pitchFamily="34" charset="0"/>
                      </a:endParaRPr>
                    </a:p>
                  </a:txBody>
                  <a:tcPr marL="1458" marR="1458" marT="1458" marB="0" anchor="b"/>
                </a:tc>
                <a:tc>
                  <a:txBody>
                    <a:bodyPr/>
                    <a:lstStyle/>
                    <a:p>
                      <a:pPr algn="l" fontAlgn="b"/>
                      <a:r>
                        <a:rPr lang="fr-CH" sz="2000" u="none" strike="noStrike">
                          <a:effectLst/>
                        </a:rPr>
                        <a:t>Déséqulibre des cours</a:t>
                      </a:r>
                      <a:endParaRPr lang="fr-CH" sz="2000" b="0" i="0" u="none" strike="noStrike">
                        <a:effectLst/>
                        <a:latin typeface="Arial" panose="020B0604020202020204" pitchFamily="34" charset="0"/>
                      </a:endParaRPr>
                    </a:p>
                  </a:txBody>
                  <a:tcPr marL="1458" marR="1458" marT="1458" marB="0" anchor="b"/>
                </a:tc>
                <a:tc>
                  <a:txBody>
                    <a:bodyPr/>
                    <a:lstStyle/>
                    <a:p>
                      <a:pPr algn="l" fontAlgn="b"/>
                      <a:r>
                        <a:rPr lang="fr-CH" sz="2000" u="none" strike="noStrike" dirty="0">
                          <a:effectLst/>
                        </a:rPr>
                        <a:t>Merci de ce questionnaire. </a:t>
                      </a:r>
                      <a:br>
                        <a:rPr lang="fr-CH" sz="2000" u="none" strike="noStrike" dirty="0">
                          <a:effectLst/>
                        </a:rPr>
                      </a:br>
                      <a:r>
                        <a:rPr lang="fr-CH" sz="2000" u="none" strike="noStrike" dirty="0">
                          <a:effectLst/>
                        </a:rPr>
                        <a:t>Je ne peux pas parler globalement des différents cours. Seuls certains de chaque catégorie ont parfois de vrais problèmes d'organisation ou d'enseignement. Mais je crois que c'est principalement du cas par cas. </a:t>
                      </a:r>
                      <a:br>
                        <a:rPr lang="fr-CH" sz="2000" u="none" strike="noStrike" dirty="0">
                          <a:effectLst/>
                        </a:rPr>
                      </a:br>
                      <a:r>
                        <a:rPr lang="fr-CH" sz="2000" u="none" strike="noStrike" dirty="0">
                          <a:effectLst/>
                        </a:rPr>
                        <a:t/>
                      </a:r>
                      <a:br>
                        <a:rPr lang="fr-CH" sz="2000" u="none" strike="noStrike" dirty="0">
                          <a:effectLst/>
                        </a:rPr>
                      </a:br>
                      <a:r>
                        <a:rPr lang="fr-CH" sz="2000" u="none" strike="noStrike" dirty="0">
                          <a:effectLst/>
                        </a:rPr>
                        <a:t>Les cours à Berne étaient parmi les cours les plus intéressants que j'ai eu, mais le cadre d'enseignement n'était clairement pas optimal. On aurait souhaité voir des démonstrations, faire des expériences, avoir un accès à internet stable.. Ces 3 cours forment le plus grand bémol de cette orientation selon moi. </a:t>
                      </a:r>
                      <a:br>
                        <a:rPr lang="fr-CH" sz="2000" u="none" strike="noStrike" dirty="0">
                          <a:effectLst/>
                        </a:rPr>
                      </a:br>
                      <a:r>
                        <a:rPr lang="fr-CH" sz="2000" u="none" strike="noStrike" dirty="0">
                          <a:effectLst/>
                        </a:rPr>
                        <a:t/>
                      </a:r>
                      <a:br>
                        <a:rPr lang="fr-CH" sz="2000" u="none" strike="noStrike" dirty="0">
                          <a:effectLst/>
                        </a:rPr>
                      </a:br>
                      <a:r>
                        <a:rPr lang="fr-CH" sz="2000" u="none" strike="noStrike" dirty="0">
                          <a:effectLst/>
                        </a:rPr>
                        <a:t>Certain cours étaient à 60% de la répétition pour moi alors que c'était du domaine complètement nouveau pour certain. Il était intéressant de voir la diversité des formations en Suisse. Je ne vois pas belle solution à ce "problème". Ca m'a juste fait un rappel et un cours plus facile à passer. Je voulais juste souligner que je ne vois pas cette situation comme étant trop problématique. </a:t>
                      </a:r>
                      <a:br>
                        <a:rPr lang="fr-CH" sz="2000" u="none" strike="noStrike" dirty="0">
                          <a:effectLst/>
                        </a:rPr>
                      </a:br>
                      <a:r>
                        <a:rPr lang="fr-CH" sz="2000" u="none" strike="noStrike" dirty="0">
                          <a:effectLst/>
                        </a:rPr>
                        <a:t/>
                      </a:r>
                      <a:br>
                        <a:rPr lang="fr-CH" sz="2000" u="none" strike="noStrike" dirty="0">
                          <a:effectLst/>
                        </a:rPr>
                      </a:br>
                      <a:r>
                        <a:rPr lang="fr-CH" sz="2000" u="none" strike="noStrike" dirty="0">
                          <a:effectLst/>
                        </a:rPr>
                        <a:t>Merci encore de nous donner la possibilité de donner un feedback</a:t>
                      </a:r>
                      <a:endParaRPr lang="fr-CH" sz="2000" b="0" i="0" u="none" strike="noStrike" dirty="0">
                        <a:effectLst/>
                        <a:latin typeface="Arial" panose="020B0604020202020204" pitchFamily="34" charset="0"/>
                      </a:endParaRPr>
                    </a:p>
                  </a:txBody>
                  <a:tcPr marL="1458" marR="1458" marT="1458" marB="0" anchor="b"/>
                </a:tc>
              </a:tr>
            </a:tbl>
          </a:graphicData>
        </a:graphic>
      </p:graphicFrame>
    </p:spTree>
    <p:extLst>
      <p:ext uri="{BB962C8B-B14F-4D97-AF65-F5344CB8AC3E}">
        <p14:creationId xmlns:p14="http://schemas.microsoft.com/office/powerpoint/2010/main" val="129204460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fr-CH" dirty="0"/>
              <a:t>…Commentaires </a:t>
            </a:r>
            <a:r>
              <a:rPr lang="fr-CH" sz="2800" dirty="0"/>
              <a:t>(Q.19)…</a:t>
            </a:r>
            <a:endParaRPr lang="fr-CH" dirty="0"/>
          </a:p>
        </p:txBody>
      </p:sp>
      <p:graphicFrame>
        <p:nvGraphicFramePr>
          <p:cNvPr id="5" name="Tableau 4"/>
          <p:cNvGraphicFramePr>
            <a:graphicFrameLocks noGrp="1"/>
          </p:cNvGraphicFramePr>
          <p:nvPr>
            <p:extLst>
              <p:ext uri="{D42A27DB-BD31-4B8C-83A1-F6EECF244321}">
                <p14:modId xmlns:p14="http://schemas.microsoft.com/office/powerpoint/2010/main" val="3388826613"/>
              </p:ext>
            </p:extLst>
          </p:nvPr>
        </p:nvGraphicFramePr>
        <p:xfrm>
          <a:off x="363023" y="1479600"/>
          <a:ext cx="17281921" cy="8496944"/>
        </p:xfrm>
        <a:graphic>
          <a:graphicData uri="http://schemas.openxmlformats.org/drawingml/2006/table">
            <a:tbl>
              <a:tblPr>
                <a:tableStyleId>{073A0DAA-6AF3-43AB-8588-CEC1D06C72B9}</a:tableStyleId>
              </a:tblPr>
              <a:tblGrid>
                <a:gridCol w="1012447"/>
                <a:gridCol w="2399233"/>
                <a:gridCol w="13870241"/>
              </a:tblGrid>
              <a:tr h="2831813">
                <a:tc>
                  <a:txBody>
                    <a:bodyPr/>
                    <a:lstStyle/>
                    <a:p>
                      <a:pPr algn="l" fontAlgn="b"/>
                      <a:r>
                        <a:rPr lang="fr-CH" sz="2000" u="none" strike="noStrike" dirty="0">
                          <a:effectLst/>
                        </a:rPr>
                        <a:t>12</a:t>
                      </a:r>
                      <a:endParaRPr lang="fr-CH" sz="2000" b="0" i="0" u="none" strike="noStrike" dirty="0">
                        <a:effectLst/>
                        <a:latin typeface="Arial" panose="020B0604020202020204" pitchFamily="34" charset="0"/>
                      </a:endParaRPr>
                    </a:p>
                  </a:txBody>
                  <a:tcPr marL="1458" marR="1458" marT="1458" marB="0" anchor="b"/>
                </a:tc>
                <a:tc>
                  <a:txBody>
                    <a:bodyPr/>
                    <a:lstStyle/>
                    <a:p>
                      <a:pPr algn="l" fontAlgn="b"/>
                      <a:r>
                        <a:rPr lang="fr-CH" sz="2000" u="none" strike="noStrike">
                          <a:effectLst/>
                        </a:rPr>
                        <a:t>Globalement bien, mais infrastructure mauvaise</a:t>
                      </a:r>
                      <a:endParaRPr lang="fr-CH" sz="2000" b="0" i="0" u="none" strike="noStrike">
                        <a:effectLst/>
                        <a:latin typeface="Arial" panose="020B0604020202020204" pitchFamily="34" charset="0"/>
                      </a:endParaRPr>
                    </a:p>
                  </a:txBody>
                  <a:tcPr marL="1458" marR="1458" marT="1458" marB="0" anchor="b"/>
                </a:tc>
                <a:tc>
                  <a:txBody>
                    <a:bodyPr/>
                    <a:lstStyle/>
                    <a:p>
                      <a:pPr algn="l" fontAlgn="b"/>
                      <a:r>
                        <a:rPr lang="fr-CH" sz="2000" u="none" strike="noStrike" dirty="0">
                          <a:effectLst/>
                        </a:rPr>
                        <a:t>Globalement ce Master est bien. J'ai appris plus en 2 semestres qu'en un </a:t>
                      </a:r>
                      <a:r>
                        <a:rPr lang="fr-CH" sz="2000" u="none" strike="noStrike" dirty="0" err="1">
                          <a:effectLst/>
                        </a:rPr>
                        <a:t>bachelor</a:t>
                      </a:r>
                      <a:r>
                        <a:rPr lang="fr-CH" sz="2000" u="none" strike="noStrike" dirty="0">
                          <a:effectLst/>
                        </a:rPr>
                        <a:t>. La majorité des profs sont bien ou dans la "moyenne" mais il y en a quelques un qui font chuter le niveau, c'est dommage. </a:t>
                      </a:r>
                      <a:br>
                        <a:rPr lang="fr-CH" sz="2000" u="none" strike="noStrike" dirty="0">
                          <a:effectLst/>
                        </a:rPr>
                      </a:br>
                      <a:r>
                        <a:rPr lang="fr-CH" sz="2000" u="none" strike="noStrike" dirty="0">
                          <a:effectLst/>
                        </a:rPr>
                        <a:t>Concernant "l'infrastructure physique" de ce Master c'est vraiment pas bien. Les salles à </a:t>
                      </a:r>
                      <a:r>
                        <a:rPr lang="fr-CH" sz="2000" u="none" strike="noStrike" dirty="0" err="1">
                          <a:effectLst/>
                        </a:rPr>
                        <a:t>lausanne</a:t>
                      </a:r>
                      <a:r>
                        <a:rPr lang="fr-CH" sz="2000" u="none" strike="noStrike" dirty="0">
                          <a:effectLst/>
                        </a:rPr>
                        <a:t> ne sont pas agréable (du moins quand je faisais mes cours l'année dernière). Il n'y a pas de cafétéria, on se fait virer des salles des que l'on travail un peu tard. </a:t>
                      </a:r>
                      <a:br>
                        <a:rPr lang="fr-CH" sz="2000" u="none" strike="noStrike" dirty="0">
                          <a:effectLst/>
                        </a:rPr>
                      </a:br>
                      <a:r>
                        <a:rPr lang="fr-CH" sz="2000" u="none" strike="noStrike" dirty="0">
                          <a:effectLst/>
                        </a:rPr>
                        <a:t>Je n'ai fait ressortir que les choses négatives car c'est celles ci qui permettent de s'améliorer le plus. Je crois en ce Master, ils ne vous restent plus qu'à lui donner plus de crédibilité au près des entreprises. </a:t>
                      </a:r>
                      <a:br>
                        <a:rPr lang="fr-CH" sz="2000" u="none" strike="noStrike" dirty="0">
                          <a:effectLst/>
                        </a:rPr>
                      </a:br>
                      <a:r>
                        <a:rPr lang="fr-CH" sz="2000" u="none" strike="noStrike" dirty="0">
                          <a:effectLst/>
                        </a:rPr>
                        <a:t/>
                      </a:r>
                      <a:br>
                        <a:rPr lang="fr-CH" sz="2000" u="none" strike="noStrike" dirty="0">
                          <a:effectLst/>
                        </a:rPr>
                      </a:br>
                      <a:r>
                        <a:rPr lang="fr-CH" sz="2000" u="none" strike="noStrike" dirty="0">
                          <a:effectLst/>
                        </a:rPr>
                        <a:t>PS. Personnellement je travail avec une entreprise qui a un projet avec le Master </a:t>
                      </a:r>
                      <a:r>
                        <a:rPr lang="fr-CH" sz="2000" u="none" strike="noStrike" dirty="0" err="1">
                          <a:effectLst/>
                        </a:rPr>
                        <a:t>Innokeeck</a:t>
                      </a:r>
                      <a:r>
                        <a:rPr lang="fr-CH" sz="2000" u="none" strike="noStrike" dirty="0">
                          <a:effectLst/>
                        </a:rPr>
                        <a:t>, ce n'est vraiment pas un Master sérieux à leurs yeux, faite attention à ce que les entreprises ne fassent pas l'amalgame entre les deux Master qui ne sont pas du tout pareil !</a:t>
                      </a:r>
                      <a:endParaRPr lang="fr-CH" sz="2000" b="0" i="0" u="none" strike="noStrike" dirty="0">
                        <a:effectLst/>
                        <a:latin typeface="Arial" panose="020B0604020202020204" pitchFamily="34" charset="0"/>
                      </a:endParaRPr>
                    </a:p>
                  </a:txBody>
                  <a:tcPr marL="1458" marR="1458" marT="1458" marB="0" anchor="b"/>
                </a:tc>
              </a:tr>
              <a:tr h="1573898">
                <a:tc>
                  <a:txBody>
                    <a:bodyPr/>
                    <a:lstStyle/>
                    <a:p>
                      <a:pPr algn="l" fontAlgn="b"/>
                      <a:r>
                        <a:rPr lang="fr-CH" sz="2000" u="none" strike="noStrike" dirty="0">
                          <a:effectLst/>
                        </a:rPr>
                        <a:t>13</a:t>
                      </a:r>
                      <a:endParaRPr lang="fr-CH" sz="2000" b="0" i="0" u="none" strike="noStrike" dirty="0">
                        <a:effectLst/>
                        <a:latin typeface="Arial" panose="020B0604020202020204" pitchFamily="34" charset="0"/>
                      </a:endParaRPr>
                    </a:p>
                  </a:txBody>
                  <a:tcPr marL="1458" marR="1458" marT="1458" marB="0" anchor="b"/>
                </a:tc>
                <a:tc>
                  <a:txBody>
                    <a:bodyPr/>
                    <a:lstStyle/>
                    <a:p>
                      <a:pPr algn="l" fontAlgn="b"/>
                      <a:r>
                        <a:rPr lang="fr-CH" sz="2000" u="none" strike="noStrike" dirty="0">
                          <a:effectLst/>
                        </a:rPr>
                        <a:t>Horaire compliqué</a:t>
                      </a:r>
                      <a:endParaRPr lang="fr-CH" sz="2000" b="0" i="0" u="none" strike="noStrike" dirty="0">
                        <a:effectLst/>
                        <a:latin typeface="Arial" panose="020B0604020202020204" pitchFamily="34" charset="0"/>
                      </a:endParaRPr>
                    </a:p>
                  </a:txBody>
                  <a:tcPr marL="1458" marR="1458" marT="1458" marB="0" anchor="b"/>
                </a:tc>
                <a:tc>
                  <a:txBody>
                    <a:bodyPr/>
                    <a:lstStyle/>
                    <a:p>
                      <a:pPr algn="l" fontAlgn="b"/>
                      <a:r>
                        <a:rPr lang="fr-CH" sz="2000" u="none" strike="noStrike" dirty="0">
                          <a:effectLst/>
                        </a:rPr>
                        <a:t>Dommage qu'il n'y ait pas de question détaillée sur l'organisation de nos horaires... J'ajoute donc que je trouve très (très !) compliqué de construire son horaire, surtout pour les étudiants travaillant à mi-temps. Il y a énormément de contraintes à respecter et le choix s'oriente souvent en fonction des crédits (dans les modules) et de la plage horaire plutôt que par intérêt pour le dit-cours.</a:t>
                      </a:r>
                      <a:br>
                        <a:rPr lang="fr-CH" sz="2000" u="none" strike="noStrike" dirty="0">
                          <a:effectLst/>
                        </a:rPr>
                      </a:br>
                      <a:r>
                        <a:rPr lang="fr-CH" sz="2000" u="none" strike="noStrike" dirty="0">
                          <a:effectLst/>
                        </a:rPr>
                        <a:t/>
                      </a:r>
                      <a:br>
                        <a:rPr lang="fr-CH" sz="2000" u="none" strike="noStrike" dirty="0">
                          <a:effectLst/>
                        </a:rPr>
                      </a:br>
                      <a:r>
                        <a:rPr lang="fr-CH" sz="2000" u="none" strike="noStrike" dirty="0">
                          <a:effectLst/>
                        </a:rPr>
                        <a:t>Je pense qu'une proposition de semestre semblable entre celui d'automne et de printemps faciliterait les choses pour la sélection.</a:t>
                      </a:r>
                      <a:endParaRPr lang="fr-CH" sz="2000" b="0" i="0" u="none" strike="noStrike" dirty="0">
                        <a:effectLst/>
                        <a:latin typeface="Arial" panose="020B0604020202020204" pitchFamily="34" charset="0"/>
                      </a:endParaRPr>
                    </a:p>
                  </a:txBody>
                  <a:tcPr marL="1458" marR="1458" marT="1458" marB="0" anchor="b"/>
                </a:tc>
              </a:tr>
              <a:tr h="944941">
                <a:tc>
                  <a:txBody>
                    <a:bodyPr/>
                    <a:lstStyle/>
                    <a:p>
                      <a:pPr algn="l" fontAlgn="b"/>
                      <a:r>
                        <a:rPr lang="fr-CH" sz="2000" u="none" strike="noStrike" dirty="0">
                          <a:effectLst/>
                        </a:rPr>
                        <a:t>14</a:t>
                      </a:r>
                      <a:endParaRPr lang="fr-CH" sz="2000" b="0" i="0" u="none" strike="noStrike" dirty="0">
                        <a:effectLst/>
                        <a:latin typeface="Arial" panose="020B0604020202020204" pitchFamily="34" charset="0"/>
                      </a:endParaRPr>
                    </a:p>
                  </a:txBody>
                  <a:tcPr marL="1458" marR="1458" marT="1458" marB="0" anchor="b"/>
                </a:tc>
                <a:tc>
                  <a:txBody>
                    <a:bodyPr/>
                    <a:lstStyle/>
                    <a:p>
                      <a:pPr algn="l" fontAlgn="b"/>
                      <a:r>
                        <a:rPr lang="fr-CH" sz="2000" u="none" strike="noStrike">
                          <a:effectLst/>
                        </a:rPr>
                        <a:t>Horaire compliqué</a:t>
                      </a:r>
                      <a:endParaRPr lang="fr-CH" sz="2000" b="0" i="0" u="none" strike="noStrike">
                        <a:effectLst/>
                        <a:latin typeface="Arial" panose="020B0604020202020204" pitchFamily="34" charset="0"/>
                      </a:endParaRPr>
                    </a:p>
                  </a:txBody>
                  <a:tcPr marL="1458" marR="1458" marT="1458" marB="0" anchor="b"/>
                </a:tc>
                <a:tc>
                  <a:txBody>
                    <a:bodyPr/>
                    <a:lstStyle/>
                    <a:p>
                      <a:pPr algn="l" fontAlgn="b"/>
                      <a:r>
                        <a:rPr lang="fr-CH" sz="2000" u="none" strike="noStrike" dirty="0">
                          <a:effectLst/>
                        </a:rPr>
                        <a:t>Dommage des horaires qui sont difficiles à accorder avec une formation à temps partiel. </a:t>
                      </a:r>
                      <a:br>
                        <a:rPr lang="fr-CH" sz="2000" u="none" strike="noStrike" dirty="0">
                          <a:effectLst/>
                        </a:rPr>
                      </a:br>
                      <a:r>
                        <a:rPr lang="fr-CH" sz="2000" u="none" strike="noStrike" dirty="0">
                          <a:effectLst/>
                        </a:rPr>
                        <a:t>C'est une bonne chose d'essayer de centraliser les cours à Lausanne, pour permettre plus de flexibilité pour les horaires (les trajets en moins).</a:t>
                      </a:r>
                      <a:endParaRPr lang="fr-CH" sz="2000" b="0" i="0" u="none" strike="noStrike" dirty="0">
                        <a:effectLst/>
                        <a:latin typeface="Arial" panose="020B0604020202020204" pitchFamily="34" charset="0"/>
                      </a:endParaRPr>
                    </a:p>
                  </a:txBody>
                  <a:tcPr marL="1458" marR="1458" marT="1458" marB="0" anchor="b"/>
                </a:tc>
              </a:tr>
              <a:tr h="3146292">
                <a:tc>
                  <a:txBody>
                    <a:bodyPr/>
                    <a:lstStyle/>
                    <a:p>
                      <a:pPr algn="l" fontAlgn="b"/>
                      <a:r>
                        <a:rPr lang="fr-CH" sz="2000" u="none" strike="noStrike" dirty="0">
                          <a:effectLst/>
                        </a:rPr>
                        <a:t>15</a:t>
                      </a:r>
                      <a:endParaRPr lang="fr-CH" sz="2000" b="0" i="0" u="none" strike="noStrike" dirty="0">
                        <a:effectLst/>
                        <a:latin typeface="Arial" panose="020B0604020202020204" pitchFamily="34" charset="0"/>
                      </a:endParaRPr>
                    </a:p>
                  </a:txBody>
                  <a:tcPr marL="1458" marR="1458" marT="1458" marB="0" anchor="b"/>
                </a:tc>
                <a:tc>
                  <a:txBody>
                    <a:bodyPr/>
                    <a:lstStyle/>
                    <a:p>
                      <a:pPr algn="l" fontAlgn="b"/>
                      <a:r>
                        <a:rPr lang="fr-CH" sz="2000" u="none" strike="noStrike">
                          <a:effectLst/>
                        </a:rPr>
                        <a:t>Horaire compliqué</a:t>
                      </a:r>
                      <a:endParaRPr lang="fr-CH" sz="2000" b="0" i="0" u="none" strike="noStrike">
                        <a:effectLst/>
                        <a:latin typeface="Arial" panose="020B0604020202020204" pitchFamily="34" charset="0"/>
                      </a:endParaRPr>
                    </a:p>
                  </a:txBody>
                  <a:tcPr marL="1458" marR="1458" marT="1458" marB="0" anchor="b"/>
                </a:tc>
                <a:tc>
                  <a:txBody>
                    <a:bodyPr/>
                    <a:lstStyle/>
                    <a:p>
                      <a:pPr algn="l" fontAlgn="b"/>
                      <a:r>
                        <a:rPr lang="fr-CH" sz="2000" u="none" strike="noStrike" dirty="0">
                          <a:effectLst/>
                        </a:rPr>
                        <a:t>Les horaires de pause des repas (13:40-15:00) sont à changer impérativement pour les prochaines sessions</a:t>
                      </a:r>
                      <a:br>
                        <a:rPr lang="fr-CH" sz="2000" u="none" strike="noStrike" dirty="0">
                          <a:effectLst/>
                        </a:rPr>
                      </a:br>
                      <a:r>
                        <a:rPr lang="fr-CH" sz="2000" u="none" strike="noStrike" dirty="0">
                          <a:effectLst/>
                        </a:rPr>
                        <a:t/>
                      </a:r>
                      <a:br>
                        <a:rPr lang="fr-CH" sz="2000" u="none" strike="noStrike" dirty="0">
                          <a:effectLst/>
                        </a:rPr>
                      </a:br>
                      <a:r>
                        <a:rPr lang="fr-CH" sz="2000" u="none" strike="noStrike" dirty="0">
                          <a:effectLst/>
                        </a:rPr>
                        <a:t>J’ai réalisé les 2 derniers semestres à plein temps, la quantité de travail pendant le semestre est déjà conséquente, puis des sessions de 9 examens (inhabituel pour des étudiants ayant effectué un </a:t>
                      </a:r>
                      <a:r>
                        <a:rPr lang="fr-CH" sz="2000" u="none" strike="noStrike" dirty="0" err="1">
                          <a:effectLst/>
                        </a:rPr>
                        <a:t>Bachelor</a:t>
                      </a:r>
                      <a:r>
                        <a:rPr lang="fr-CH" sz="2000" u="none" strike="noStrike" dirty="0">
                          <a:effectLst/>
                        </a:rPr>
                        <a:t> en </a:t>
                      </a:r>
                      <a:r>
                        <a:rPr lang="fr-CH" sz="2000" u="none" strike="noStrike" dirty="0" err="1">
                          <a:effectLst/>
                        </a:rPr>
                        <a:t>ingénieurie</a:t>
                      </a:r>
                      <a:r>
                        <a:rPr lang="fr-CH" sz="2000" u="none" strike="noStrike" dirty="0">
                          <a:effectLst/>
                        </a:rPr>
                        <a:t>). Je conçois que ces 9 examens par semestre sont nécessaires, mais 0 semaines de révisions sont proposées pour les réviser, et les fins de semestres sont chargées en rendu de projet, ce qui rend l’option de révisé en avance quasiment impossible. Ceci implique qu’il faut bâcler obligatoirement certaines matières où la moyenne est plus facilement atteinte si on veut avoir une chance de tout réussir, par manque cruel de temps. Personnellement, j’ai appris énormément de chose durant ces 2 semestres de cours, mais </a:t>
                      </a:r>
                      <a:r>
                        <a:rPr lang="fr-CH" sz="2000" u="none" strike="noStrike" dirty="0" err="1">
                          <a:effectLst/>
                        </a:rPr>
                        <a:t>plutot</a:t>
                      </a:r>
                      <a:r>
                        <a:rPr lang="fr-CH" sz="2000" u="none" strike="noStrike" dirty="0">
                          <a:effectLst/>
                        </a:rPr>
                        <a:t> mal vécu ces périodes d’examen. Je ne souhaite ca à personne, et </a:t>
                      </a:r>
                      <a:r>
                        <a:rPr lang="fr-CH" sz="2000" u="none" strike="noStrike" dirty="0" err="1">
                          <a:effectLst/>
                        </a:rPr>
                        <a:t>commencait</a:t>
                      </a:r>
                      <a:r>
                        <a:rPr lang="fr-CH" sz="2000" u="none" strike="noStrike" dirty="0">
                          <a:effectLst/>
                        </a:rPr>
                        <a:t> à envier les étudiants qui ont des semaines de révisions. Cependant ceci rend encore plus agréable un semestre composé uniquement d’un travail de master sans cours...</a:t>
                      </a:r>
                      <a:endParaRPr lang="fr-CH" sz="2000" b="0" i="0" u="none" strike="noStrike" dirty="0">
                        <a:effectLst/>
                        <a:latin typeface="Arial" panose="020B0604020202020204" pitchFamily="34" charset="0"/>
                      </a:endParaRPr>
                    </a:p>
                  </a:txBody>
                  <a:tcPr marL="1458" marR="1458" marT="1458" marB="0" anchor="b"/>
                </a:tc>
              </a:tr>
            </a:tbl>
          </a:graphicData>
        </a:graphic>
      </p:graphicFrame>
    </p:spTree>
    <p:extLst>
      <p:ext uri="{BB962C8B-B14F-4D97-AF65-F5344CB8AC3E}">
        <p14:creationId xmlns:p14="http://schemas.microsoft.com/office/powerpoint/2010/main" val="315720673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fr-CH" dirty="0"/>
              <a:t>…Commentaires </a:t>
            </a:r>
            <a:r>
              <a:rPr lang="fr-CH" sz="2800" dirty="0"/>
              <a:t>(Q.19)…</a:t>
            </a:r>
            <a:endParaRPr lang="fr-CH" dirty="0"/>
          </a:p>
        </p:txBody>
      </p:sp>
      <p:graphicFrame>
        <p:nvGraphicFramePr>
          <p:cNvPr id="5" name="Tableau 4"/>
          <p:cNvGraphicFramePr>
            <a:graphicFrameLocks noGrp="1"/>
          </p:cNvGraphicFramePr>
          <p:nvPr>
            <p:extLst>
              <p:ext uri="{D42A27DB-BD31-4B8C-83A1-F6EECF244321}">
                <p14:modId xmlns:p14="http://schemas.microsoft.com/office/powerpoint/2010/main" val="4273385276"/>
              </p:ext>
            </p:extLst>
          </p:nvPr>
        </p:nvGraphicFramePr>
        <p:xfrm>
          <a:off x="363023" y="1479600"/>
          <a:ext cx="17281921" cy="8680400"/>
        </p:xfrm>
        <a:graphic>
          <a:graphicData uri="http://schemas.openxmlformats.org/drawingml/2006/table">
            <a:tbl>
              <a:tblPr>
                <a:tableStyleId>{073A0DAA-6AF3-43AB-8588-CEC1D06C72B9}</a:tableStyleId>
              </a:tblPr>
              <a:tblGrid>
                <a:gridCol w="1012447"/>
                <a:gridCol w="2399233"/>
                <a:gridCol w="13870241"/>
              </a:tblGrid>
              <a:tr h="3337756">
                <a:tc>
                  <a:txBody>
                    <a:bodyPr/>
                    <a:lstStyle/>
                    <a:p>
                      <a:pPr algn="l" fontAlgn="b"/>
                      <a:r>
                        <a:rPr lang="fr-CH" sz="2000" u="none" strike="noStrike" dirty="0">
                          <a:effectLst/>
                        </a:rPr>
                        <a:t>16</a:t>
                      </a:r>
                      <a:endParaRPr lang="fr-CH" sz="2000" b="0" i="0" u="none" strike="noStrike" dirty="0">
                        <a:effectLst/>
                        <a:latin typeface="Arial" panose="020B0604020202020204" pitchFamily="34" charset="0"/>
                      </a:endParaRPr>
                    </a:p>
                  </a:txBody>
                  <a:tcPr marL="1458" marR="1458" marT="1458" marB="0" anchor="b"/>
                </a:tc>
                <a:tc>
                  <a:txBody>
                    <a:bodyPr/>
                    <a:lstStyle/>
                    <a:p>
                      <a:pPr algn="l" fontAlgn="b"/>
                      <a:r>
                        <a:rPr lang="fr-CH" sz="2000" u="none" strike="noStrike">
                          <a:effectLst/>
                        </a:rPr>
                        <a:t>Horaire compliqué, succès</a:t>
                      </a:r>
                      <a:endParaRPr lang="fr-CH" sz="2000" b="0" i="0" u="none" strike="noStrike">
                        <a:effectLst/>
                        <a:latin typeface="Arial" panose="020B0604020202020204" pitchFamily="34" charset="0"/>
                      </a:endParaRPr>
                    </a:p>
                  </a:txBody>
                  <a:tcPr marL="1458" marR="1458" marT="1458" marB="0" anchor="b"/>
                </a:tc>
                <a:tc>
                  <a:txBody>
                    <a:bodyPr/>
                    <a:lstStyle/>
                    <a:p>
                      <a:pPr algn="l" fontAlgn="b"/>
                      <a:r>
                        <a:rPr lang="fr-CH" sz="2000" u="none" strike="noStrike" dirty="0">
                          <a:effectLst/>
                        </a:rPr>
                        <a:t>Ce master est un succès.</a:t>
                      </a:r>
                      <a:br>
                        <a:rPr lang="fr-CH" sz="2000" u="none" strike="noStrike" dirty="0">
                          <a:effectLst/>
                        </a:rPr>
                      </a:br>
                      <a:r>
                        <a:rPr lang="fr-CH" sz="2000" u="none" strike="noStrike" dirty="0">
                          <a:effectLst/>
                        </a:rPr>
                        <a:t/>
                      </a:r>
                      <a:br>
                        <a:rPr lang="fr-CH" sz="2000" u="none" strike="noStrike" dirty="0">
                          <a:effectLst/>
                        </a:rPr>
                      </a:br>
                      <a:r>
                        <a:rPr lang="fr-CH" sz="2000" u="none" strike="noStrike" dirty="0">
                          <a:effectLst/>
                        </a:rPr>
                        <a:t>En revanche:</a:t>
                      </a:r>
                      <a:br>
                        <a:rPr lang="fr-CH" sz="2000" u="none" strike="noStrike" dirty="0">
                          <a:effectLst/>
                        </a:rPr>
                      </a:br>
                      <a:r>
                        <a:rPr lang="fr-CH" sz="2000" u="none" strike="noStrike" dirty="0">
                          <a:effectLst/>
                        </a:rPr>
                        <a:t>Supprimez absolument ces cours obligatoires.</a:t>
                      </a:r>
                      <a:br>
                        <a:rPr lang="fr-CH" sz="2000" u="none" strike="noStrike" dirty="0">
                          <a:effectLst/>
                        </a:rPr>
                      </a:br>
                      <a:r>
                        <a:rPr lang="fr-CH" sz="2000" u="none" strike="noStrike" dirty="0">
                          <a:effectLst/>
                        </a:rPr>
                        <a:t>Ils sont une contrainte énorme pour la réalisation des horaires.</a:t>
                      </a:r>
                      <a:br>
                        <a:rPr lang="fr-CH" sz="2000" u="none" strike="noStrike" dirty="0">
                          <a:effectLst/>
                        </a:rPr>
                      </a:br>
                      <a:r>
                        <a:rPr lang="fr-CH" sz="2000" u="none" strike="noStrike" dirty="0">
                          <a:effectLst/>
                        </a:rPr>
                        <a:t>On se retrouve contraint à choisir des cours peu intéressants, car un cours obligatoires et donner ce jour-là.</a:t>
                      </a:r>
                      <a:br>
                        <a:rPr lang="fr-CH" sz="2000" u="none" strike="noStrike" dirty="0">
                          <a:effectLst/>
                        </a:rPr>
                      </a:br>
                      <a:r>
                        <a:rPr lang="fr-CH" sz="2000" u="none" strike="noStrike" dirty="0">
                          <a:effectLst/>
                        </a:rPr>
                        <a:t>Ou à devoir se déplacer pour un cours.</a:t>
                      </a:r>
                      <a:br>
                        <a:rPr lang="fr-CH" sz="2000" u="none" strike="noStrike" dirty="0">
                          <a:effectLst/>
                        </a:rPr>
                      </a:br>
                      <a:r>
                        <a:rPr lang="fr-CH" sz="2000" u="none" strike="noStrike" dirty="0">
                          <a:effectLst/>
                        </a:rPr>
                        <a:t>Et pour finir lorsque la qualité de ce cours obligatoire est insuffisante, ça nous rend fous.</a:t>
                      </a:r>
                      <a:br>
                        <a:rPr lang="fr-CH" sz="2000" u="none" strike="noStrike" dirty="0">
                          <a:effectLst/>
                        </a:rPr>
                      </a:br>
                      <a:r>
                        <a:rPr lang="fr-CH" sz="2000" u="none" strike="noStrike" dirty="0">
                          <a:effectLst/>
                        </a:rPr>
                        <a:t/>
                      </a:r>
                      <a:br>
                        <a:rPr lang="fr-CH" sz="2000" u="none" strike="noStrike" dirty="0">
                          <a:effectLst/>
                        </a:rPr>
                      </a:br>
                      <a:r>
                        <a:rPr lang="fr-CH" sz="2000" u="none" strike="noStrike" dirty="0">
                          <a:effectLst/>
                        </a:rPr>
                        <a:t>Si vous voulez imposer des cours obligatoires, je pense qu'ils doivent être le même jour au même lieu et de qualité!</a:t>
                      </a:r>
                      <a:endParaRPr lang="fr-CH" sz="2000" b="0" i="0" u="none" strike="noStrike" dirty="0">
                        <a:effectLst/>
                        <a:latin typeface="Arial" panose="020B0604020202020204" pitchFamily="34" charset="0"/>
                      </a:endParaRPr>
                    </a:p>
                  </a:txBody>
                  <a:tcPr marL="1458" marR="1458" marT="1458" marB="0" anchor="b"/>
                </a:tc>
              </a:tr>
              <a:tr h="3004140">
                <a:tc>
                  <a:txBody>
                    <a:bodyPr/>
                    <a:lstStyle/>
                    <a:p>
                      <a:pPr algn="l" fontAlgn="b"/>
                      <a:r>
                        <a:rPr lang="fr-CH" sz="2000" u="none" strike="noStrike" dirty="0">
                          <a:effectLst/>
                        </a:rPr>
                        <a:t>17</a:t>
                      </a:r>
                      <a:endParaRPr lang="fr-CH" sz="2000" b="0" i="0" u="none" strike="noStrike" dirty="0">
                        <a:effectLst/>
                        <a:latin typeface="Arial" panose="020B0604020202020204" pitchFamily="34" charset="0"/>
                      </a:endParaRPr>
                    </a:p>
                  </a:txBody>
                  <a:tcPr marL="1458" marR="1458" marT="1458" marB="0" anchor="b"/>
                </a:tc>
                <a:tc>
                  <a:txBody>
                    <a:bodyPr/>
                    <a:lstStyle/>
                    <a:p>
                      <a:pPr algn="l" fontAlgn="b"/>
                      <a:r>
                        <a:rPr lang="fr-CH" sz="2000" u="none" strike="noStrike">
                          <a:effectLst/>
                        </a:rPr>
                        <a:t>Impact de la suppression des vacances</a:t>
                      </a:r>
                      <a:endParaRPr lang="fr-CH" sz="2000" b="0" i="0" u="none" strike="noStrike">
                        <a:effectLst/>
                        <a:latin typeface="Arial" panose="020B0604020202020204" pitchFamily="34" charset="0"/>
                      </a:endParaRPr>
                    </a:p>
                  </a:txBody>
                  <a:tcPr marL="1458" marR="1458" marT="1458" marB="0" anchor="b"/>
                </a:tc>
                <a:tc>
                  <a:txBody>
                    <a:bodyPr/>
                    <a:lstStyle/>
                    <a:p>
                      <a:pPr algn="l" fontAlgn="b"/>
                      <a:r>
                        <a:rPr lang="fr-CH" sz="2000" u="none" strike="noStrike">
                          <a:effectLst/>
                        </a:rPr>
                        <a:t>Uniquement que le fait d'avoir supprimer les vacances se fait ressentir, moins de personne en cours et attentions et motivation en baisse en fin d'année malgré la bonne volonté. </a:t>
                      </a:r>
                      <a:br>
                        <a:rPr lang="fr-CH" sz="2000" u="none" strike="noStrike">
                          <a:effectLst/>
                        </a:rPr>
                      </a:br>
                      <a:r>
                        <a:rPr lang="fr-CH" sz="2000" u="none" strike="noStrike">
                          <a:effectLst/>
                        </a:rPr>
                        <a:t>Le fait que une semaine de compensation nous aies été donnée pour cette suppression de vacances est tout à fait normal, mais le fait que les professeur utilisent cette semaine pour rattraper les cours qu'ils n'ont pas assurés n'est pas acceptable. </a:t>
                      </a:r>
                      <a:br>
                        <a:rPr lang="fr-CH" sz="2000" u="none" strike="noStrike">
                          <a:effectLst/>
                        </a:rPr>
                      </a:br>
                      <a:r>
                        <a:rPr lang="fr-CH" sz="2000" u="none" strike="noStrike">
                          <a:effectLst/>
                        </a:rPr>
                        <a:t>En effet, certains cours n'ont pas été assurés sans raisons données et d'autres au prétexte que les professeurs étaient "dans leur semaine de vacances cantonale"...et donc qu'ils "prenaient quand même les vacances et n'allait pas les interrompre/annuler pour notre cours". Ce cours est évidemment rattrapé sur notre semaine de compensation, ce qui n'est absolument pas normal étant donné que nous, élèves, devions quand même être présent pour les cours qui se déroulaient normalement comme le demande le calendrier académique des masters !!</a:t>
                      </a:r>
                      <a:endParaRPr lang="fr-CH" sz="2000" b="0" i="0" u="none" strike="noStrike">
                        <a:effectLst/>
                        <a:latin typeface="Arial" panose="020B0604020202020204" pitchFamily="34" charset="0"/>
                      </a:endParaRPr>
                    </a:p>
                  </a:txBody>
                  <a:tcPr marL="1458" marR="1458" marT="1458" marB="0" anchor="b"/>
                </a:tc>
              </a:tr>
              <a:tr h="1336060">
                <a:tc>
                  <a:txBody>
                    <a:bodyPr/>
                    <a:lstStyle/>
                    <a:p>
                      <a:pPr algn="l" fontAlgn="b"/>
                      <a:r>
                        <a:rPr lang="fr-CH" sz="2000" u="none" strike="noStrike">
                          <a:effectLst/>
                        </a:rPr>
                        <a:t>18</a:t>
                      </a:r>
                      <a:endParaRPr lang="fr-CH" sz="2000" b="0" i="0" u="none" strike="noStrike">
                        <a:effectLst/>
                        <a:latin typeface="Arial" panose="020B0604020202020204" pitchFamily="34" charset="0"/>
                      </a:endParaRPr>
                    </a:p>
                  </a:txBody>
                  <a:tcPr marL="1458" marR="1458" marT="1458" marB="0" anchor="b"/>
                </a:tc>
                <a:tc>
                  <a:txBody>
                    <a:bodyPr/>
                    <a:lstStyle/>
                    <a:p>
                      <a:pPr algn="l" fontAlgn="b"/>
                      <a:r>
                        <a:rPr lang="fr-CH" sz="2000" u="none" strike="noStrike" dirty="0">
                          <a:effectLst/>
                        </a:rPr>
                        <a:t>Incompétence</a:t>
                      </a:r>
                      <a:endParaRPr lang="fr-CH" sz="2000" b="0" i="0" u="none" strike="noStrike" dirty="0">
                        <a:effectLst/>
                        <a:latin typeface="Arial" panose="020B0604020202020204" pitchFamily="34" charset="0"/>
                      </a:endParaRPr>
                    </a:p>
                  </a:txBody>
                  <a:tcPr marL="1458" marR="1458" marT="1458" marB="0" anchor="b"/>
                </a:tc>
                <a:tc>
                  <a:txBody>
                    <a:bodyPr/>
                    <a:lstStyle/>
                    <a:p>
                      <a:pPr algn="l" fontAlgn="b"/>
                      <a:r>
                        <a:rPr lang="fr-CH" sz="2000" u="none" strike="noStrike">
                          <a:effectLst/>
                        </a:rPr>
                        <a:t>Cours C:</a:t>
                      </a:r>
                      <a:br>
                        <a:rPr lang="fr-CH" sz="2000" u="none" strike="noStrike">
                          <a:effectLst/>
                        </a:rPr>
                      </a:br>
                      <a:r>
                        <a:rPr lang="fr-CH" sz="2000" u="none" strike="noStrike">
                          <a:effectLst/>
                        </a:rPr>
                        <a:t>les professeurs sont souvent incompétents et c'est ressenti comme une réelle perte de temps. Ce serait vraiment bien de réellement revoir les cours C avec qui les enseigne. Des sujets plus spécifiques comme Economie, comptabilité etc. seraient bien. Privacy &amp; Law est dans la bonne voie, le reste laisse à désirer.</a:t>
                      </a:r>
                      <a:endParaRPr lang="fr-CH" sz="2000" b="0" i="0" u="none" strike="noStrike">
                        <a:effectLst/>
                        <a:latin typeface="Arial" panose="020B0604020202020204" pitchFamily="34" charset="0"/>
                      </a:endParaRPr>
                    </a:p>
                  </a:txBody>
                  <a:tcPr marL="1458" marR="1458" marT="1458" marB="0" anchor="b"/>
                </a:tc>
              </a:tr>
              <a:tr h="1002444">
                <a:tc>
                  <a:txBody>
                    <a:bodyPr/>
                    <a:lstStyle/>
                    <a:p>
                      <a:pPr algn="l" fontAlgn="b"/>
                      <a:r>
                        <a:rPr lang="fr-CH" sz="2000" u="none" strike="noStrike" dirty="0">
                          <a:effectLst/>
                        </a:rPr>
                        <a:t>19</a:t>
                      </a:r>
                      <a:endParaRPr lang="fr-CH" sz="2000" b="0" i="0" u="none" strike="noStrike" dirty="0">
                        <a:effectLst/>
                        <a:latin typeface="Arial" panose="020B0604020202020204" pitchFamily="34" charset="0"/>
                      </a:endParaRPr>
                    </a:p>
                  </a:txBody>
                  <a:tcPr marL="1458" marR="1458" marT="1458" marB="0" anchor="b"/>
                </a:tc>
                <a:tc>
                  <a:txBody>
                    <a:bodyPr/>
                    <a:lstStyle/>
                    <a:p>
                      <a:pPr algn="l" fontAlgn="b"/>
                      <a:r>
                        <a:rPr lang="fr-CH" sz="2000" u="none" strike="noStrike">
                          <a:effectLst/>
                        </a:rPr>
                        <a:t>Manque certains cours</a:t>
                      </a:r>
                      <a:endParaRPr lang="fr-CH" sz="2000" b="0" i="0" u="none" strike="noStrike">
                        <a:effectLst/>
                        <a:latin typeface="Arial" panose="020B0604020202020204" pitchFamily="34" charset="0"/>
                      </a:endParaRPr>
                    </a:p>
                  </a:txBody>
                  <a:tcPr marL="1458" marR="1458" marT="1458" marB="0" anchor="b"/>
                </a:tc>
                <a:tc>
                  <a:txBody>
                    <a:bodyPr/>
                    <a:lstStyle/>
                    <a:p>
                      <a:pPr algn="l" fontAlgn="b"/>
                      <a:r>
                        <a:rPr lang="fr-CH" sz="2000" u="none" strike="noStrike" dirty="0">
                          <a:effectLst/>
                        </a:rPr>
                        <a:t>Pour moi, l'option production et </a:t>
                      </a:r>
                      <a:r>
                        <a:rPr lang="fr-CH" sz="2000" u="none" strike="noStrike" dirty="0" err="1">
                          <a:effectLst/>
                        </a:rPr>
                        <a:t>manufacturing</a:t>
                      </a:r>
                      <a:r>
                        <a:rPr lang="fr-CH" sz="2000" u="none" strike="noStrike" dirty="0">
                          <a:effectLst/>
                        </a:rPr>
                        <a:t> n'a pas assez de cours axé sur le sujet. il y a trop de cours axé sur la théorie et sur la mécatronique. Il n'y a pas assez de cours sur la qualité, l'industrialisation, le </a:t>
                      </a:r>
                      <a:r>
                        <a:rPr lang="fr-CH" sz="2000" u="none" strike="noStrike" dirty="0" err="1">
                          <a:effectLst/>
                        </a:rPr>
                        <a:t>lean</a:t>
                      </a:r>
                      <a:r>
                        <a:rPr lang="fr-CH" sz="2000" u="none" strike="noStrike" dirty="0">
                          <a:effectLst/>
                        </a:rPr>
                        <a:t> </a:t>
                      </a:r>
                      <a:r>
                        <a:rPr lang="fr-CH" sz="2000" u="none" strike="noStrike" dirty="0" err="1">
                          <a:effectLst/>
                        </a:rPr>
                        <a:t>manufacturing</a:t>
                      </a:r>
                      <a:r>
                        <a:rPr lang="fr-CH" sz="2000" u="none" strike="noStrike" dirty="0">
                          <a:effectLst/>
                        </a:rPr>
                        <a:t>, l'industrie 4.0 et la gestion de production. Je trouve que finalement pour un master qui est sensé spécialiser les gens, il y a trop de cours non spécialisé.</a:t>
                      </a:r>
                      <a:endParaRPr lang="fr-CH" sz="2000" b="0" i="0" u="none" strike="noStrike" dirty="0">
                        <a:effectLst/>
                        <a:latin typeface="Arial" panose="020B0604020202020204" pitchFamily="34" charset="0"/>
                      </a:endParaRPr>
                    </a:p>
                  </a:txBody>
                  <a:tcPr marL="1458" marR="1458" marT="1458" marB="0" anchor="b"/>
                </a:tc>
              </a:tr>
            </a:tbl>
          </a:graphicData>
        </a:graphic>
      </p:graphicFrame>
    </p:spTree>
    <p:extLst>
      <p:ext uri="{BB962C8B-B14F-4D97-AF65-F5344CB8AC3E}">
        <p14:creationId xmlns:p14="http://schemas.microsoft.com/office/powerpoint/2010/main" val="34985730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66334D7-B217-4F6C-9395-94B021D9B1AE}"/>
              </a:ext>
            </a:extLst>
          </p:cNvPr>
          <p:cNvSpPr>
            <a:spLocks noGrp="1"/>
          </p:cNvSpPr>
          <p:nvPr>
            <p:ph type="title"/>
          </p:nvPr>
        </p:nvSpPr>
        <p:spPr/>
        <p:txBody>
          <a:bodyPr/>
          <a:lstStyle/>
          <a:p>
            <a:r>
              <a:rPr lang="fr-CH" dirty="0" smtClean="0"/>
              <a:t>Profil général</a:t>
            </a:r>
            <a:endParaRPr lang="fr-CH" dirty="0"/>
          </a:p>
        </p:txBody>
      </p:sp>
    </p:spTree>
    <p:extLst>
      <p:ext uri="{BB962C8B-B14F-4D97-AF65-F5344CB8AC3E}">
        <p14:creationId xmlns:p14="http://schemas.microsoft.com/office/powerpoint/2010/main" val="228510985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a:t>…Commentaires </a:t>
            </a:r>
            <a:r>
              <a:rPr lang="fr-CH" sz="2800" dirty="0"/>
              <a:t>(Q.19)…</a:t>
            </a:r>
            <a:endParaRPr lang="fr-CH" dirty="0"/>
          </a:p>
        </p:txBody>
      </p:sp>
      <p:graphicFrame>
        <p:nvGraphicFramePr>
          <p:cNvPr id="4" name="Tableau 3"/>
          <p:cNvGraphicFramePr>
            <a:graphicFrameLocks noGrp="1"/>
          </p:cNvGraphicFramePr>
          <p:nvPr>
            <p:extLst>
              <p:ext uri="{D42A27DB-BD31-4B8C-83A1-F6EECF244321}">
                <p14:modId xmlns:p14="http://schemas.microsoft.com/office/powerpoint/2010/main" val="1282657441"/>
              </p:ext>
            </p:extLst>
          </p:nvPr>
        </p:nvGraphicFramePr>
        <p:xfrm>
          <a:off x="385993" y="1221422"/>
          <a:ext cx="17065896" cy="6106434"/>
        </p:xfrm>
        <a:graphic>
          <a:graphicData uri="http://schemas.openxmlformats.org/drawingml/2006/table">
            <a:tbl>
              <a:tblPr>
                <a:tableStyleId>{073A0DAA-6AF3-43AB-8588-CEC1D06C72B9}</a:tableStyleId>
              </a:tblPr>
              <a:tblGrid>
                <a:gridCol w="868430"/>
                <a:gridCol w="4248472"/>
                <a:gridCol w="11948994"/>
              </a:tblGrid>
              <a:tr h="295654">
                <a:tc>
                  <a:txBody>
                    <a:bodyPr/>
                    <a:lstStyle/>
                    <a:p>
                      <a:pPr algn="l" fontAlgn="b"/>
                      <a:r>
                        <a:rPr lang="fr-CH" sz="2000" u="none" strike="noStrike" dirty="0">
                          <a:effectLst/>
                        </a:rPr>
                        <a:t>20</a:t>
                      </a:r>
                      <a:endParaRPr lang="fr-CH" sz="2000" b="0" i="0" u="none" strike="noStrike" dirty="0">
                        <a:effectLst/>
                        <a:latin typeface="Arial" panose="020B0604020202020204" pitchFamily="34" charset="0"/>
                      </a:endParaRPr>
                    </a:p>
                  </a:txBody>
                  <a:tcPr marL="3478" marR="3478" marT="3478" marB="0" anchor="b"/>
                </a:tc>
                <a:tc>
                  <a:txBody>
                    <a:bodyPr/>
                    <a:lstStyle/>
                    <a:p>
                      <a:pPr algn="l" fontAlgn="b"/>
                      <a:r>
                        <a:rPr lang="fr-CH" sz="2000" u="none" strike="noStrike">
                          <a:effectLst/>
                        </a:rPr>
                        <a:t>Manque de choix de modules</a:t>
                      </a:r>
                      <a:endParaRPr lang="fr-CH" sz="2000" b="0" i="0" u="none" strike="noStrike">
                        <a:effectLst/>
                        <a:latin typeface="Arial" panose="020B0604020202020204" pitchFamily="34" charset="0"/>
                      </a:endParaRPr>
                    </a:p>
                  </a:txBody>
                  <a:tcPr marL="3478" marR="3478" marT="3478" marB="0" anchor="b"/>
                </a:tc>
                <a:tc>
                  <a:txBody>
                    <a:bodyPr/>
                    <a:lstStyle/>
                    <a:p>
                      <a:pPr algn="l" fontAlgn="b"/>
                      <a:r>
                        <a:rPr lang="fr-CH" sz="2000" u="none" strike="noStrike">
                          <a:effectLst/>
                        </a:rPr>
                        <a:t>Mon plus grand intérêt serai de laisser la liberté de choisir plus de module hors-option afin de créer des profiles d'ingénieur plus hybride.</a:t>
                      </a:r>
                      <a:br>
                        <a:rPr lang="fr-CH" sz="2000" u="none" strike="noStrike">
                          <a:effectLst/>
                        </a:rPr>
                      </a:br>
                      <a:r>
                        <a:rPr lang="fr-CH" sz="2000" u="none" strike="noStrike">
                          <a:effectLst/>
                        </a:rPr>
                        <a:t>Dans mon cas, j'ai choisis la spécialisation "Production et Manufacturing" en ayant l'envie de travailler dans le domaine biomédical plus tard. Donc , j'aurai très apprécié avoir la possibilité de choisir plus de module de la spécialisation "biomédical".</a:t>
                      </a:r>
                      <a:endParaRPr lang="fr-CH" sz="2000" b="0" i="0" u="none" strike="noStrike">
                        <a:effectLst/>
                        <a:latin typeface="Arial" panose="020B0604020202020204" pitchFamily="34" charset="0"/>
                      </a:endParaRPr>
                    </a:p>
                  </a:txBody>
                  <a:tcPr marL="3478" marR="3478" marT="3478" marB="0" anchor="b"/>
                </a:tc>
              </a:tr>
              <a:tr h="532177">
                <a:tc>
                  <a:txBody>
                    <a:bodyPr/>
                    <a:lstStyle/>
                    <a:p>
                      <a:pPr algn="l" fontAlgn="b"/>
                      <a:r>
                        <a:rPr lang="fr-CH" sz="2000" u="none" strike="noStrike" dirty="0">
                          <a:effectLst/>
                        </a:rPr>
                        <a:t>21</a:t>
                      </a:r>
                      <a:endParaRPr lang="fr-CH" sz="2000" b="0" i="0" u="none" strike="noStrike" dirty="0">
                        <a:effectLst/>
                        <a:latin typeface="Arial" panose="020B0604020202020204" pitchFamily="34" charset="0"/>
                      </a:endParaRPr>
                    </a:p>
                  </a:txBody>
                  <a:tcPr marL="3478" marR="3478" marT="3478" marB="0" anchor="b"/>
                </a:tc>
                <a:tc>
                  <a:txBody>
                    <a:bodyPr/>
                    <a:lstStyle/>
                    <a:p>
                      <a:pPr algn="l" fontAlgn="b"/>
                      <a:r>
                        <a:rPr lang="fr-CH" sz="2000" u="none" strike="noStrike">
                          <a:effectLst/>
                        </a:rPr>
                        <a:t>Manque de cohérence</a:t>
                      </a:r>
                      <a:endParaRPr lang="fr-CH" sz="2000" b="0" i="0" u="none" strike="noStrike">
                        <a:effectLst/>
                        <a:latin typeface="Arial" panose="020B0604020202020204" pitchFamily="34" charset="0"/>
                      </a:endParaRPr>
                    </a:p>
                  </a:txBody>
                  <a:tcPr marL="3478" marR="3478" marT="3478" marB="0" anchor="b"/>
                </a:tc>
                <a:tc>
                  <a:txBody>
                    <a:bodyPr/>
                    <a:lstStyle/>
                    <a:p>
                      <a:pPr algn="l" fontAlgn="b"/>
                      <a:r>
                        <a:rPr lang="fr-CH" sz="2000" u="none" strike="noStrike">
                          <a:effectLst/>
                        </a:rPr>
                        <a:t>Pour moi il y a pas ou très peu de cohérence au sein des spécialisation. J'ai pris une option système embarqué et mobile et il y a que deux ou trois cours sur le mobile.</a:t>
                      </a:r>
                      <a:br>
                        <a:rPr lang="fr-CH" sz="2000" u="none" strike="noStrike">
                          <a:effectLst/>
                        </a:rPr>
                      </a:br>
                      <a:r>
                        <a:rPr lang="fr-CH" sz="2000" u="none" strike="noStrike">
                          <a:effectLst/>
                        </a:rPr>
                        <a:t>Le fais qu'il n'y aille pas vraiment de lien entre les cours est aussi très dérangeant.</a:t>
                      </a:r>
                      <a:br>
                        <a:rPr lang="fr-CH" sz="2000" u="none" strike="noStrike">
                          <a:effectLst/>
                        </a:rPr>
                      </a:br>
                      <a:r>
                        <a:rPr lang="fr-CH" sz="2000" u="none" strike="noStrike">
                          <a:effectLst/>
                        </a:rPr>
                        <a:t>Un autre problème c'est qu'il y a une grosse différence du niveau des professeurs du point de vue pédagogique. Certain cours con excellent et son passionnant car les professeurs sont entrainant et arriver à motiver les élève avec des exemple très concret, de bon support et de bonne coupure/alternance entre théorie et activité/exercice en cours.</a:t>
                      </a:r>
                      <a:br>
                        <a:rPr lang="fr-CH" sz="2000" u="none" strike="noStrike">
                          <a:effectLst/>
                        </a:rPr>
                      </a:br>
                      <a:r>
                        <a:rPr lang="fr-CH" sz="2000" u="none" strike="noStrike">
                          <a:effectLst/>
                        </a:rPr>
                        <a:t>Certain autre sont catastrophique et on ce demande depuis quand le cours n'as pas été mis à jour du point de vue pédagogique</a:t>
                      </a:r>
                      <a:endParaRPr lang="fr-CH" sz="2000" b="0" i="0" u="none" strike="noStrike">
                        <a:effectLst/>
                        <a:latin typeface="Arial" panose="020B0604020202020204" pitchFamily="34" charset="0"/>
                      </a:endParaRPr>
                    </a:p>
                  </a:txBody>
                  <a:tcPr marL="3478" marR="3478" marT="3478" marB="0" anchor="b"/>
                </a:tc>
              </a:tr>
              <a:tr h="354784">
                <a:tc>
                  <a:txBody>
                    <a:bodyPr/>
                    <a:lstStyle/>
                    <a:p>
                      <a:pPr algn="l" fontAlgn="b"/>
                      <a:r>
                        <a:rPr lang="fr-CH" sz="2000" u="none" strike="noStrike" dirty="0">
                          <a:effectLst/>
                        </a:rPr>
                        <a:t>22</a:t>
                      </a:r>
                      <a:endParaRPr lang="fr-CH" sz="2000" b="0" i="0" u="none" strike="noStrike" dirty="0">
                        <a:effectLst/>
                        <a:latin typeface="Arial" panose="020B0604020202020204" pitchFamily="34" charset="0"/>
                      </a:endParaRPr>
                    </a:p>
                  </a:txBody>
                  <a:tcPr marL="3478" marR="3478" marT="3478" marB="0" anchor="b"/>
                </a:tc>
                <a:tc>
                  <a:txBody>
                    <a:bodyPr/>
                    <a:lstStyle/>
                    <a:p>
                      <a:pPr algn="l" fontAlgn="b"/>
                      <a:r>
                        <a:rPr lang="fr-CH" sz="2000" u="none" strike="noStrike">
                          <a:effectLst/>
                        </a:rPr>
                        <a:t>Manque de cohérence</a:t>
                      </a:r>
                      <a:endParaRPr lang="fr-CH" sz="2000" b="0" i="0" u="none" strike="noStrike">
                        <a:effectLst/>
                        <a:latin typeface="Arial" panose="020B0604020202020204" pitchFamily="34" charset="0"/>
                      </a:endParaRPr>
                    </a:p>
                  </a:txBody>
                  <a:tcPr marL="3478" marR="3478" marT="3478" marB="0" anchor="b"/>
                </a:tc>
                <a:tc>
                  <a:txBody>
                    <a:bodyPr/>
                    <a:lstStyle/>
                    <a:p>
                      <a:pPr algn="l" fontAlgn="b"/>
                      <a:r>
                        <a:rPr lang="fr-CH" sz="2000" u="none" strike="noStrike" dirty="0">
                          <a:effectLst/>
                        </a:rPr>
                        <a:t>la cohérence du programme a ses failles - il faut que les enseignants aient conscience du cursus multi-site et possiblement à temps partiel, et de ses implications.</a:t>
                      </a:r>
                      <a:br>
                        <a:rPr lang="fr-CH" sz="2000" u="none" strike="noStrike" dirty="0">
                          <a:effectLst/>
                        </a:rPr>
                      </a:br>
                      <a:r>
                        <a:rPr lang="fr-CH" sz="2000" u="none" strike="noStrike" dirty="0">
                          <a:effectLst/>
                        </a:rPr>
                        <a:t>Certains cours sont des copier/coller des cours de </a:t>
                      </a:r>
                      <a:r>
                        <a:rPr lang="fr-CH" sz="2000" u="none" strike="noStrike" dirty="0" err="1">
                          <a:effectLst/>
                        </a:rPr>
                        <a:t>bachelor</a:t>
                      </a:r>
                      <a:r>
                        <a:rPr lang="fr-CH" sz="2000" u="none" strike="noStrike" dirty="0">
                          <a:effectLst/>
                        </a:rPr>
                        <a:t>… </a:t>
                      </a:r>
                      <a:br>
                        <a:rPr lang="fr-CH" sz="2000" u="none" strike="noStrike" dirty="0">
                          <a:effectLst/>
                        </a:rPr>
                      </a:br>
                      <a:r>
                        <a:rPr lang="fr-CH" sz="2000" u="none" strike="noStrike" dirty="0">
                          <a:effectLst/>
                        </a:rPr>
                        <a:t/>
                      </a:r>
                      <a:br>
                        <a:rPr lang="fr-CH" sz="2000" u="none" strike="noStrike" dirty="0">
                          <a:effectLst/>
                        </a:rPr>
                      </a:br>
                      <a:r>
                        <a:rPr lang="fr-CH" sz="2000" u="none" strike="noStrike" dirty="0">
                          <a:effectLst/>
                        </a:rPr>
                        <a:t>en suisse alémanique le même diplôme est donnée (MSE) pour un cursus très différent : moins de cours et plus de projets - pourquoi cette incohérence au sein d'une même institution?</a:t>
                      </a:r>
                      <a:endParaRPr lang="fr-CH" sz="2000" b="0" i="0" u="none" strike="noStrike" dirty="0">
                        <a:effectLst/>
                        <a:latin typeface="Arial" panose="020B0604020202020204" pitchFamily="34" charset="0"/>
                      </a:endParaRPr>
                    </a:p>
                  </a:txBody>
                  <a:tcPr marL="3478" marR="3478" marT="3478" marB="0" anchor="b"/>
                </a:tc>
              </a:tr>
            </a:tbl>
          </a:graphicData>
        </a:graphic>
      </p:graphicFrame>
    </p:spTree>
    <p:extLst>
      <p:ext uri="{BB962C8B-B14F-4D97-AF65-F5344CB8AC3E}">
        <p14:creationId xmlns:p14="http://schemas.microsoft.com/office/powerpoint/2010/main" val="23503535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a:t>…Commentaires </a:t>
            </a:r>
            <a:r>
              <a:rPr lang="fr-CH" sz="2800" dirty="0"/>
              <a:t>(Q.19)…</a:t>
            </a:r>
            <a:endParaRPr lang="fr-CH" dirty="0"/>
          </a:p>
        </p:txBody>
      </p:sp>
      <p:graphicFrame>
        <p:nvGraphicFramePr>
          <p:cNvPr id="4" name="Tableau 3"/>
          <p:cNvGraphicFramePr>
            <a:graphicFrameLocks noGrp="1"/>
          </p:cNvGraphicFramePr>
          <p:nvPr>
            <p:extLst>
              <p:ext uri="{D42A27DB-BD31-4B8C-83A1-F6EECF244321}">
                <p14:modId xmlns:p14="http://schemas.microsoft.com/office/powerpoint/2010/main" val="3097647177"/>
              </p:ext>
            </p:extLst>
          </p:nvPr>
        </p:nvGraphicFramePr>
        <p:xfrm>
          <a:off x="385993" y="1221422"/>
          <a:ext cx="17065896" cy="6116868"/>
        </p:xfrm>
        <a:graphic>
          <a:graphicData uri="http://schemas.openxmlformats.org/drawingml/2006/table">
            <a:tbl>
              <a:tblPr>
                <a:tableStyleId>{073A0DAA-6AF3-43AB-8588-CEC1D06C72B9}</a:tableStyleId>
              </a:tblPr>
              <a:tblGrid>
                <a:gridCol w="868430"/>
                <a:gridCol w="4248472"/>
                <a:gridCol w="11948994"/>
              </a:tblGrid>
              <a:tr h="354784">
                <a:tc>
                  <a:txBody>
                    <a:bodyPr/>
                    <a:lstStyle/>
                    <a:p>
                      <a:pPr algn="l" fontAlgn="b"/>
                      <a:r>
                        <a:rPr lang="fr-CH" sz="2000" u="none" strike="noStrike" dirty="0">
                          <a:effectLst/>
                        </a:rPr>
                        <a:t>23</a:t>
                      </a:r>
                      <a:endParaRPr lang="fr-CH" sz="2000" b="0" i="0" u="none" strike="noStrike" dirty="0">
                        <a:effectLst/>
                        <a:latin typeface="Arial" panose="020B0604020202020204" pitchFamily="34" charset="0"/>
                      </a:endParaRPr>
                    </a:p>
                  </a:txBody>
                  <a:tcPr marL="3478" marR="3478" marT="3478" marB="0" anchor="b"/>
                </a:tc>
                <a:tc>
                  <a:txBody>
                    <a:bodyPr/>
                    <a:lstStyle/>
                    <a:p>
                      <a:pPr algn="l" fontAlgn="b"/>
                      <a:r>
                        <a:rPr lang="fr-CH" sz="2000" u="none" strike="noStrike">
                          <a:effectLst/>
                        </a:rPr>
                        <a:t>Pas assez biomédical</a:t>
                      </a:r>
                      <a:endParaRPr lang="fr-CH" sz="2000" b="0" i="0" u="none" strike="noStrike">
                        <a:effectLst/>
                        <a:latin typeface="Arial" panose="020B0604020202020204" pitchFamily="34" charset="0"/>
                      </a:endParaRPr>
                    </a:p>
                  </a:txBody>
                  <a:tcPr marL="3478" marR="3478" marT="3478" marB="0" anchor="b"/>
                </a:tc>
                <a:tc>
                  <a:txBody>
                    <a:bodyPr/>
                    <a:lstStyle/>
                    <a:p>
                      <a:pPr algn="l" fontAlgn="b"/>
                      <a:r>
                        <a:rPr lang="fr-CH" sz="2000" u="none" strike="noStrike" dirty="0">
                          <a:effectLst/>
                        </a:rPr>
                        <a:t>Je m'attendais à une formation plus orientée vers le Biomédical ! Actuellement, je me rends compte que le choix de l'option n'a que très peu d'importance finalement... Dommage car j'aurais souhaité une formation totalement axée sur ce domaine.</a:t>
                      </a:r>
                      <a:br>
                        <a:rPr lang="fr-CH" sz="2000" u="none" strike="noStrike" dirty="0">
                          <a:effectLst/>
                        </a:rPr>
                      </a:br>
                      <a:r>
                        <a:rPr lang="fr-CH" sz="2000" u="none" strike="noStrike" dirty="0">
                          <a:effectLst/>
                        </a:rPr>
                        <a:t/>
                      </a:r>
                      <a:br>
                        <a:rPr lang="fr-CH" sz="2000" u="none" strike="noStrike" dirty="0">
                          <a:effectLst/>
                        </a:rPr>
                      </a:br>
                      <a:r>
                        <a:rPr lang="fr-CH" sz="2000" u="none" strike="noStrike" dirty="0">
                          <a:effectLst/>
                        </a:rPr>
                        <a:t>La présentation des cours est, selon moi, faussée ! Souvent, les compétences préalables sont définies comme "aucune" alors qu'un certain bagage est nécessaire pour la réussite du cours en question.</a:t>
                      </a:r>
                      <a:endParaRPr lang="fr-CH" sz="2000" b="0" i="0" u="none" strike="noStrike" dirty="0">
                        <a:effectLst/>
                        <a:latin typeface="Arial" panose="020B0604020202020204" pitchFamily="34" charset="0"/>
                      </a:endParaRPr>
                    </a:p>
                  </a:txBody>
                  <a:tcPr marL="3478" marR="3478" marT="3478" marB="0" anchor="b"/>
                </a:tc>
              </a:tr>
              <a:tr h="236523">
                <a:tc>
                  <a:txBody>
                    <a:bodyPr/>
                    <a:lstStyle/>
                    <a:p>
                      <a:pPr algn="l" fontAlgn="b"/>
                      <a:r>
                        <a:rPr lang="fr-CH" sz="2000" u="none" strike="noStrike" dirty="0">
                          <a:effectLst/>
                        </a:rPr>
                        <a:t>24</a:t>
                      </a:r>
                      <a:endParaRPr lang="fr-CH" sz="2000" b="0" i="0" u="none" strike="noStrike" dirty="0">
                        <a:effectLst/>
                        <a:latin typeface="Arial" panose="020B0604020202020204" pitchFamily="34" charset="0"/>
                      </a:endParaRPr>
                    </a:p>
                  </a:txBody>
                  <a:tcPr marL="3478" marR="3478" marT="3478" marB="0" anchor="b"/>
                </a:tc>
                <a:tc>
                  <a:txBody>
                    <a:bodyPr/>
                    <a:lstStyle/>
                    <a:p>
                      <a:pPr algn="l" fontAlgn="b"/>
                      <a:r>
                        <a:rPr lang="fr-CH" sz="2000" u="none" strike="noStrike">
                          <a:effectLst/>
                        </a:rPr>
                        <a:t>Pas assez de choix</a:t>
                      </a:r>
                      <a:endParaRPr lang="fr-CH" sz="2000" b="0" i="0" u="none" strike="noStrike">
                        <a:effectLst/>
                        <a:latin typeface="Arial" panose="020B0604020202020204" pitchFamily="34" charset="0"/>
                      </a:endParaRPr>
                    </a:p>
                  </a:txBody>
                  <a:tcPr marL="3478" marR="3478" marT="3478" marB="0" anchor="b"/>
                </a:tc>
                <a:tc>
                  <a:txBody>
                    <a:bodyPr/>
                    <a:lstStyle/>
                    <a:p>
                      <a:pPr algn="l" fontAlgn="b"/>
                      <a:r>
                        <a:rPr lang="fr-CH" sz="2000" u="none" strike="noStrike">
                          <a:effectLst/>
                        </a:rPr>
                        <a:t>Le master offre que très peut de choix de cours différents. Dans l'orientation TIC, les différents options ne sont pas assez diversifier, on se retrouve tous au même cours malgré l'options choisi. Il y a trop de cours obligatoires, et il y peut de choix de cours différents. Il y a aucun cours d'infographie, les cours sont très orienter vers l'embarqué. Il y a des professeur peut compétant qui enseigne certain cours.</a:t>
                      </a:r>
                      <a:endParaRPr lang="fr-CH" sz="2000" b="0" i="0" u="none" strike="noStrike">
                        <a:effectLst/>
                        <a:latin typeface="Arial" panose="020B0604020202020204" pitchFamily="34" charset="0"/>
                      </a:endParaRPr>
                    </a:p>
                  </a:txBody>
                  <a:tcPr marL="3478" marR="3478" marT="3478" marB="0" anchor="b"/>
                </a:tc>
              </a:tr>
              <a:tr h="118261">
                <a:tc>
                  <a:txBody>
                    <a:bodyPr/>
                    <a:lstStyle/>
                    <a:p>
                      <a:pPr algn="l" fontAlgn="b"/>
                      <a:r>
                        <a:rPr lang="fr-CH" sz="2000" u="none" strike="noStrike" dirty="0">
                          <a:effectLst/>
                        </a:rPr>
                        <a:t>25</a:t>
                      </a:r>
                      <a:endParaRPr lang="fr-CH" sz="2000" b="0" i="0" u="none" strike="noStrike" dirty="0">
                        <a:effectLst/>
                        <a:latin typeface="Arial" panose="020B0604020202020204" pitchFamily="34" charset="0"/>
                      </a:endParaRPr>
                    </a:p>
                  </a:txBody>
                  <a:tcPr marL="3478" marR="3478" marT="3478" marB="0" anchor="b"/>
                </a:tc>
                <a:tc>
                  <a:txBody>
                    <a:bodyPr/>
                    <a:lstStyle/>
                    <a:p>
                      <a:pPr algn="l" fontAlgn="b"/>
                      <a:r>
                        <a:rPr lang="fr-CH" sz="2000" u="none" strike="noStrike">
                          <a:effectLst/>
                        </a:rPr>
                        <a:t>Pas assez de choix</a:t>
                      </a:r>
                      <a:endParaRPr lang="fr-CH" sz="2000" b="0" i="0" u="none" strike="noStrike">
                        <a:effectLst/>
                        <a:latin typeface="Arial" panose="020B0604020202020204" pitchFamily="34" charset="0"/>
                      </a:endParaRPr>
                    </a:p>
                  </a:txBody>
                  <a:tcPr marL="3478" marR="3478" marT="3478" marB="0" anchor="b"/>
                </a:tc>
                <a:tc>
                  <a:txBody>
                    <a:bodyPr/>
                    <a:lstStyle/>
                    <a:p>
                      <a:pPr algn="l" fontAlgn="b"/>
                      <a:r>
                        <a:rPr lang="fr-CH" sz="2000" u="none" strike="noStrike">
                          <a:effectLst/>
                        </a:rPr>
                        <a:t>Augmenter l'offre de cours pourrait être positif car ce-la donnerait plus de options de cours et plus de flexibilité. Il y a de cours que j'aimerais suivre, mais qui ne sont pas proposés ni cette semestre ni le semestre prochain.</a:t>
                      </a:r>
                      <a:endParaRPr lang="fr-CH" sz="2000" b="0" i="0" u="none" strike="noStrike">
                        <a:effectLst/>
                        <a:latin typeface="Arial" panose="020B0604020202020204" pitchFamily="34" charset="0"/>
                      </a:endParaRPr>
                    </a:p>
                  </a:txBody>
                  <a:tcPr marL="3478" marR="3478" marT="3478" marB="0" anchor="b"/>
                </a:tc>
              </a:tr>
              <a:tr h="236523">
                <a:tc>
                  <a:txBody>
                    <a:bodyPr/>
                    <a:lstStyle/>
                    <a:p>
                      <a:pPr algn="l" fontAlgn="b"/>
                      <a:r>
                        <a:rPr lang="fr-CH" sz="2000" u="none" strike="noStrike">
                          <a:effectLst/>
                        </a:rPr>
                        <a:t>26</a:t>
                      </a:r>
                      <a:endParaRPr lang="fr-CH" sz="2000" b="0" i="0" u="none" strike="noStrike">
                        <a:effectLst/>
                        <a:latin typeface="Arial" panose="020B0604020202020204" pitchFamily="34" charset="0"/>
                      </a:endParaRPr>
                    </a:p>
                  </a:txBody>
                  <a:tcPr marL="3478" marR="3478" marT="3478" marB="0" anchor="b"/>
                </a:tc>
                <a:tc>
                  <a:txBody>
                    <a:bodyPr/>
                    <a:lstStyle/>
                    <a:p>
                      <a:pPr algn="l" fontAlgn="b"/>
                      <a:r>
                        <a:rPr lang="fr-CH" sz="2000" u="none" strike="noStrike">
                          <a:effectLst/>
                        </a:rPr>
                        <a:t>Pas assez de contact avec profs</a:t>
                      </a:r>
                      <a:endParaRPr lang="fr-CH" sz="2000" b="0" i="0" u="none" strike="noStrike">
                        <a:effectLst/>
                        <a:latin typeface="Arial" panose="020B0604020202020204" pitchFamily="34" charset="0"/>
                      </a:endParaRPr>
                    </a:p>
                  </a:txBody>
                  <a:tcPr marL="3478" marR="3478" marT="3478" marB="0" anchor="b"/>
                </a:tc>
                <a:tc>
                  <a:txBody>
                    <a:bodyPr/>
                    <a:lstStyle/>
                    <a:p>
                      <a:pPr algn="l" fontAlgn="b"/>
                      <a:r>
                        <a:rPr lang="fr-CH" sz="2000" u="none" strike="noStrike">
                          <a:effectLst/>
                        </a:rPr>
                        <a:t>Très peu d'informations sont donnés aux étudiants en générale. Les contacts des profs ou des informations sur eux.</a:t>
                      </a:r>
                      <a:br>
                        <a:rPr lang="fr-CH" sz="2000" u="none" strike="noStrike">
                          <a:effectLst/>
                        </a:rPr>
                      </a:br>
                      <a:r>
                        <a:rPr lang="fr-CH" sz="2000" u="none" strike="noStrike">
                          <a:effectLst/>
                        </a:rPr>
                        <a:t>Les supports de cours devrait être fourni aux étudiants et être complet. Le format d'un cours (enseignant qui parle dans une salle) ne devrait pas être la méthode centrale de l'apprentisage.</a:t>
                      </a:r>
                      <a:endParaRPr lang="fr-CH" sz="2000" b="0" i="0" u="none" strike="noStrike">
                        <a:effectLst/>
                        <a:latin typeface="Arial" panose="020B0604020202020204" pitchFamily="34" charset="0"/>
                      </a:endParaRPr>
                    </a:p>
                  </a:txBody>
                  <a:tcPr marL="3478" marR="3478" marT="3478" marB="0" anchor="b"/>
                </a:tc>
              </a:tr>
              <a:tr h="177392">
                <a:tc>
                  <a:txBody>
                    <a:bodyPr/>
                    <a:lstStyle/>
                    <a:p>
                      <a:pPr algn="l" fontAlgn="b"/>
                      <a:r>
                        <a:rPr lang="fr-CH" sz="2000" u="none" strike="noStrike">
                          <a:effectLst/>
                        </a:rPr>
                        <a:t>27</a:t>
                      </a:r>
                      <a:endParaRPr lang="fr-CH" sz="2000" b="0" i="0" u="none" strike="noStrike">
                        <a:effectLst/>
                        <a:latin typeface="Arial" panose="020B0604020202020204" pitchFamily="34" charset="0"/>
                      </a:endParaRPr>
                    </a:p>
                  </a:txBody>
                  <a:tcPr marL="3478" marR="3478" marT="3478" marB="0" anchor="b"/>
                </a:tc>
                <a:tc>
                  <a:txBody>
                    <a:bodyPr/>
                    <a:lstStyle/>
                    <a:p>
                      <a:pPr algn="l" fontAlgn="b"/>
                      <a:r>
                        <a:rPr lang="fr-CH" sz="2000" u="none" strike="noStrike">
                          <a:effectLst/>
                        </a:rPr>
                        <a:t>Pas assez de coordination des profs</a:t>
                      </a:r>
                      <a:endParaRPr lang="fr-CH" sz="2000" b="0" i="0" u="none" strike="noStrike">
                        <a:effectLst/>
                        <a:latin typeface="Arial" panose="020B0604020202020204" pitchFamily="34" charset="0"/>
                      </a:endParaRPr>
                    </a:p>
                  </a:txBody>
                  <a:tcPr marL="3478" marR="3478" marT="3478" marB="0" anchor="b"/>
                </a:tc>
                <a:tc>
                  <a:txBody>
                    <a:bodyPr/>
                    <a:lstStyle/>
                    <a:p>
                      <a:pPr algn="l" fontAlgn="b"/>
                      <a:r>
                        <a:rPr lang="fr-CH" sz="2000" u="none" strike="noStrike">
                          <a:effectLst/>
                        </a:rPr>
                        <a:t>Je penses qu’il faudrait une meilleure coordination entre les profs d’un même domaine. Et prendre plus de temps sur dés matière centrale à la filière. </a:t>
                      </a:r>
                      <a:br>
                        <a:rPr lang="fr-CH" sz="2000" u="none" strike="noStrike">
                          <a:effectLst/>
                        </a:rPr>
                      </a:br>
                      <a:r>
                        <a:rPr lang="fr-CH" sz="2000" u="none" strike="noStrike">
                          <a:effectLst/>
                        </a:rPr>
                        <a:t>Car à 100% il est difficile de ce dégager assez temps pour travailler les cours à côté.</a:t>
                      </a:r>
                      <a:endParaRPr lang="fr-CH" sz="2000" b="0" i="0" u="none" strike="noStrike">
                        <a:effectLst/>
                        <a:latin typeface="Arial" panose="020B0604020202020204" pitchFamily="34" charset="0"/>
                      </a:endParaRPr>
                    </a:p>
                  </a:txBody>
                  <a:tcPr marL="3478" marR="3478" marT="3478" marB="0" anchor="b"/>
                </a:tc>
              </a:tr>
              <a:tr h="118261">
                <a:tc>
                  <a:txBody>
                    <a:bodyPr/>
                    <a:lstStyle/>
                    <a:p>
                      <a:pPr algn="l" fontAlgn="b"/>
                      <a:r>
                        <a:rPr lang="fr-CH" sz="2000" u="none" strike="noStrike">
                          <a:effectLst/>
                        </a:rPr>
                        <a:t>28</a:t>
                      </a:r>
                      <a:endParaRPr lang="fr-CH" sz="2000" b="0" i="0" u="none" strike="noStrike">
                        <a:effectLst/>
                        <a:latin typeface="Arial" panose="020B0604020202020204" pitchFamily="34" charset="0"/>
                      </a:endParaRPr>
                    </a:p>
                  </a:txBody>
                  <a:tcPr marL="3478" marR="3478" marT="3478" marB="0" anchor="b"/>
                </a:tc>
                <a:tc>
                  <a:txBody>
                    <a:bodyPr/>
                    <a:lstStyle/>
                    <a:p>
                      <a:pPr algn="l" fontAlgn="b"/>
                      <a:r>
                        <a:rPr lang="fr-CH" sz="2000" u="none" strike="noStrike">
                          <a:effectLst/>
                        </a:rPr>
                        <a:t>Pas assez de coordination des profs</a:t>
                      </a:r>
                      <a:endParaRPr lang="fr-CH" sz="2000" b="0" i="0" u="none" strike="noStrike">
                        <a:effectLst/>
                        <a:latin typeface="Arial" panose="020B0604020202020204" pitchFamily="34" charset="0"/>
                      </a:endParaRPr>
                    </a:p>
                  </a:txBody>
                  <a:tcPr marL="3478" marR="3478" marT="3478" marB="0" anchor="b"/>
                </a:tc>
                <a:tc>
                  <a:txBody>
                    <a:bodyPr/>
                    <a:lstStyle/>
                    <a:p>
                      <a:pPr algn="l" fontAlgn="b"/>
                      <a:r>
                        <a:rPr lang="fr-CH" sz="2000" u="none" strike="noStrike" dirty="0">
                          <a:effectLst/>
                        </a:rPr>
                        <a:t>dans les cours donnés par plusieurs profs, il faudrait une meilleure coordination entre eux pour le contenu du cours et de la préparation des examens.</a:t>
                      </a:r>
                      <a:endParaRPr lang="fr-CH" sz="2000" b="0" i="0" u="none" strike="noStrike" dirty="0">
                        <a:effectLst/>
                        <a:latin typeface="Arial" panose="020B0604020202020204" pitchFamily="34" charset="0"/>
                      </a:endParaRPr>
                    </a:p>
                  </a:txBody>
                  <a:tcPr marL="3478" marR="3478" marT="3478" marB="0" anchor="b"/>
                </a:tc>
              </a:tr>
            </a:tbl>
          </a:graphicData>
        </a:graphic>
      </p:graphicFrame>
    </p:spTree>
    <p:extLst>
      <p:ext uri="{BB962C8B-B14F-4D97-AF65-F5344CB8AC3E}">
        <p14:creationId xmlns:p14="http://schemas.microsoft.com/office/powerpoint/2010/main" val="230251475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a:t>…Commentaires </a:t>
            </a:r>
            <a:r>
              <a:rPr lang="fr-CH" sz="2800" dirty="0"/>
              <a:t>(Q.19)…</a:t>
            </a:r>
            <a:endParaRPr lang="fr-CH" dirty="0"/>
          </a:p>
        </p:txBody>
      </p:sp>
      <p:graphicFrame>
        <p:nvGraphicFramePr>
          <p:cNvPr id="4" name="Tableau 3"/>
          <p:cNvGraphicFramePr>
            <a:graphicFrameLocks noGrp="1"/>
          </p:cNvGraphicFramePr>
          <p:nvPr>
            <p:extLst>
              <p:ext uri="{D42A27DB-BD31-4B8C-83A1-F6EECF244321}">
                <p14:modId xmlns:p14="http://schemas.microsoft.com/office/powerpoint/2010/main" val="3165032540"/>
              </p:ext>
            </p:extLst>
          </p:nvPr>
        </p:nvGraphicFramePr>
        <p:xfrm>
          <a:off x="188662" y="1221422"/>
          <a:ext cx="17676582" cy="8544834"/>
        </p:xfrm>
        <a:graphic>
          <a:graphicData uri="http://schemas.openxmlformats.org/drawingml/2006/table">
            <a:tbl>
              <a:tblPr>
                <a:tableStyleId>{073A0DAA-6AF3-43AB-8588-CEC1D06C72B9}</a:tableStyleId>
              </a:tblPr>
              <a:tblGrid>
                <a:gridCol w="899506"/>
                <a:gridCol w="2535881"/>
                <a:gridCol w="14241195"/>
              </a:tblGrid>
              <a:tr h="768699">
                <a:tc>
                  <a:txBody>
                    <a:bodyPr/>
                    <a:lstStyle/>
                    <a:p>
                      <a:pPr algn="l" fontAlgn="b"/>
                      <a:r>
                        <a:rPr lang="fr-CH" sz="2000" u="none" strike="noStrike" dirty="0">
                          <a:effectLst/>
                        </a:rPr>
                        <a:t>29</a:t>
                      </a:r>
                      <a:endParaRPr lang="fr-CH" sz="2000" b="0" i="0" u="none" strike="noStrike" dirty="0">
                        <a:effectLst/>
                        <a:latin typeface="Arial" panose="020B0604020202020204" pitchFamily="34" charset="0"/>
                      </a:endParaRPr>
                    </a:p>
                  </a:txBody>
                  <a:tcPr marL="3478" marR="3478" marT="3478" marB="0" anchor="b"/>
                </a:tc>
                <a:tc>
                  <a:txBody>
                    <a:bodyPr/>
                    <a:lstStyle/>
                    <a:p>
                      <a:pPr algn="l" fontAlgn="b"/>
                      <a:r>
                        <a:rPr lang="fr-CH" sz="2000" u="none" strike="noStrike" dirty="0">
                          <a:effectLst/>
                        </a:rPr>
                        <a:t>Pas assez spécialiste</a:t>
                      </a:r>
                      <a:endParaRPr lang="fr-CH" sz="2000" b="0" i="0" u="none" strike="noStrike" dirty="0">
                        <a:effectLst/>
                        <a:latin typeface="Arial" panose="020B0604020202020204" pitchFamily="34" charset="0"/>
                      </a:endParaRPr>
                    </a:p>
                  </a:txBody>
                  <a:tcPr marL="3478" marR="3478" marT="3478" marB="0" anchor="b"/>
                </a:tc>
                <a:tc>
                  <a:txBody>
                    <a:bodyPr/>
                    <a:lstStyle/>
                    <a:p>
                      <a:pPr algn="l" fontAlgn="b"/>
                      <a:r>
                        <a:rPr lang="fr-CH" sz="2000" u="none" strike="noStrike" dirty="0">
                          <a:effectLst/>
                        </a:rPr>
                        <a:t>Dans ce questionnaire, on prétend dire que le Master est une spécialisation après le </a:t>
                      </a:r>
                      <a:r>
                        <a:rPr lang="fr-CH" sz="2000" u="none" strike="noStrike" dirty="0" err="1">
                          <a:effectLst/>
                        </a:rPr>
                        <a:t>Bachelor</a:t>
                      </a:r>
                      <a:r>
                        <a:rPr lang="fr-CH" sz="2000" u="none" strike="noStrike" dirty="0">
                          <a:effectLst/>
                        </a:rPr>
                        <a:t>.</a:t>
                      </a:r>
                      <a:br>
                        <a:rPr lang="fr-CH" sz="2000" u="none" strike="noStrike" dirty="0">
                          <a:effectLst/>
                        </a:rPr>
                      </a:br>
                      <a:r>
                        <a:rPr lang="fr-CH" sz="2000" u="none" strike="noStrike" dirty="0">
                          <a:effectLst/>
                        </a:rPr>
                        <a:t/>
                      </a:r>
                      <a:br>
                        <a:rPr lang="fr-CH" sz="2000" u="none" strike="noStrike" dirty="0">
                          <a:effectLst/>
                        </a:rPr>
                      </a:br>
                      <a:r>
                        <a:rPr lang="fr-CH" sz="2000" u="none" strike="noStrike" dirty="0">
                          <a:effectLst/>
                        </a:rPr>
                        <a:t>Il est certain que la HES fait de son mieux, mais force est de constater que le système de Bologne nuit au but de spécialisation du Master:</a:t>
                      </a:r>
                      <a:br>
                        <a:rPr lang="fr-CH" sz="2000" u="none" strike="noStrike" dirty="0">
                          <a:effectLst/>
                        </a:rPr>
                      </a:br>
                      <a:r>
                        <a:rPr lang="fr-CH" sz="2000" u="none" strike="noStrike" dirty="0">
                          <a:effectLst/>
                        </a:rPr>
                        <a:t>- Les 3 crédits par module sont trop limitants pour suffisamment approfondir les sujets techniques ==&gt; On traite les sujets trop rapidement ou en superficie =/= spécialisation</a:t>
                      </a:r>
                      <a:br>
                        <a:rPr lang="fr-CH" sz="2000" u="none" strike="noStrike" dirty="0">
                          <a:effectLst/>
                        </a:rPr>
                      </a:br>
                      <a:r>
                        <a:rPr lang="fr-CH" sz="2000" u="none" strike="noStrike" dirty="0">
                          <a:effectLst/>
                        </a:rPr>
                        <a:t>- Les 3 crédits par module ont pour conséquence de devoir choisir trop de modules différents (18) ==&gt; On s'éparpille =/= spécialisation</a:t>
                      </a:r>
                      <a:br>
                        <a:rPr lang="fr-CH" sz="2000" u="none" strike="noStrike" dirty="0">
                          <a:effectLst/>
                        </a:rPr>
                      </a:br>
                      <a:r>
                        <a:rPr lang="fr-CH" sz="2000" u="none" strike="noStrike" dirty="0">
                          <a:effectLst/>
                        </a:rPr>
                        <a:t>- Le trop grand nombre de modules à choisir contraint les étudiants de choisir des cours contextuels moins exigeants ==&gt; perte de temps =/= spécialisation</a:t>
                      </a:r>
                      <a:br>
                        <a:rPr lang="fr-CH" sz="2000" u="none" strike="noStrike" dirty="0">
                          <a:effectLst/>
                        </a:rPr>
                      </a:br>
                      <a:r>
                        <a:rPr lang="fr-CH" sz="2000" u="none" strike="noStrike" dirty="0">
                          <a:effectLst/>
                        </a:rPr>
                        <a:t/>
                      </a:r>
                      <a:br>
                        <a:rPr lang="fr-CH" sz="2000" u="none" strike="noStrike" dirty="0">
                          <a:effectLst/>
                        </a:rPr>
                      </a:br>
                      <a:r>
                        <a:rPr lang="fr-CH" sz="2000" u="none" strike="noStrike" dirty="0">
                          <a:effectLst/>
                        </a:rPr>
                        <a:t>Merci à la HES pour la qualité de l'enseignement technique ! Dommage qu'on ne puisse pas y dédier plus de temps et terminer les modules avec l'impression de n'avoir eu qu'une introduction.</a:t>
                      </a:r>
                      <a:endParaRPr lang="fr-CH" sz="2000" b="0" i="0" u="none" strike="noStrike" dirty="0">
                        <a:effectLst/>
                        <a:latin typeface="Arial" panose="020B0604020202020204" pitchFamily="34" charset="0"/>
                      </a:endParaRPr>
                    </a:p>
                  </a:txBody>
                  <a:tcPr marL="3478" marR="3478" marT="3478" marB="0" anchor="b"/>
                </a:tc>
              </a:tr>
              <a:tr h="591307">
                <a:tc>
                  <a:txBody>
                    <a:bodyPr/>
                    <a:lstStyle/>
                    <a:p>
                      <a:pPr algn="l" fontAlgn="b"/>
                      <a:r>
                        <a:rPr lang="fr-CH" sz="2000" u="none" strike="noStrike">
                          <a:effectLst/>
                        </a:rPr>
                        <a:t>30</a:t>
                      </a:r>
                      <a:endParaRPr lang="fr-CH" sz="2000" b="0" i="0" u="none" strike="noStrike">
                        <a:effectLst/>
                        <a:latin typeface="Arial" panose="020B0604020202020204" pitchFamily="34" charset="0"/>
                      </a:endParaRPr>
                    </a:p>
                  </a:txBody>
                  <a:tcPr marL="3478" marR="3478" marT="3478" marB="0" anchor="b"/>
                </a:tc>
                <a:tc>
                  <a:txBody>
                    <a:bodyPr/>
                    <a:lstStyle/>
                    <a:p>
                      <a:pPr algn="l" fontAlgn="b"/>
                      <a:r>
                        <a:rPr lang="fr-CH" sz="2000" u="none" strike="noStrike">
                          <a:effectLst/>
                        </a:rPr>
                        <a:t>Pas assez spécialiste</a:t>
                      </a:r>
                      <a:endParaRPr lang="fr-CH" sz="2000" b="0" i="0" u="none" strike="noStrike">
                        <a:effectLst/>
                        <a:latin typeface="Arial" panose="020B0604020202020204" pitchFamily="34" charset="0"/>
                      </a:endParaRPr>
                    </a:p>
                  </a:txBody>
                  <a:tcPr marL="3478" marR="3478" marT="3478" marB="0" anchor="b"/>
                </a:tc>
                <a:tc>
                  <a:txBody>
                    <a:bodyPr/>
                    <a:lstStyle/>
                    <a:p>
                      <a:pPr algn="l" fontAlgn="b"/>
                      <a:r>
                        <a:rPr lang="fr-CH" sz="2000" u="none" strike="noStrike" dirty="0">
                          <a:effectLst/>
                        </a:rPr>
                        <a:t>Je suis en train de terminer ce Master ( en train de faire mon TM). En regardant ce que j'ai appris pendant les 2 1er semestres (à temps pleins) je réalise que les spécialisation (mécatronique biomédicale </a:t>
                      </a:r>
                      <a:r>
                        <a:rPr lang="fr-CH" sz="2000" u="none" strike="noStrike" dirty="0" err="1">
                          <a:effectLst/>
                        </a:rPr>
                        <a:t>etc</a:t>
                      </a:r>
                      <a:r>
                        <a:rPr lang="fr-CH" sz="2000" u="none" strike="noStrike" dirty="0">
                          <a:effectLst/>
                        </a:rPr>
                        <a:t>,..) ne sont pas du tout différentes. Certes j'ai du choisir certains cours qu'un collègue qu'un collègue n'était pas obligé d'avoir mais dans l'ensemble, j'ai suivi la même formation que des gens dans d'autres section alors que nos "spécialisations" ne sont pas les mêmes. De manière fondamentale je n'ai pas l’impression d'avoir eu une formation spécialisée au Master mais des cours de comment gérer les projets et une culture générale un peu plus poussée de l'ingénierie. </a:t>
                      </a:r>
                      <a:br>
                        <a:rPr lang="fr-CH" sz="2000" u="none" strike="noStrike" dirty="0">
                          <a:effectLst/>
                        </a:rPr>
                      </a:br>
                      <a:r>
                        <a:rPr lang="fr-CH" sz="2000" u="none" strike="noStrike" dirty="0">
                          <a:effectLst/>
                        </a:rPr>
                        <a:t>Et mettre au même niveau (pour les notes) un cours d'éthique et de régulation avancée... la charge de travail est différente d'un facteur 10 au moins et vu qu'on ne peut pas compenser une branche avec une autre. C'est un peu absurde je trouve.</a:t>
                      </a:r>
                      <a:endParaRPr lang="fr-CH" sz="2000" b="0" i="0" u="none" strike="noStrike" dirty="0">
                        <a:effectLst/>
                        <a:latin typeface="Arial" panose="020B0604020202020204" pitchFamily="34" charset="0"/>
                      </a:endParaRPr>
                    </a:p>
                  </a:txBody>
                  <a:tcPr marL="3478" marR="3478" marT="3478" marB="0" anchor="b"/>
                </a:tc>
              </a:tr>
              <a:tr h="591307">
                <a:tc>
                  <a:txBody>
                    <a:bodyPr/>
                    <a:lstStyle/>
                    <a:p>
                      <a:pPr algn="l" fontAlgn="b"/>
                      <a:r>
                        <a:rPr lang="fr-CH" sz="2000" u="none" strike="noStrike">
                          <a:effectLst/>
                        </a:rPr>
                        <a:t>31</a:t>
                      </a:r>
                      <a:endParaRPr lang="fr-CH" sz="2000" b="0" i="0" u="none" strike="noStrike">
                        <a:effectLst/>
                        <a:latin typeface="Arial" panose="020B0604020202020204" pitchFamily="34" charset="0"/>
                      </a:endParaRPr>
                    </a:p>
                  </a:txBody>
                  <a:tcPr marL="3478" marR="3478" marT="3478" marB="0" anchor="b"/>
                </a:tc>
                <a:tc>
                  <a:txBody>
                    <a:bodyPr/>
                    <a:lstStyle/>
                    <a:p>
                      <a:pPr algn="l" fontAlgn="b"/>
                      <a:r>
                        <a:rPr lang="fr-CH" sz="2000" u="none" strike="noStrike">
                          <a:effectLst/>
                        </a:rPr>
                        <a:t>Pas assez spécialiste</a:t>
                      </a:r>
                      <a:endParaRPr lang="fr-CH" sz="2000" b="0" i="0" u="none" strike="noStrike">
                        <a:effectLst/>
                        <a:latin typeface="Arial" panose="020B0604020202020204" pitchFamily="34" charset="0"/>
                      </a:endParaRPr>
                    </a:p>
                  </a:txBody>
                  <a:tcPr marL="3478" marR="3478" marT="3478" marB="0" anchor="b"/>
                </a:tc>
                <a:tc>
                  <a:txBody>
                    <a:bodyPr/>
                    <a:lstStyle/>
                    <a:p>
                      <a:pPr algn="l" fontAlgn="b"/>
                      <a:r>
                        <a:rPr lang="fr-CH" sz="2000" u="none" strike="noStrike" dirty="0">
                          <a:effectLst/>
                        </a:rPr>
                        <a:t>Le fait de demander un retour des élèves est une très bonne choses. J'en profite donc pour </a:t>
                      </a:r>
                      <a:r>
                        <a:rPr lang="fr-CH" sz="2000" u="none" strike="noStrike" dirty="0" err="1">
                          <a:effectLst/>
                        </a:rPr>
                        <a:t>ré-affirmer</a:t>
                      </a:r>
                      <a:r>
                        <a:rPr lang="fr-CH" sz="2000" u="none" strike="noStrike" dirty="0">
                          <a:effectLst/>
                        </a:rPr>
                        <a:t> les propos tenus avant.</a:t>
                      </a:r>
                      <a:br>
                        <a:rPr lang="fr-CH" sz="2000" u="none" strike="noStrike" dirty="0">
                          <a:effectLst/>
                        </a:rPr>
                      </a:br>
                      <a:r>
                        <a:rPr lang="fr-CH" sz="2000" u="none" strike="noStrike" dirty="0">
                          <a:effectLst/>
                        </a:rPr>
                        <a:t/>
                      </a:r>
                      <a:br>
                        <a:rPr lang="fr-CH" sz="2000" u="none" strike="noStrike" dirty="0">
                          <a:effectLst/>
                        </a:rPr>
                      </a:br>
                      <a:r>
                        <a:rPr lang="fr-CH" sz="2000" u="none" strike="noStrike" dirty="0">
                          <a:effectLst/>
                        </a:rPr>
                        <a:t>Ayant fait le </a:t>
                      </a:r>
                      <a:r>
                        <a:rPr lang="fr-CH" sz="2000" u="none" strike="noStrike" dirty="0" err="1">
                          <a:effectLst/>
                        </a:rPr>
                        <a:t>bachelor</a:t>
                      </a:r>
                      <a:r>
                        <a:rPr lang="fr-CH" sz="2000" u="none" strike="noStrike" dirty="0">
                          <a:effectLst/>
                        </a:rPr>
                        <a:t> en électronique embarquée et mécatronique à l'HEIG-VD. Je n'ai pas l'impression que le cours liés au Master en mécatronique donnent un réel approfondissement du domaine mais plus un récapitulatif avec un très léger approfondissement. Mais pas suffisant.</a:t>
                      </a:r>
                      <a:br>
                        <a:rPr lang="fr-CH" sz="2000" u="none" strike="noStrike" dirty="0">
                          <a:effectLst/>
                        </a:rPr>
                      </a:br>
                      <a:r>
                        <a:rPr lang="fr-CH" sz="2000" u="none" strike="noStrike" dirty="0">
                          <a:effectLst/>
                        </a:rPr>
                        <a:t/>
                      </a:r>
                      <a:br>
                        <a:rPr lang="fr-CH" sz="2000" u="none" strike="noStrike" dirty="0">
                          <a:effectLst/>
                        </a:rPr>
                      </a:br>
                      <a:r>
                        <a:rPr lang="fr-CH" sz="2000" u="none" strike="noStrike" dirty="0">
                          <a:effectLst/>
                        </a:rPr>
                        <a:t>J'ai également l'impression que les conditions d'entrées ne sont pas très bien défini car des personnes de formation assez différente (ex. TIN, TIC) peuvent se retrouver dans des cours en commun qui nécessite plusieurs notion qui s’acquière lors du </a:t>
                      </a:r>
                      <a:r>
                        <a:rPr lang="fr-CH" sz="2000" u="none" strike="noStrike" dirty="0" err="1">
                          <a:effectLst/>
                        </a:rPr>
                        <a:t>Bachelor</a:t>
                      </a:r>
                      <a:r>
                        <a:rPr lang="fr-CH" sz="2000" u="none" strike="noStrike" dirty="0">
                          <a:effectLst/>
                        </a:rPr>
                        <a:t> dans l'un ou l'autre de ces départements.</a:t>
                      </a:r>
                      <a:endParaRPr lang="fr-CH" sz="2000" b="0" i="0" u="none" strike="noStrike" dirty="0">
                        <a:effectLst/>
                        <a:latin typeface="Arial" panose="020B0604020202020204" pitchFamily="34" charset="0"/>
                      </a:endParaRPr>
                    </a:p>
                  </a:txBody>
                  <a:tcPr marL="3478" marR="3478" marT="3478" marB="0" anchor="b"/>
                </a:tc>
              </a:tr>
            </a:tbl>
          </a:graphicData>
        </a:graphic>
      </p:graphicFrame>
    </p:spTree>
    <p:extLst>
      <p:ext uri="{BB962C8B-B14F-4D97-AF65-F5344CB8AC3E}">
        <p14:creationId xmlns:p14="http://schemas.microsoft.com/office/powerpoint/2010/main" val="366139449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a:t>…Commentaires </a:t>
            </a:r>
            <a:r>
              <a:rPr lang="fr-CH" sz="2800" dirty="0"/>
              <a:t>(Q.19</a:t>
            </a:r>
            <a:r>
              <a:rPr lang="fr-CH" sz="2800" dirty="0" smtClean="0"/>
              <a:t>)</a:t>
            </a:r>
            <a:endParaRPr lang="fr-CH" dirty="0"/>
          </a:p>
        </p:txBody>
      </p:sp>
      <p:graphicFrame>
        <p:nvGraphicFramePr>
          <p:cNvPr id="4" name="Tableau 3"/>
          <p:cNvGraphicFramePr>
            <a:graphicFrameLocks noGrp="1"/>
          </p:cNvGraphicFramePr>
          <p:nvPr>
            <p:extLst>
              <p:ext uri="{D42A27DB-BD31-4B8C-83A1-F6EECF244321}">
                <p14:modId xmlns:p14="http://schemas.microsoft.com/office/powerpoint/2010/main" val="1120552278"/>
              </p:ext>
            </p:extLst>
          </p:nvPr>
        </p:nvGraphicFramePr>
        <p:xfrm>
          <a:off x="385993" y="1221422"/>
          <a:ext cx="17065896" cy="8683114"/>
        </p:xfrm>
        <a:graphic>
          <a:graphicData uri="http://schemas.openxmlformats.org/drawingml/2006/table">
            <a:tbl>
              <a:tblPr>
                <a:tableStyleId>{073A0DAA-6AF3-43AB-8588-CEC1D06C72B9}</a:tableStyleId>
              </a:tblPr>
              <a:tblGrid>
                <a:gridCol w="868430"/>
                <a:gridCol w="1872208"/>
                <a:gridCol w="14325258"/>
              </a:tblGrid>
              <a:tr h="646044">
                <a:tc>
                  <a:txBody>
                    <a:bodyPr/>
                    <a:lstStyle/>
                    <a:p>
                      <a:pPr algn="l" fontAlgn="b"/>
                      <a:r>
                        <a:rPr lang="fr-CH" sz="2000" u="none" strike="noStrike" dirty="0">
                          <a:effectLst/>
                        </a:rPr>
                        <a:t>32</a:t>
                      </a:r>
                      <a:endParaRPr lang="fr-CH" sz="2000" b="0" i="0" u="none" strike="noStrike" dirty="0">
                        <a:effectLst/>
                        <a:latin typeface="Arial" panose="020B0604020202020204" pitchFamily="34" charset="0"/>
                      </a:endParaRPr>
                    </a:p>
                  </a:txBody>
                  <a:tcPr marL="3478" marR="3478" marT="3478" marB="0" anchor="b"/>
                </a:tc>
                <a:tc>
                  <a:txBody>
                    <a:bodyPr/>
                    <a:lstStyle/>
                    <a:p>
                      <a:pPr algn="l" fontAlgn="b"/>
                      <a:r>
                        <a:rPr lang="fr-CH" sz="2000" u="none" strike="noStrike">
                          <a:effectLst/>
                        </a:rPr>
                        <a:t>Pas d'esprit campus</a:t>
                      </a:r>
                      <a:endParaRPr lang="fr-CH" sz="2000" b="0" i="0" u="none" strike="noStrike">
                        <a:effectLst/>
                        <a:latin typeface="Arial" panose="020B0604020202020204" pitchFamily="34" charset="0"/>
                      </a:endParaRPr>
                    </a:p>
                  </a:txBody>
                  <a:tcPr marL="3478" marR="3478" marT="3478" marB="0" anchor="b"/>
                </a:tc>
                <a:tc>
                  <a:txBody>
                    <a:bodyPr/>
                    <a:lstStyle/>
                    <a:p>
                      <a:pPr algn="l" fontAlgn="b"/>
                      <a:r>
                        <a:rPr lang="fr-CH" sz="2000" u="none" strike="noStrike" dirty="0">
                          <a:effectLst/>
                        </a:rPr>
                        <a:t>Il serait </a:t>
                      </a:r>
                      <a:r>
                        <a:rPr lang="fr-CH" sz="2000" u="none" strike="noStrike" dirty="0" err="1">
                          <a:effectLst/>
                        </a:rPr>
                        <a:t>pertinant</a:t>
                      </a:r>
                      <a:r>
                        <a:rPr lang="fr-CH" sz="2000" u="none" strike="noStrike" dirty="0">
                          <a:effectLst/>
                        </a:rPr>
                        <a:t> d'avoir des facilités sportive pour les étudiants et créer un mini-campus un peu plus dynamique à Lausanne.</a:t>
                      </a:r>
                      <a:br>
                        <a:rPr lang="fr-CH" sz="2000" u="none" strike="noStrike" dirty="0">
                          <a:effectLst/>
                        </a:rPr>
                      </a:br>
                      <a:r>
                        <a:rPr lang="fr-CH" sz="2000" u="none" strike="noStrike" dirty="0">
                          <a:effectLst/>
                        </a:rPr>
                        <a:t>Trop de cours sont des introductions de sujets. Nous sommes en master, on devrais se spécialiser et non apprendre des généralité.</a:t>
                      </a:r>
                      <a:endParaRPr lang="fr-CH" sz="2000" b="0" i="0" u="none" strike="noStrike" dirty="0">
                        <a:effectLst/>
                        <a:latin typeface="Arial" panose="020B0604020202020204" pitchFamily="34" charset="0"/>
                      </a:endParaRPr>
                    </a:p>
                  </a:txBody>
                  <a:tcPr marL="3478" marR="3478" marT="3478" marB="0" anchor="b"/>
                </a:tc>
              </a:tr>
              <a:tr h="7069836">
                <a:tc>
                  <a:txBody>
                    <a:bodyPr/>
                    <a:lstStyle/>
                    <a:p>
                      <a:pPr algn="l" fontAlgn="b"/>
                      <a:r>
                        <a:rPr lang="fr-CH" sz="2000" u="none" strike="noStrike" dirty="0">
                          <a:effectLst/>
                        </a:rPr>
                        <a:t>33</a:t>
                      </a:r>
                      <a:endParaRPr lang="fr-CH" sz="2000" b="0" i="0" u="none" strike="noStrike" dirty="0">
                        <a:effectLst/>
                        <a:latin typeface="Arial" panose="020B0604020202020204" pitchFamily="34" charset="0"/>
                      </a:endParaRPr>
                    </a:p>
                  </a:txBody>
                  <a:tcPr marL="3478" marR="3478" marT="3478" marB="0" anchor="b"/>
                </a:tc>
                <a:tc>
                  <a:txBody>
                    <a:bodyPr/>
                    <a:lstStyle/>
                    <a:p>
                      <a:pPr algn="l" fontAlgn="b"/>
                      <a:r>
                        <a:rPr lang="fr-CH" sz="2000" u="none" strike="noStrike">
                          <a:effectLst/>
                        </a:rPr>
                        <a:t>Tout n'est pas intéressant</a:t>
                      </a:r>
                      <a:endParaRPr lang="fr-CH" sz="2000" b="0" i="0" u="none" strike="noStrike">
                        <a:effectLst/>
                        <a:latin typeface="Arial" panose="020B0604020202020204" pitchFamily="34" charset="0"/>
                      </a:endParaRPr>
                    </a:p>
                  </a:txBody>
                  <a:tcPr marL="3478" marR="3478" marT="3478" marB="0" anchor="b"/>
                </a:tc>
                <a:tc>
                  <a:txBody>
                    <a:bodyPr/>
                    <a:lstStyle/>
                    <a:p>
                      <a:pPr algn="l" fontAlgn="b"/>
                      <a:r>
                        <a:rPr lang="fr-CH" sz="2000" u="none" strike="noStrike" dirty="0">
                          <a:effectLst/>
                        </a:rPr>
                        <a:t>Mon seul regret par rapport au système scolaire en Suisse, c'est le fait d'avoir à chaque "étape" du cursus des cours qui ne m'intéresse pas. Je m'explique :</a:t>
                      </a:r>
                      <a:br>
                        <a:rPr lang="fr-CH" sz="2000" u="none" strike="noStrike" dirty="0">
                          <a:effectLst/>
                        </a:rPr>
                      </a:br>
                      <a:r>
                        <a:rPr lang="fr-CH" sz="2000" u="none" strike="noStrike" dirty="0">
                          <a:effectLst/>
                        </a:rPr>
                        <a:t>- En CFC, on nous oblige à voir les choses de manière généraliste (ce qui est pour moi primordial, surtout que la spécialisation se fait par la suite). À côté du CFC, on nous oblige d'avoir une maturité qui en soit contient des cours totalement inutile pour la suite du cursus scolaire (Ex: histoire, géographie, écologie, et j'en passe) -&gt; le temps consacré à ces cours (qui aujourd'hui n'ont aucune utilité pour moi et dont la plupart j'ai oublié tout le contenu appris par cœur à l'époque.), aurait pu être investi de manière plus approfondi dans des cours plus intéressants (approfondir les cours CFC par exemple)</a:t>
                      </a:r>
                      <a:br>
                        <a:rPr lang="fr-CH" sz="2000" u="none" strike="noStrike" dirty="0">
                          <a:effectLst/>
                        </a:rPr>
                      </a:br>
                      <a:r>
                        <a:rPr lang="fr-CH" sz="2000" u="none" strike="noStrike" dirty="0">
                          <a:effectLst/>
                        </a:rPr>
                        <a:t>- En </a:t>
                      </a:r>
                      <a:r>
                        <a:rPr lang="fr-CH" sz="2000" u="none" strike="noStrike" dirty="0" err="1">
                          <a:effectLst/>
                        </a:rPr>
                        <a:t>bachelor</a:t>
                      </a:r>
                      <a:r>
                        <a:rPr lang="fr-CH" sz="2000" u="none" strike="noStrike" dirty="0">
                          <a:effectLst/>
                        </a:rPr>
                        <a:t>, on nous promet une spécialisation (dans mon cas développement logiciel) mais à côté on nous met à nouveau des cours qui nous servent à "pas grand" chose -&gt; par exemple les cours de physique, d'analyse de signaux, etc. Je ne dis pas que ces cours ne sont pas intéressants, mais pourraient être des cours à options, ou les remplacer par des cours qui nous concernent encore plus.</a:t>
                      </a:r>
                      <a:br>
                        <a:rPr lang="fr-CH" sz="2000" u="none" strike="noStrike" dirty="0">
                          <a:effectLst/>
                        </a:rPr>
                      </a:br>
                      <a:r>
                        <a:rPr lang="fr-CH" sz="2000" u="none" strike="noStrike" dirty="0">
                          <a:effectLst/>
                        </a:rPr>
                        <a:t>- En master, je me réjouissais d'approfondir encore plus ma spécialisation, cependant, je me rends compte assez rapidement que ce n'est pas vraiment comme je l'imaginais. On nous oblige à avoir 3 cours obligatoire (catégorie C) qui prennent beaucoup de temps, ne sont pas vraiment intéressant (toujours de mon point de vue), et que je les aurais vraiment consacré à d'autres cours tellement plus intéressant qui sont en option. Au final, je me retrouve à nouveau a devoir apprendre pleins de cours "par cœur" pour les oublier à nouveaux dans quelques mois et tout cela juste pour avoir mes crédits... Je veux bien que ces cours soient importants pour certains, mais au moins laisser tout les cours à options seraient pour moi une bonne idée. Cela permettrait de se spécialiser que dans les domaines qu'on aime, on ne serait pas obligé d'aller aux cours obligatoires qu'on n'aime pas et devoir au final bosser autre chose pendant le cour (ce que font beaucoup d'étudiants) et cela motiverait aussi beaucoup plus les profs de ne voir que les élèves intéressés à son cours et qui l'écoutent.</a:t>
                      </a:r>
                      <a:br>
                        <a:rPr lang="fr-CH" sz="2000" u="none" strike="noStrike" dirty="0">
                          <a:effectLst/>
                        </a:rPr>
                      </a:br>
                      <a:r>
                        <a:rPr lang="fr-CH" sz="2000" u="none" strike="noStrike" dirty="0">
                          <a:effectLst/>
                        </a:rPr>
                        <a:t>Il y aurait beaucoup de choses à dire et il y a certainement débat dans à peu près tout ce que je viens de dire. Ceci dit, ce que je viens d'exprimer est juste un aperçu de mes pensées, et en aucun cas, j'ai voulu rabaisser la HES-SO. En soi la HES-SO reste quand même une des meilleurs écoles que j'ai pu suivre jusqu'aujourd'hui, j'ai bien plus de pensées positif que négatifs, autrement, je ne serais pas là aujourd'hui.</a:t>
                      </a:r>
                      <a:endParaRPr lang="fr-CH" sz="2000" b="0" i="0" u="none" strike="noStrike" dirty="0">
                        <a:effectLst/>
                        <a:latin typeface="Arial" panose="020B0604020202020204" pitchFamily="34" charset="0"/>
                      </a:endParaRPr>
                    </a:p>
                  </a:txBody>
                  <a:tcPr marL="3478" marR="3478" marT="3478" marB="0" anchor="b"/>
                </a:tc>
              </a:tr>
              <a:tr h="967234">
                <a:tc>
                  <a:txBody>
                    <a:bodyPr/>
                    <a:lstStyle/>
                    <a:p>
                      <a:pPr algn="l" fontAlgn="b"/>
                      <a:r>
                        <a:rPr lang="fr-CH" sz="2000" u="none" strike="noStrike" dirty="0">
                          <a:effectLst/>
                        </a:rPr>
                        <a:t>34</a:t>
                      </a:r>
                      <a:endParaRPr lang="fr-CH" sz="2000" b="0" i="0" u="none" strike="noStrike" dirty="0">
                        <a:effectLst/>
                        <a:latin typeface="Arial" panose="020B0604020202020204" pitchFamily="34" charset="0"/>
                      </a:endParaRPr>
                    </a:p>
                  </a:txBody>
                  <a:tcPr marL="3478" marR="3478" marT="3478" marB="0" anchor="b"/>
                </a:tc>
                <a:tc>
                  <a:txBody>
                    <a:bodyPr/>
                    <a:lstStyle/>
                    <a:p>
                      <a:pPr algn="l" fontAlgn="b"/>
                      <a:r>
                        <a:rPr lang="fr-CH" sz="2000" u="none" strike="noStrike">
                          <a:effectLst/>
                        </a:rPr>
                        <a:t>Trop de module de savoir contextuel </a:t>
                      </a:r>
                      <a:endParaRPr lang="fr-CH" sz="2000" b="0" i="0" u="none" strike="noStrike">
                        <a:effectLst/>
                        <a:latin typeface="Arial" panose="020B0604020202020204" pitchFamily="34" charset="0"/>
                      </a:endParaRPr>
                    </a:p>
                  </a:txBody>
                  <a:tcPr marL="3478" marR="3478" marT="3478" marB="0" anchor="b"/>
                </a:tc>
                <a:tc>
                  <a:txBody>
                    <a:bodyPr/>
                    <a:lstStyle/>
                    <a:p>
                      <a:pPr algn="l" fontAlgn="b"/>
                      <a:r>
                        <a:rPr lang="fr-CH" sz="2000" u="none" strike="noStrike" dirty="0">
                          <a:effectLst/>
                        </a:rPr>
                        <a:t>Trop de modules de savoir contextuel.</a:t>
                      </a:r>
                      <a:endParaRPr lang="fr-CH" sz="2000" b="1" i="0" u="none" strike="noStrike" dirty="0">
                        <a:effectLst/>
                        <a:latin typeface="Arial" panose="020B0604020202020204" pitchFamily="34" charset="0"/>
                      </a:endParaRPr>
                    </a:p>
                  </a:txBody>
                  <a:tcPr marL="3478" marR="3478" marT="3478" marB="0" anchor="b"/>
                </a:tc>
              </a:tr>
            </a:tbl>
          </a:graphicData>
        </a:graphic>
      </p:graphicFrame>
    </p:spTree>
    <p:extLst>
      <p:ext uri="{BB962C8B-B14F-4D97-AF65-F5344CB8AC3E}">
        <p14:creationId xmlns:p14="http://schemas.microsoft.com/office/powerpoint/2010/main" val="213064636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0BDB41BD-C40E-4A62-8B20-9A21F5FF8340}"/>
              </a:ext>
            </a:extLst>
          </p:cNvPr>
          <p:cNvSpPr>
            <a:spLocks noGrp="1"/>
          </p:cNvSpPr>
          <p:nvPr>
            <p:ph type="title"/>
          </p:nvPr>
        </p:nvSpPr>
        <p:spPr/>
        <p:txBody>
          <a:bodyPr/>
          <a:lstStyle/>
          <a:p>
            <a:r>
              <a:rPr lang="fr-CH" dirty="0" smtClean="0"/>
              <a:t>Merci de votre attention ! </a:t>
            </a:r>
            <a:endParaRPr lang="fr-CH" dirty="0"/>
          </a:p>
        </p:txBody>
      </p:sp>
    </p:spTree>
    <p:extLst>
      <p:ext uri="{BB962C8B-B14F-4D97-AF65-F5344CB8AC3E}">
        <p14:creationId xmlns:p14="http://schemas.microsoft.com/office/powerpoint/2010/main" val="28125692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Profil général </a:t>
            </a:r>
            <a:r>
              <a:rPr lang="fr-CH" sz="2800" dirty="0" smtClean="0"/>
              <a:t>(Q.1)</a:t>
            </a:r>
            <a:endParaRPr lang="fr-CH" dirty="0"/>
          </a:p>
        </p:txBody>
      </p:sp>
      <p:pic>
        <p:nvPicPr>
          <p:cNvPr id="4" name="Image 3"/>
          <p:cNvPicPr>
            <a:picLocks noChangeAspect="1"/>
          </p:cNvPicPr>
          <p:nvPr/>
        </p:nvPicPr>
        <p:blipFill rotWithShape="1">
          <a:blip r:embed="rId3"/>
          <a:srcRect t="1367"/>
          <a:stretch/>
        </p:blipFill>
        <p:spPr>
          <a:xfrm>
            <a:off x="920855" y="2229467"/>
            <a:ext cx="6828571" cy="5194659"/>
          </a:xfrm>
          <a:prstGeom prst="rect">
            <a:avLst/>
          </a:prstGeom>
        </p:spPr>
      </p:pic>
      <p:pic>
        <p:nvPicPr>
          <p:cNvPr id="5" name="Image 4"/>
          <p:cNvPicPr>
            <a:picLocks noChangeAspect="1"/>
          </p:cNvPicPr>
          <p:nvPr/>
        </p:nvPicPr>
        <p:blipFill rotWithShape="1">
          <a:blip r:embed="rId4"/>
          <a:srcRect l="6661" r="12064"/>
          <a:stretch/>
        </p:blipFill>
        <p:spPr>
          <a:xfrm>
            <a:off x="6583015" y="4088827"/>
            <a:ext cx="4392489" cy="1475937"/>
          </a:xfrm>
          <a:prstGeom prst="rect">
            <a:avLst/>
          </a:prstGeom>
        </p:spPr>
      </p:pic>
      <p:sp>
        <p:nvSpPr>
          <p:cNvPr id="6" name="ZoneTexte 5"/>
          <p:cNvSpPr txBox="1"/>
          <p:nvPr/>
        </p:nvSpPr>
        <p:spPr>
          <a:xfrm>
            <a:off x="385993" y="7816304"/>
            <a:ext cx="1332227" cy="400110"/>
          </a:xfrm>
          <a:prstGeom prst="rect">
            <a:avLst/>
          </a:prstGeom>
          <a:solidFill>
            <a:schemeClr val="bg1"/>
          </a:solid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N=161</a:t>
            </a:r>
            <a:endParaRPr lang="en-US" sz="2000" dirty="0">
              <a:solidFill>
                <a:prstClr val="black">
                  <a:lumMod val="65000"/>
                  <a:lumOff val="35000"/>
                </a:prstClr>
              </a:solidFill>
            </a:endParaRPr>
          </a:p>
        </p:txBody>
      </p:sp>
      <p:sp>
        <p:nvSpPr>
          <p:cNvPr id="7" name="ZoneTexte 6"/>
          <p:cNvSpPr txBox="1"/>
          <p:nvPr/>
        </p:nvSpPr>
        <p:spPr>
          <a:xfrm>
            <a:off x="3008499" y="5286007"/>
            <a:ext cx="1332227" cy="707886"/>
          </a:xfrm>
          <a:prstGeom prst="rect">
            <a:avLst/>
          </a:prstGeom>
          <a:no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147</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91.3%</a:t>
            </a:r>
            <a:endParaRPr lang="en-US" sz="2000" dirty="0">
              <a:solidFill>
                <a:prstClr val="black">
                  <a:lumMod val="65000"/>
                  <a:lumOff val="35000"/>
                </a:prstClr>
              </a:solidFill>
            </a:endParaRPr>
          </a:p>
        </p:txBody>
      </p:sp>
      <p:sp>
        <p:nvSpPr>
          <p:cNvPr id="8" name="ZoneTexte 7"/>
          <p:cNvSpPr txBox="1"/>
          <p:nvPr/>
        </p:nvSpPr>
        <p:spPr>
          <a:xfrm>
            <a:off x="1718220" y="1613599"/>
            <a:ext cx="4968861" cy="461665"/>
          </a:xfrm>
          <a:prstGeom prst="rect">
            <a:avLst/>
          </a:prstGeom>
          <a:noFill/>
        </p:spPr>
        <p:txBody>
          <a:bodyPr wrap="none" rtlCol="0">
            <a:spAutoFit/>
          </a:bodyPr>
          <a:lstStyle/>
          <a:p>
            <a:pPr algn="ctr">
              <a:defRPr sz="4400" b="1" i="0" u="none" strike="noStrike" kern="1200" spc="0" normalizeH="0" baseline="0">
                <a:solidFill>
                  <a:prstClr val="black">
                    <a:lumMod val="50000"/>
                    <a:lumOff val="50000"/>
                  </a:prstClr>
                </a:solidFill>
                <a:latin typeface="+mj-lt"/>
                <a:ea typeface="+mj-ea"/>
                <a:cs typeface="+mj-cs"/>
              </a:defRPr>
            </a:pPr>
            <a:r>
              <a:rPr lang="fr-CH" sz="2400" dirty="0" smtClean="0"/>
              <a:t>Répartition femme/homme en n et %</a:t>
            </a:r>
            <a:endParaRPr lang="fr-CH" sz="2400" dirty="0"/>
          </a:p>
        </p:txBody>
      </p:sp>
      <p:sp>
        <p:nvSpPr>
          <p:cNvPr id="9" name="ZoneTexte 8"/>
          <p:cNvSpPr txBox="1"/>
          <p:nvPr/>
        </p:nvSpPr>
        <p:spPr>
          <a:xfrm>
            <a:off x="3669028" y="2477458"/>
            <a:ext cx="1332227" cy="707886"/>
          </a:xfrm>
          <a:prstGeom prst="rect">
            <a:avLst/>
          </a:prstGeom>
          <a:no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12</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7.5%</a:t>
            </a:r>
            <a:endParaRPr lang="en-US" sz="2000" dirty="0">
              <a:solidFill>
                <a:prstClr val="black">
                  <a:lumMod val="65000"/>
                  <a:lumOff val="35000"/>
                </a:prstClr>
              </a:solidFill>
            </a:endParaRPr>
          </a:p>
        </p:txBody>
      </p:sp>
      <p:sp>
        <p:nvSpPr>
          <p:cNvPr id="10" name="ZoneTexte 9"/>
          <p:cNvSpPr txBox="1"/>
          <p:nvPr/>
        </p:nvSpPr>
        <p:spPr>
          <a:xfrm>
            <a:off x="3076306" y="2189663"/>
            <a:ext cx="1332227" cy="707886"/>
          </a:xfrm>
          <a:prstGeom prst="rect">
            <a:avLst/>
          </a:prstGeom>
          <a:no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2</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1.2%</a:t>
            </a:r>
            <a:endParaRPr lang="en-US" sz="2000" dirty="0">
              <a:solidFill>
                <a:prstClr val="black">
                  <a:lumMod val="65000"/>
                  <a:lumOff val="35000"/>
                </a:prstClr>
              </a:solidFill>
            </a:endParaRPr>
          </a:p>
        </p:txBody>
      </p:sp>
      <p:graphicFrame>
        <p:nvGraphicFramePr>
          <p:cNvPr id="11" name="Graphique 10"/>
          <p:cNvGraphicFramePr>
            <a:graphicFrameLocks/>
          </p:cNvGraphicFramePr>
          <p:nvPr>
            <p:extLst>
              <p:ext uri="{D42A27DB-BD31-4B8C-83A1-F6EECF244321}">
                <p14:modId xmlns:p14="http://schemas.microsoft.com/office/powerpoint/2010/main" val="4213091484"/>
              </p:ext>
            </p:extLst>
          </p:nvPr>
        </p:nvGraphicFramePr>
        <p:xfrm>
          <a:off x="11229652" y="1421477"/>
          <a:ext cx="6832923" cy="6794937"/>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12706751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Profil </a:t>
            </a:r>
            <a:r>
              <a:rPr lang="fr-CH" dirty="0" err="1" smtClean="0"/>
              <a:t>étudiant-e</a:t>
            </a:r>
            <a:endParaRPr lang="fr-CH" dirty="0"/>
          </a:p>
        </p:txBody>
      </p:sp>
    </p:spTree>
    <p:extLst>
      <p:ext uri="{BB962C8B-B14F-4D97-AF65-F5344CB8AC3E}">
        <p14:creationId xmlns:p14="http://schemas.microsoft.com/office/powerpoint/2010/main" val="19633704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Profil </a:t>
            </a:r>
            <a:r>
              <a:rPr lang="fr-CH" dirty="0" err="1" smtClean="0"/>
              <a:t>étudiant-e</a:t>
            </a:r>
            <a:r>
              <a:rPr lang="fr-CH" dirty="0" smtClean="0"/>
              <a:t> </a:t>
            </a:r>
            <a:r>
              <a:rPr lang="fr-CH" sz="2800" dirty="0" smtClean="0"/>
              <a:t>(Q.2) </a:t>
            </a:r>
            <a:endParaRPr lang="fr-CH" dirty="0"/>
          </a:p>
        </p:txBody>
      </p:sp>
      <p:graphicFrame>
        <p:nvGraphicFramePr>
          <p:cNvPr id="4" name="Graphique 3"/>
          <p:cNvGraphicFramePr>
            <a:graphicFrameLocks/>
          </p:cNvGraphicFramePr>
          <p:nvPr>
            <p:extLst>
              <p:ext uri="{D42A27DB-BD31-4B8C-83A1-F6EECF244321}">
                <p14:modId xmlns:p14="http://schemas.microsoft.com/office/powerpoint/2010/main" val="3373724777"/>
              </p:ext>
            </p:extLst>
          </p:nvPr>
        </p:nvGraphicFramePr>
        <p:xfrm>
          <a:off x="3054623" y="1695624"/>
          <a:ext cx="10441160" cy="8136904"/>
        </p:xfrm>
        <a:graphic>
          <a:graphicData uri="http://schemas.openxmlformats.org/drawingml/2006/chart">
            <c:chart xmlns:c="http://schemas.openxmlformats.org/drawingml/2006/chart" xmlns:r="http://schemas.openxmlformats.org/officeDocument/2006/relationships" r:id="rId2"/>
          </a:graphicData>
        </a:graphic>
      </p:graphicFrame>
      <p:sp>
        <p:nvSpPr>
          <p:cNvPr id="5" name="ZoneTexte 4"/>
          <p:cNvSpPr txBox="1"/>
          <p:nvPr/>
        </p:nvSpPr>
        <p:spPr>
          <a:xfrm>
            <a:off x="534343" y="8331699"/>
            <a:ext cx="1332227" cy="400110"/>
          </a:xfrm>
          <a:prstGeom prst="rect">
            <a:avLst/>
          </a:prstGeom>
          <a:solidFill>
            <a:schemeClr val="bg1"/>
          </a:solid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N=161</a:t>
            </a:r>
            <a:endParaRPr lang="en-US" sz="2000" dirty="0">
              <a:solidFill>
                <a:prstClr val="black">
                  <a:lumMod val="65000"/>
                  <a:lumOff val="35000"/>
                </a:prstClr>
              </a:solidFill>
            </a:endParaRPr>
          </a:p>
        </p:txBody>
      </p:sp>
    </p:spTree>
    <p:extLst>
      <p:ext uri="{BB962C8B-B14F-4D97-AF65-F5344CB8AC3E}">
        <p14:creationId xmlns:p14="http://schemas.microsoft.com/office/powerpoint/2010/main" val="34232499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Profil </a:t>
            </a:r>
            <a:r>
              <a:rPr lang="fr-CH" dirty="0" err="1" smtClean="0"/>
              <a:t>étudiant-e</a:t>
            </a:r>
            <a:r>
              <a:rPr lang="fr-CH" dirty="0" smtClean="0"/>
              <a:t> </a:t>
            </a:r>
            <a:r>
              <a:rPr lang="fr-CH" sz="2800" dirty="0" smtClean="0"/>
              <a:t>(Q.3-Q.6)</a:t>
            </a:r>
            <a:endParaRPr lang="fr-CH" dirty="0"/>
          </a:p>
        </p:txBody>
      </p:sp>
      <p:graphicFrame>
        <p:nvGraphicFramePr>
          <p:cNvPr id="4" name="Graphique 3"/>
          <p:cNvGraphicFramePr>
            <a:graphicFrameLocks/>
          </p:cNvGraphicFramePr>
          <p:nvPr>
            <p:extLst>
              <p:ext uri="{D42A27DB-BD31-4B8C-83A1-F6EECF244321}">
                <p14:modId xmlns:p14="http://schemas.microsoft.com/office/powerpoint/2010/main" val="2969008586"/>
              </p:ext>
            </p:extLst>
          </p:nvPr>
        </p:nvGraphicFramePr>
        <p:xfrm>
          <a:off x="174303" y="2127672"/>
          <a:ext cx="7704856" cy="554461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Graphique 4"/>
          <p:cNvGraphicFramePr>
            <a:graphicFrameLocks/>
          </p:cNvGraphicFramePr>
          <p:nvPr>
            <p:extLst>
              <p:ext uri="{D42A27DB-BD31-4B8C-83A1-F6EECF244321}">
                <p14:modId xmlns:p14="http://schemas.microsoft.com/office/powerpoint/2010/main" val="1066965507"/>
              </p:ext>
            </p:extLst>
          </p:nvPr>
        </p:nvGraphicFramePr>
        <p:xfrm>
          <a:off x="8347290" y="1600060"/>
          <a:ext cx="8964917" cy="6616354"/>
        </p:xfrm>
        <a:graphic>
          <a:graphicData uri="http://schemas.openxmlformats.org/drawingml/2006/chart">
            <c:chart xmlns:c="http://schemas.openxmlformats.org/drawingml/2006/chart" xmlns:r="http://schemas.openxmlformats.org/officeDocument/2006/relationships" r:id="rId3"/>
          </a:graphicData>
        </a:graphic>
      </p:graphicFrame>
      <p:sp>
        <p:nvSpPr>
          <p:cNvPr id="6" name="ZoneTexte 5"/>
          <p:cNvSpPr txBox="1"/>
          <p:nvPr/>
        </p:nvSpPr>
        <p:spPr>
          <a:xfrm>
            <a:off x="385993" y="7816304"/>
            <a:ext cx="1332227" cy="400110"/>
          </a:xfrm>
          <a:prstGeom prst="rect">
            <a:avLst/>
          </a:prstGeom>
          <a:solidFill>
            <a:schemeClr val="bg1"/>
          </a:solid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N=161</a:t>
            </a:r>
            <a:endParaRPr lang="en-US" sz="2000" dirty="0">
              <a:solidFill>
                <a:prstClr val="black">
                  <a:lumMod val="65000"/>
                  <a:lumOff val="35000"/>
                </a:prstClr>
              </a:solidFill>
            </a:endParaRPr>
          </a:p>
        </p:txBody>
      </p:sp>
      <p:sp>
        <p:nvSpPr>
          <p:cNvPr id="7" name="ZoneTexte 6"/>
          <p:cNvSpPr txBox="1"/>
          <p:nvPr/>
        </p:nvSpPr>
        <p:spPr>
          <a:xfrm>
            <a:off x="4638799" y="4546037"/>
            <a:ext cx="1332227" cy="707886"/>
          </a:xfrm>
          <a:prstGeom prst="rect">
            <a:avLst/>
          </a:prstGeom>
          <a:no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73</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45.3%</a:t>
            </a:r>
            <a:endParaRPr lang="en-US" sz="2000" dirty="0">
              <a:solidFill>
                <a:schemeClr val="bg1"/>
              </a:solidFill>
            </a:endParaRPr>
          </a:p>
        </p:txBody>
      </p:sp>
      <p:sp>
        <p:nvSpPr>
          <p:cNvPr id="8" name="ZoneTexte 7"/>
          <p:cNvSpPr txBox="1"/>
          <p:nvPr/>
        </p:nvSpPr>
        <p:spPr>
          <a:xfrm>
            <a:off x="2550567" y="5584056"/>
            <a:ext cx="1332227" cy="707886"/>
          </a:xfrm>
          <a:prstGeom prst="rect">
            <a:avLst/>
          </a:prstGeom>
          <a:no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60</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37.3%</a:t>
            </a:r>
            <a:endParaRPr lang="en-US" sz="2000" dirty="0">
              <a:solidFill>
                <a:schemeClr val="bg1"/>
              </a:solidFill>
            </a:endParaRPr>
          </a:p>
        </p:txBody>
      </p:sp>
      <p:sp>
        <p:nvSpPr>
          <p:cNvPr id="9" name="ZoneTexte 8"/>
          <p:cNvSpPr txBox="1"/>
          <p:nvPr/>
        </p:nvSpPr>
        <p:spPr>
          <a:xfrm>
            <a:off x="2838599" y="3529331"/>
            <a:ext cx="1332227" cy="707886"/>
          </a:xfrm>
          <a:prstGeom prst="rect">
            <a:avLst/>
          </a:prstGeom>
          <a:no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28</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17.4%</a:t>
            </a:r>
            <a:endParaRPr lang="en-US" sz="2000" dirty="0">
              <a:solidFill>
                <a:schemeClr val="bg1"/>
              </a:solidFill>
            </a:endParaRPr>
          </a:p>
        </p:txBody>
      </p:sp>
      <p:sp>
        <p:nvSpPr>
          <p:cNvPr id="10" name="ZoneTexte 9"/>
          <p:cNvSpPr txBox="1"/>
          <p:nvPr/>
        </p:nvSpPr>
        <p:spPr>
          <a:xfrm>
            <a:off x="16646093" y="7947778"/>
            <a:ext cx="1332227" cy="400110"/>
          </a:xfrm>
          <a:prstGeom prst="rect">
            <a:avLst/>
          </a:prstGeom>
          <a:solidFill>
            <a:schemeClr val="bg1"/>
          </a:solid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N=161</a:t>
            </a:r>
            <a:endParaRPr lang="en-US" sz="2000" dirty="0">
              <a:solidFill>
                <a:prstClr val="black">
                  <a:lumMod val="65000"/>
                  <a:lumOff val="35000"/>
                </a:prstClr>
              </a:solidFill>
            </a:endParaRPr>
          </a:p>
        </p:txBody>
      </p:sp>
    </p:spTree>
    <p:extLst>
      <p:ext uri="{BB962C8B-B14F-4D97-AF65-F5344CB8AC3E}">
        <p14:creationId xmlns:p14="http://schemas.microsoft.com/office/powerpoint/2010/main" val="248746797"/>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de_titr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ésentation résultats" id="{FC40D4C2-DD06-48E4-87B0-51332EB1348D}" vid="{CD1C6845-F919-4F59-9C5F-A14A51B73AE1}"/>
    </a:ext>
  </a:extLst>
</a:theme>
</file>

<file path=ppt/theme/theme2.xml><?xml version="1.0" encoding="utf-8"?>
<a:theme xmlns:a="http://schemas.openxmlformats.org/drawingml/2006/main" name="Slides_contenu">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7CB7"/>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12700">
          <a:solidFill>
            <a:srgbClr val="565658"/>
          </a:solidFill>
        </a:ln>
      </a:spPr>
      <a:bodyPr wrap="square" lIns="0" tIns="0" rIns="0" bIns="0" rtlCol="0"/>
      <a:lstStyle>
        <a:defPPr>
          <a:defRPr/>
        </a:defPPr>
      </a:lstStyle>
    </a:spDef>
  </a:objectDefaults>
  <a:extraClrSchemeLst/>
  <a:extLst>
    <a:ext uri="{05A4C25C-085E-4340-85A3-A5531E510DB2}">
      <thm15:themeFamily xmlns:thm15="http://schemas.microsoft.com/office/thememl/2012/main" name="Présentation résultats" id="{FC40D4C2-DD06-48E4-87B0-51332EB1348D}" vid="{393BC04E-8897-450D-86B8-A5AC0F3B38C1}"/>
    </a:ext>
  </a:extLst>
</a:theme>
</file>

<file path=ppt/theme/theme3.xml><?xml version="1.0" encoding="utf-8"?>
<a:theme xmlns:a="http://schemas.openxmlformats.org/drawingml/2006/main" name="Slides_contenu_AVEC_NUMERO_DE_PAG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7CB7"/>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12700">
          <a:solidFill>
            <a:srgbClr val="565658"/>
          </a:solidFill>
        </a:ln>
      </a:spPr>
      <a:bodyPr wrap="square" lIns="0" tIns="0" rIns="0" bIns="0" rtlCol="0"/>
      <a:lstStyle>
        <a:defPPr>
          <a:defRPr/>
        </a:defPPr>
      </a:lstStyle>
    </a:spDef>
  </a:objectDefaults>
  <a:extraClrSchemeLst/>
  <a:extLst>
    <a:ext uri="{05A4C25C-085E-4340-85A3-A5531E510DB2}">
      <thm15:themeFamily xmlns:thm15="http://schemas.microsoft.com/office/thememl/2012/main" name="Présentation résultats" id="{FC40D4C2-DD06-48E4-87B0-51332EB1348D}" vid="{D279DE80-8893-49F2-B81C-9E925527B767}"/>
    </a:ext>
  </a:extLst>
</a:theme>
</file>

<file path=ppt/theme/theme4.xml><?xml version="1.0" encoding="utf-8"?>
<a:theme xmlns:a="http://schemas.openxmlformats.org/drawingml/2006/main" name="Intercalaire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7CB7"/>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12700">
          <a:solidFill>
            <a:srgbClr val="565658"/>
          </a:solidFill>
        </a:ln>
      </a:spPr>
      <a:bodyPr wrap="square" lIns="0" tIns="0" rIns="0" bIns="0" rtlCol="0"/>
      <a:lstStyle>
        <a:defPPr>
          <a:defRPr/>
        </a:defPPr>
      </a:lstStyle>
    </a:spDef>
  </a:objectDefaults>
  <a:extraClrSchemeLst/>
  <a:extLst>
    <a:ext uri="{05A4C25C-085E-4340-85A3-A5531E510DB2}">
      <thm15:themeFamily xmlns:thm15="http://schemas.microsoft.com/office/thememl/2012/main" name="Présentation résultats" id="{FC40D4C2-DD06-48E4-87B0-51332EB1348D}" vid="{5D07E6FB-F1C0-4D1D-80C8-8E58DDCBC8F1}"/>
    </a:ext>
  </a:extLst>
</a:theme>
</file>

<file path=ppt/theme/theme5.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197A3673800DB42B7D6B8A716F4BD35" ma:contentTypeVersion="2" ma:contentTypeDescription="Crée un document." ma:contentTypeScope="" ma:versionID="99dd382e389eb88f64ab9791013ece4c">
  <xsd:schema xmlns:xsd="http://www.w3.org/2001/XMLSchema" xmlns:xs="http://www.w3.org/2001/XMLSchema" xmlns:p="http://schemas.microsoft.com/office/2006/metadata/properties" targetNamespace="http://schemas.microsoft.com/office/2006/metadata/properties" ma:root="true" ma:fieldsID="fbd3fac4a5a660e005d0803b096db71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Description"/>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ct:contentTypeSchema xmlns:ct="http://schemas.microsoft.com/office/2006/metadata/contentType" xmlns:ma="http://schemas.microsoft.com/office/2006/metadata/properties/metaAttributes" ct:_="" ma:_="" ma:contentTypeName="Document GED" ma:contentTypeID="0x010100F78A8B77DC42FA40AFE75C66023A73FC00654F961FF1B2454BA0FA99AC6CF7F656" ma:contentTypeVersion="30" ma:contentTypeDescription="" ma:contentTypeScope="" ma:versionID="b139ab0836f04a35a5d6d4a3645c2f18">
  <xsd:schema xmlns:xsd="http://www.w3.org/2001/XMLSchema" xmlns:xs="http://www.w3.org/2001/XMLSchema" xmlns:p="http://schemas.microsoft.com/office/2006/metadata/properties" xmlns:ns1="http://schemas.microsoft.com/sharepoint/v3" xmlns:ns2="af2dd5d7-3211-4b36-96f4-f2714d44eb2a" xmlns:ns3="a2ba81c1-35e9-4ce7-815b-5d3874952508" xmlns:ns4="953b5d89-6987-4fe6-992a-0f54baff293a" targetNamespace="http://schemas.microsoft.com/office/2006/metadata/properties" ma:root="true" ma:fieldsID="9ae3573c8de74e6c071ea2e9eddc28c5" ns1:_="" ns2:_="" ns3:_="" ns4:_="">
    <xsd:import namespace="http://schemas.microsoft.com/sharepoint/v3"/>
    <xsd:import namespace="af2dd5d7-3211-4b36-96f4-f2714d44eb2a"/>
    <xsd:import namespace="a2ba81c1-35e9-4ce7-815b-5d3874952508"/>
    <xsd:import namespace="953b5d89-6987-4fe6-992a-0f54baff293a"/>
    <xsd:element name="properties">
      <xsd:complexType>
        <xsd:sequence>
          <xsd:element name="documentManagement">
            <xsd:complexType>
              <xsd:all>
                <xsd:element ref="ns2:PublicationIntranet" minOccurs="0"/>
                <xsd:element ref="ns4:Publication_x0020_Internet" minOccurs="0"/>
                <xsd:element ref="ns2:DateDocument" minOccurs="0"/>
                <xsd:element ref="ns3:Complement" minOccurs="0"/>
                <xsd:element ref="ns2:hc631d796a6a49bf9bba1f4b48421320" minOccurs="0"/>
                <xsd:element ref="ns2:oaeb3ec7ea4846bfbc099074bd4c3b8b" minOccurs="0"/>
                <xsd:element ref="ns3:hedfb3737b3b4b089e11a452a5aebbb1" minOccurs="0"/>
                <xsd:element ref="ns4:_dlc_DocId" minOccurs="0"/>
                <xsd:element ref="ns2:c0fa7ea60f664aaa8dcdaeef207d3c1a" minOccurs="0"/>
                <xsd:element ref="ns4:_dlc_DocIdUrl" minOccurs="0"/>
                <xsd:element ref="ns2:gfb5f5f3a4d84e9b8b863bf633a40951" minOccurs="0"/>
                <xsd:element ref="ns4:_dlc_DocIdPersistId" minOccurs="0"/>
                <xsd:element ref="ns4:l7efac3dca294db9b2d125a0373702c5" minOccurs="0"/>
                <xsd:element ref="ns2:l3d78001e14c48b1816ef5b835f4f682" minOccurs="0"/>
                <xsd:element ref="ns4:a0e53e5051a9459292eed078cc120b12" minOccurs="0"/>
                <xsd:element ref="ns2:TaxCatchAll" minOccurs="0"/>
                <xsd:element ref="ns2:TaxCatchAllLabel" minOccurs="0"/>
                <xsd:element ref="ns1:RelatedItems" minOccurs="0"/>
                <xsd:element ref="ns4:DossierPare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RelatedItems" ma:index="32" nillable="true" ma:displayName="Éléments connexes" ma:hidden="true" ma:internalName="RelatedItems" ma:readOnly="fals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f2dd5d7-3211-4b36-96f4-f2714d44eb2a" elementFormDefault="qualified">
    <xsd:import namespace="http://schemas.microsoft.com/office/2006/documentManagement/types"/>
    <xsd:import namespace="http://schemas.microsoft.com/office/infopath/2007/PartnerControls"/>
    <xsd:element name="PublicationIntranet" ma:index="6" nillable="true" ma:displayName="Publication Intranet" ma:default="Non" ma:description="Définit si le document doit être accessible sur l'intranet en vue d'une publication" ma:format="Dropdown" ma:internalName="PublicationIntranet">
      <xsd:simpleType>
        <xsd:restriction base="dms:Choice">
          <xsd:enumeration value="Non"/>
          <xsd:enumeration value="Oui - Rectorat"/>
          <xsd:enumeration value="Oui - Tout public"/>
        </xsd:restriction>
      </xsd:simpleType>
    </xsd:element>
    <xsd:element name="DateDocument" ma:index="8" nillable="true" ma:displayName="Date du document" ma:format="DateOnly" ma:internalName="DateDocument">
      <xsd:simpleType>
        <xsd:restriction base="dms:DateTime"/>
      </xsd:simpleType>
    </xsd:element>
    <xsd:element name="hc631d796a6a49bf9bba1f4b48421320" ma:index="15" ma:taxonomy="true" ma:internalName="hc631d796a6a49bf9bba1f4b48421320" ma:taxonomyFieldName="Theme" ma:displayName="Sujet" ma:default="" ma:fieldId="{1c631d79-6a6a-49bf-9bba-1f4b48421320}" ma:taxonomyMulti="true" ma:sspId="d82ae8c2-1dcd-4064-b89e-94e016b32d42" ma:termSetId="311a0c27-fa7b-4e89-bff5-1b426e32a5f7" ma:anchorId="00000000-0000-0000-0000-000000000000" ma:open="false" ma:isKeyword="false">
      <xsd:complexType>
        <xsd:sequence>
          <xsd:element ref="pc:Terms" minOccurs="0" maxOccurs="1"/>
        </xsd:sequence>
      </xsd:complexType>
    </xsd:element>
    <xsd:element name="oaeb3ec7ea4846bfbc099074bd4c3b8b" ma:index="17" ma:taxonomy="true" ma:internalName="oaeb3ec7ea4846bfbc099074bd4c3b8b" ma:taxonomyFieldName="Entite" ma:displayName="Responsable" ma:indexed="true" ma:default="" ma:fieldId="{8aeb3ec7-ea48-46bf-bc09-9074bd4c3b8b}" ma:sspId="d82ae8c2-1dcd-4064-b89e-94e016b32d42" ma:termSetId="a17fde5c-c676-4ff5-9dc5-721e26c7ce5d" ma:anchorId="00000000-0000-0000-0000-000000000000" ma:open="false" ma:isKeyword="false">
      <xsd:complexType>
        <xsd:sequence>
          <xsd:element ref="pc:Terms" minOccurs="0" maxOccurs="1"/>
        </xsd:sequence>
      </xsd:complexType>
    </xsd:element>
    <xsd:element name="c0fa7ea60f664aaa8dcdaeef207d3c1a" ma:index="23" nillable="true" ma:taxonomy="true" ma:internalName="c0fa7ea60f664aaa8dcdaeef207d3c1a" ma:taxonomyFieldName="Expediteur" ma:displayName="Expéditeur entité" ma:default="" ma:fieldId="{c0fa7ea6-0f66-4aaa-8dcd-aeef207d3c1a}" ma:taxonomyMulti="true" ma:sspId="d82ae8c2-1dcd-4064-b89e-94e016b32d42" ma:termSetId="6dd22c15-23f5-49de-8db4-e73aa616bcc9" ma:anchorId="00000000-0000-0000-0000-000000000000" ma:open="false" ma:isKeyword="false">
      <xsd:complexType>
        <xsd:sequence>
          <xsd:element ref="pc:Terms" minOccurs="0" maxOccurs="1"/>
        </xsd:sequence>
      </xsd:complexType>
    </xsd:element>
    <xsd:element name="gfb5f5f3a4d84e9b8b863bf633a40951" ma:index="25" nillable="true" ma:taxonomy="true" ma:internalName="gfb5f5f3a4d84e9b8b863bf633a40951" ma:taxonomyFieldName="Destinataire" ma:displayName="Destinataire entité" ma:default="" ma:fieldId="{0fb5f5f3-a4d8-4e9b-8b86-3bf633a40951}" ma:taxonomyMulti="true" ma:sspId="d82ae8c2-1dcd-4064-b89e-94e016b32d42" ma:termSetId="6dd22c15-23f5-49de-8db4-e73aa616bcc9" ma:anchorId="00000000-0000-0000-0000-000000000000" ma:open="false" ma:isKeyword="false">
      <xsd:complexType>
        <xsd:sequence>
          <xsd:element ref="pc:Terms" minOccurs="0" maxOccurs="1"/>
        </xsd:sequence>
      </xsd:complexType>
    </xsd:element>
    <xsd:element name="l3d78001e14c48b1816ef5b835f4f682" ma:index="28" ma:taxonomy="true" ma:internalName="l3d78001e14c48b1816ef5b835f4f682" ma:taxonomyFieldName="_TypeDocument" ma:displayName="Type du document" ma:indexed="true" ma:default="" ma:fieldId="{53d78001-e14c-48b1-816e-f5b835f4f682}" ma:sspId="d82ae8c2-1dcd-4064-b89e-94e016b32d42" ma:termSetId="fd6e14b5-5ab3-43e8-be1c-e3c445e2f97b" ma:anchorId="00000000-0000-0000-0000-000000000000" ma:open="false" ma:isKeyword="false">
      <xsd:complexType>
        <xsd:sequence>
          <xsd:element ref="pc:Terms" minOccurs="0" maxOccurs="1"/>
        </xsd:sequence>
      </xsd:complexType>
    </xsd:element>
    <xsd:element name="TaxCatchAll" ma:index="30" nillable="true" ma:displayName="Taxonomy Catch All Column" ma:hidden="true" ma:list="{8cdb463d-6c80-4650-804a-4eb51f0a6ea7}" ma:internalName="TaxCatchAll" ma:showField="CatchAllData" ma:web="953b5d89-6987-4fe6-992a-0f54baff293a">
      <xsd:complexType>
        <xsd:complexContent>
          <xsd:extension base="dms:MultiChoiceLookup">
            <xsd:sequence>
              <xsd:element name="Value" type="dms:Lookup" maxOccurs="unbounded" minOccurs="0" nillable="true"/>
            </xsd:sequence>
          </xsd:extension>
        </xsd:complexContent>
      </xsd:complexType>
    </xsd:element>
    <xsd:element name="TaxCatchAllLabel" ma:index="31" nillable="true" ma:displayName="Taxonomy Catch All Column1" ma:hidden="true" ma:list="{8cdb463d-6c80-4650-804a-4eb51f0a6ea7}" ma:internalName="TaxCatchAllLabel" ma:readOnly="true" ma:showField="CatchAllDataLabel" ma:web="953b5d89-6987-4fe6-992a-0f54baff293a">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a2ba81c1-35e9-4ce7-815b-5d3874952508" elementFormDefault="qualified">
    <xsd:import namespace="http://schemas.microsoft.com/office/2006/documentManagement/types"/>
    <xsd:import namespace="http://schemas.microsoft.com/office/infopath/2007/PartnerControls"/>
    <xsd:element name="Complement" ma:index="13" nillable="true" ma:displayName="Complément" ma:internalName="Complement">
      <xsd:simpleType>
        <xsd:restriction base="dms:Note">
          <xsd:maxLength value="255"/>
        </xsd:restriction>
      </xsd:simpleType>
    </xsd:element>
    <xsd:element name="hedfb3737b3b4b089e11a452a5aebbb1" ma:index="19" nillable="true" ma:taxonomy="true" ma:internalName="hedfb3737b3b4b089e11a452a5aebbb1" ma:taxonomyFieldName="Dossier0" ma:displayName="Dossier" ma:default="" ma:fieldId="{1edfb373-7b3b-4b08-9e11-a452a5aebbb1}" ma:taxonomyMulti="true" ma:sspId="d82ae8c2-1dcd-4064-b89e-94e016b32d42" ma:termSetId="eaec5ba7-ac7c-4138-966f-bd8c77dab80b" ma:anchorId="00000000-0000-0000-0000-000000000000"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953b5d89-6987-4fe6-992a-0f54baff293a" elementFormDefault="qualified">
    <xsd:import namespace="http://schemas.microsoft.com/office/2006/documentManagement/types"/>
    <xsd:import namespace="http://schemas.microsoft.com/office/infopath/2007/PartnerControls"/>
    <xsd:element name="Publication_x0020_Internet" ma:index="7" nillable="true" ma:displayName="Publication Internet" ma:default="Non" ma:description="Définit si le document doit être accessible sur le site internet en vue d'une publication" ma:format="Dropdown" ma:internalName="Publication_x0020_Internet">
      <xsd:simpleType>
        <xsd:restriction base="dms:Choice">
          <xsd:enumeration value="Non"/>
          <xsd:enumeration value="Oui"/>
        </xsd:restriction>
      </xsd:simpleType>
    </xsd:element>
    <xsd:element name="_dlc_DocId" ma:index="22" nillable="true" ma:displayName="Valeur d’ID de document" ma:description="Valeur de l’ID de document affecté à cet élément." ma:internalName="_dlc_DocId" ma:readOnly="true">
      <xsd:simpleType>
        <xsd:restriction base="dms:Text"/>
      </xsd:simpleType>
    </xsd:element>
    <xsd:element name="_dlc_DocIdUrl" ma:index="24" nillable="true" ma:displayName="ID de document" ma:description="Lien permanent vers ce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26" nillable="true" ma:displayName="Conserver l’ID" ma:description="Conserver l’ID lors de l’ajout." ma:hidden="true" ma:internalName="_dlc_DocIdPersistId" ma:readOnly="true">
      <xsd:simpleType>
        <xsd:restriction base="dms:Boolean"/>
      </xsd:simpleType>
    </xsd:element>
    <xsd:element name="l7efac3dca294db9b2d125a0373702c5" ma:index="27" nillable="true" ma:taxonomy="true" ma:internalName="l7efac3dca294db9b2d125a0373702c5" ma:taxonomyFieldName="ExpediteurHESSO" ma:displayName="Expéditeur personne" ma:default="" ma:fieldId="{57efac3d-ca29-4db9-b2d1-25a0373702c5}" ma:sspId="d82ae8c2-1dcd-4064-b89e-94e016b32d42" ma:termSetId="ff689b9f-796d-4f57-9b5e-a20316fdbf52" ma:anchorId="00000000-0000-0000-0000-000000000000" ma:open="false" ma:isKeyword="false">
      <xsd:complexType>
        <xsd:sequence>
          <xsd:element ref="pc:Terms" minOccurs="0" maxOccurs="1"/>
        </xsd:sequence>
      </xsd:complexType>
    </xsd:element>
    <xsd:element name="a0e53e5051a9459292eed078cc120b12" ma:index="29" nillable="true" ma:taxonomy="true" ma:internalName="a0e53e5051a9459292eed078cc120b12" ma:taxonomyFieldName="DestinataireHESSO" ma:displayName="Destinataire personne" ma:default="" ma:fieldId="{a0e53e50-51a9-4592-92ee-d078cc120b12}" ma:sspId="d82ae8c2-1dcd-4064-b89e-94e016b32d42" ma:termSetId="ff689b9f-796d-4f57-9b5e-a20316fdbf52" ma:anchorId="00000000-0000-0000-0000-000000000000" ma:open="false" ma:isKeyword="false">
      <xsd:complexType>
        <xsd:sequence>
          <xsd:element ref="pc:Terms" minOccurs="0" maxOccurs="1"/>
        </xsd:sequence>
      </xsd:complexType>
    </xsd:element>
    <xsd:element name="DossierParent" ma:index="33" nillable="true" ma:displayName="DossierParent" ma:hidden="true" ma:internalName="DossierParent" ma:readOnly="false">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4" ma:displayName="Type de contenu"/>
        <xsd:element ref="dc:title" minOccurs="0" maxOccurs="1" ma:index="1" ma:displayName="Description"/>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5.xml><?xml version="1.0" encoding="utf-8"?>
<?mso-contentType ?>
<spe:Receivers xmlns:spe="http://schemas.microsoft.com/sharepoint/events"/>
</file>

<file path=customXml/itemProps1.xml><?xml version="1.0" encoding="utf-8"?>
<ds:datastoreItem xmlns:ds="http://schemas.openxmlformats.org/officeDocument/2006/customXml" ds:itemID="{9F078C30-EC03-4EA4-B3FA-B037034BF5FB}">
  <ds:schemaRefs>
    <ds:schemaRef ds:uri="af2dd5d7-3211-4b36-96f4-f2714d44eb2a"/>
    <ds:schemaRef ds:uri="http://schemas.microsoft.com/office/2006/documentManagement/types"/>
    <ds:schemaRef ds:uri="http://purl.org/dc/elements/1.1/"/>
    <ds:schemaRef ds:uri="http://purl.org/dc/dcmitype/"/>
    <ds:schemaRef ds:uri="http://schemas.microsoft.com/sharepoint/v3"/>
    <ds:schemaRef ds:uri="a2ba81c1-35e9-4ce7-815b-5d3874952508"/>
    <ds:schemaRef ds:uri="http://purl.org/dc/terms/"/>
    <ds:schemaRef ds:uri="http://schemas.microsoft.com/office/infopath/2007/PartnerControls"/>
    <ds:schemaRef ds:uri="http://schemas.openxmlformats.org/package/2006/metadata/core-properties"/>
    <ds:schemaRef ds:uri="953b5d89-6987-4fe6-992a-0f54baff293a"/>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35C00B16-7891-4028-9F15-968A0B3BB2E4}"/>
</file>

<file path=customXml/itemProps3.xml><?xml version="1.0" encoding="utf-8"?>
<ds:datastoreItem xmlns:ds="http://schemas.openxmlformats.org/officeDocument/2006/customXml" ds:itemID="{E957D891-4DEF-4F18-8B56-D13B5FBE569B}">
  <ds:schemaRefs>
    <ds:schemaRef ds:uri="http://schemas.microsoft.com/sharepoint/v3/contenttype/forms"/>
  </ds:schemaRefs>
</ds:datastoreItem>
</file>

<file path=customXml/itemProps4.xml><?xml version="1.0" encoding="utf-8"?>
<ds:datastoreItem xmlns:ds="http://schemas.openxmlformats.org/officeDocument/2006/customXml" ds:itemID="{8E4F856C-2807-4D58-B678-428F300414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af2dd5d7-3211-4b36-96f4-f2714d44eb2a"/>
    <ds:schemaRef ds:uri="a2ba81c1-35e9-4ce7-815b-5d3874952508"/>
    <ds:schemaRef ds:uri="953b5d89-6987-4fe6-992a-0f54baff293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5.xml><?xml version="1.0" encoding="utf-8"?>
<ds:datastoreItem xmlns:ds="http://schemas.openxmlformats.org/officeDocument/2006/customXml" ds:itemID="{E856FA77-4A3D-480F-8E53-31A542DC109E}"/>
</file>

<file path=docProps/app.xml><?xml version="1.0" encoding="utf-8"?>
<Properties xmlns="http://schemas.openxmlformats.org/officeDocument/2006/extended-properties" xmlns:vt="http://schemas.openxmlformats.org/officeDocument/2006/docPropsVTypes">
  <Template>20181213 Résultats MSE_Alumni</Template>
  <TotalTime>1720</TotalTime>
  <Words>6711</Words>
  <Application>Microsoft Office PowerPoint</Application>
  <PresentationFormat>Personnalisé</PresentationFormat>
  <Paragraphs>1024</Paragraphs>
  <Slides>54</Slides>
  <Notes>20</Notes>
  <HiddenSlides>0</HiddenSlides>
  <MMClips>0</MMClips>
  <ScaleCrop>false</ScaleCrop>
  <HeadingPairs>
    <vt:vector size="6" baseType="variant">
      <vt:variant>
        <vt:lpstr>Polices utilisées</vt:lpstr>
      </vt:variant>
      <vt:variant>
        <vt:i4>4</vt:i4>
      </vt:variant>
      <vt:variant>
        <vt:lpstr>Thème</vt:lpstr>
      </vt:variant>
      <vt:variant>
        <vt:i4>4</vt:i4>
      </vt:variant>
      <vt:variant>
        <vt:lpstr>Titres des diapositives</vt:lpstr>
      </vt:variant>
      <vt:variant>
        <vt:i4>54</vt:i4>
      </vt:variant>
    </vt:vector>
  </HeadingPairs>
  <TitlesOfParts>
    <vt:vector size="62" baseType="lpstr">
      <vt:lpstr>Arial</vt:lpstr>
      <vt:lpstr>Calibri</vt:lpstr>
      <vt:lpstr>Symbol</vt:lpstr>
      <vt:lpstr>Wingdings</vt:lpstr>
      <vt:lpstr>Slide_titre</vt:lpstr>
      <vt:lpstr>Slides_contenu</vt:lpstr>
      <vt:lpstr>Slides_contenu_AVEC_NUMERO_DE_PAGE</vt:lpstr>
      <vt:lpstr>Intercalaires</vt:lpstr>
      <vt:lpstr>Résultats sondage MSE auprès des étudiant-e-s</vt:lpstr>
      <vt:lpstr>Sondage</vt:lpstr>
      <vt:lpstr>Sondage </vt:lpstr>
      <vt:lpstr>Résumé des réponses (au 18.12.2018)</vt:lpstr>
      <vt:lpstr>Profil général</vt:lpstr>
      <vt:lpstr>Profil général (Q.1)</vt:lpstr>
      <vt:lpstr>Profil étudiant-e</vt:lpstr>
      <vt:lpstr>Profil étudiant-e (Q.2) </vt:lpstr>
      <vt:lpstr>Profil étudiant-e (Q.3-Q.6)</vt:lpstr>
      <vt:lpstr>Profil étudiant-e (Q.7) </vt:lpstr>
      <vt:lpstr>Offre HES-SO</vt:lpstr>
      <vt:lpstr>Offre HES-SO (Q.8)…</vt:lpstr>
      <vt:lpstr>…Offre HES-SO (Q.8)…</vt:lpstr>
      <vt:lpstr>…Offre HES-SO (Q.8)…</vt:lpstr>
      <vt:lpstr>…Offre HES-SO (Q.8)…</vt:lpstr>
      <vt:lpstr>…Offre HES-SO (Q.8)…</vt:lpstr>
      <vt:lpstr>…Offre HES-SO (Q.8)…</vt:lpstr>
      <vt:lpstr>…Offre HES-SO (Q.8)</vt:lpstr>
      <vt:lpstr>Offre HES-SO (Q.9)…</vt:lpstr>
      <vt:lpstr>…Offre HES-SO (Q.9/Q.10)…</vt:lpstr>
      <vt:lpstr>…Offre HES-SO (Q.9/Q.10)…</vt:lpstr>
      <vt:lpstr>…Offre HES-SO (Q.9/Q.10)</vt:lpstr>
      <vt:lpstr>…Offre HES-SO (Q.9/Q.10)…</vt:lpstr>
      <vt:lpstr>…Offre HES-SO (Q.9/Q.10)…</vt:lpstr>
      <vt:lpstr>…Offre HES-SO (Q.9/Q.10)…</vt:lpstr>
      <vt:lpstr>…Offre HES-SO (Q.9/Q.10)…</vt:lpstr>
      <vt:lpstr>…Offre HES-SO (Q.9/Q.10)…</vt:lpstr>
      <vt:lpstr>…Offre HES-SO (Q.9/Q.10)…</vt:lpstr>
      <vt:lpstr>…Offre HES-SO (Q.9/Q.10)…</vt:lpstr>
      <vt:lpstr>…Offre HES-SO (Q.9/Q.10)</vt:lpstr>
      <vt:lpstr>Offre HES-SO (Q.11/Q.12)</vt:lpstr>
      <vt:lpstr>Offre HES-SO (Q.13/Q.14)…</vt:lpstr>
      <vt:lpstr>Offre HES-SO (Q.14)…</vt:lpstr>
      <vt:lpstr>Offre HES-SO (Q.14)…</vt:lpstr>
      <vt:lpstr>Offre HES-SO (Q.14)…</vt:lpstr>
      <vt:lpstr>Offre HES-SO (Q.14)…</vt:lpstr>
      <vt:lpstr>Offre HES-SO (Q.15)</vt:lpstr>
      <vt:lpstr>Offre HES-SO (Q.16)</vt:lpstr>
      <vt:lpstr>Offre HES-SO (Q.17)</vt:lpstr>
      <vt:lpstr>Offre HES-SO (Q.18)…</vt:lpstr>
      <vt:lpstr>…Offre HES-SO (Q.18)…</vt:lpstr>
      <vt:lpstr>…Offre HES-SO (Q.18)…</vt:lpstr>
      <vt:lpstr>…Offre HES-SO (Q.18)</vt:lpstr>
      <vt:lpstr>Commentaires</vt:lpstr>
      <vt:lpstr>Commentaires (Q.19)…</vt:lpstr>
      <vt:lpstr>…Commentaires (Q.19)…</vt:lpstr>
      <vt:lpstr>…Commentaires (Q.19)…</vt:lpstr>
      <vt:lpstr>…Commentaires (Q.19)…</vt:lpstr>
      <vt:lpstr>…Commentaires (Q.19)…</vt:lpstr>
      <vt:lpstr>…Commentaires (Q.19)…</vt:lpstr>
      <vt:lpstr>…Commentaires (Q.19)…</vt:lpstr>
      <vt:lpstr>…Commentaires (Q.19)…</vt:lpstr>
      <vt:lpstr>…Commentaires (Q.19)</vt:lpstr>
      <vt:lpstr>Merci de votre attention !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Résultats sondage MSE auprès des alumni</dc:title>
  <dc:creator>Ruchat Sophie</dc:creator>
  <cp:lastModifiedBy>Ruchat Sophie</cp:lastModifiedBy>
  <cp:revision>265</cp:revision>
  <dcterms:created xsi:type="dcterms:W3CDTF">2018-12-13T09:20:56Z</dcterms:created>
  <dcterms:modified xsi:type="dcterms:W3CDTF">2019-01-22T15:21:23Z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2016-07-13T00:00:00Z</vt:filetime>
  </property>
  <property fmtid="{D5CDD505-2E9C-101B-9397-08002B2CF9AE}" pid="3" name="Creator">
    <vt:lpwstr>Adobe InDesign CC 2015 (Macintosh)</vt:lpwstr>
  </property>
  <property fmtid="{D5CDD505-2E9C-101B-9397-08002B2CF9AE}" pid="4" name="LastSaved">
    <vt:filetime>2016-07-13T00:00:00Z</vt:filetime>
  </property>
  <property fmtid="{D5CDD505-2E9C-101B-9397-08002B2CF9AE}" pid="5" name="ContentTypeId">
    <vt:lpwstr>0x0101002197A3673800DB42B7D6B8A716F4BD35</vt:lpwstr>
  </property>
  <property fmtid="{D5CDD505-2E9C-101B-9397-08002B2CF9AE}" pid="6" name="_dlc_DocIdItemGuid">
    <vt:lpwstr>31a1647d-7d5a-4af2-9982-870735a0dd1d</vt:lpwstr>
  </property>
  <property fmtid="{D5CDD505-2E9C-101B-9397-08002B2CF9AE}" pid="7" name="Entite">
    <vt:lpwstr>14881;#Communication|c8be476c-b7f6-40df-b451-1d3d9cc26b5c</vt:lpwstr>
  </property>
  <property fmtid="{D5CDD505-2E9C-101B-9397-08002B2CF9AE}" pid="8" name="DestinataireHESSO">
    <vt:lpwstr/>
  </property>
  <property fmtid="{D5CDD505-2E9C-101B-9397-08002B2CF9AE}" pid="9" name="Destinataire">
    <vt:lpwstr/>
  </property>
  <property fmtid="{D5CDD505-2E9C-101B-9397-08002B2CF9AE}" pid="10" name="Expediteur">
    <vt:lpwstr/>
  </property>
  <property fmtid="{D5CDD505-2E9C-101B-9397-08002B2CF9AE}" pid="11" name="Theme">
    <vt:lpwstr>14908;#Communication|f828701b-649d-4b4b-96b7-2951249b0324</vt:lpwstr>
  </property>
  <property fmtid="{D5CDD505-2E9C-101B-9397-08002B2CF9AE}" pid="12" name="Dossier0">
    <vt:lpwstr/>
  </property>
  <property fmtid="{D5CDD505-2E9C-101B-9397-08002B2CF9AE}" pid="13" name="_TypeDocument">
    <vt:lpwstr>14837;#Présentation|4b7e3dcd-9800-49e4-9c57-7b9e36814045</vt:lpwstr>
  </property>
  <property fmtid="{D5CDD505-2E9C-101B-9397-08002B2CF9AE}" pid="14" name="ExpediteurHESSO">
    <vt:lpwstr/>
  </property>
</Properties>
</file>